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0" r:id="rId1"/>
  </p:sldMasterIdLst>
  <p:notesMasterIdLst>
    <p:notesMasterId r:id="rId3"/>
  </p:notesMasterIdLst>
  <p:handoutMasterIdLst>
    <p:handoutMasterId r:id="rId4"/>
  </p:handoutMasterIdLst>
  <p:sldIdLst>
    <p:sldId id="691" r:id="rId2"/>
  </p:sldIdLst>
  <p:sldSz cx="9144000" cy="5143500" type="screen16x9"/>
  <p:notesSz cx="6797675" cy="9925050"/>
  <p:defaultTextStyle>
    <a:defPPr>
      <a:defRPr lang="ru-RU"/>
    </a:defPPr>
    <a:lvl1pPr marL="0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4732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9463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34193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8925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23655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68388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13118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57850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4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4D80"/>
    <a:srgbClr val="D5DCEB"/>
    <a:srgbClr val="EAEAEA"/>
    <a:srgbClr val="F8F8F8"/>
    <a:srgbClr val="FBEFFB"/>
    <a:srgbClr val="D0D8E8"/>
    <a:srgbClr val="D9ECFF"/>
    <a:srgbClr val="F5F5F5"/>
    <a:srgbClr val="F4D8F3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68" autoAdjust="0"/>
    <p:restoredTop sz="95958" autoAdjust="0"/>
  </p:normalViewPr>
  <p:slideViewPr>
    <p:cSldViewPr snapToGrid="0">
      <p:cViewPr varScale="1">
        <p:scale>
          <a:sx n="95" d="100"/>
          <a:sy n="95" d="100"/>
        </p:scale>
        <p:origin x="714" y="78"/>
      </p:cViewPr>
      <p:guideLst>
        <p:guide orient="horz" pos="2160"/>
        <p:guide pos="3840"/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675178-03E3-449A-B0FA-1A4C84B72A5E}" type="datetimeFigureOut">
              <a:rPr lang="ru-RU" smtClean="0"/>
              <a:t>05.07.2024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27079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5" y="9427079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34F41-AC17-4542-82BB-B7B897302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484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A9466-8282-4525-96AE-E3CDD9E04288}" type="datetimeFigureOut">
              <a:rPr lang="ru-RU" smtClean="0"/>
              <a:t>05.07.2024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2950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4400"/>
            <a:ext cx="5438140" cy="446627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7079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27079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57AC52-2602-43B3-AAF1-72EC288C29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67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4732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9463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34193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8925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23655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68388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13118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57850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7AC52-2602-43B3-AAF1-72EC288C29F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072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05.07.2024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331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05.07.2024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99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05.07.2024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99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05.07.2024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637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05.07.2024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810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05.07.2024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0567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05.07.2024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542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05.07.2024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6151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05.07.2024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833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05.07.2024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8448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05.07.2024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2499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66242-C8A3-479D-98D3-23E9E7312D10}" type="datetimeFigureOut">
              <a:rPr lang="ru-RU" smtClean="0"/>
              <a:t>05.07.2024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91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805439" y="162492"/>
            <a:ext cx="8078410" cy="287098"/>
          </a:xfrm>
          <a:prstGeom prst="rect">
            <a:avLst/>
          </a:prstGeom>
        </p:spPr>
        <p:txBody>
          <a:bodyPr vert="horz" wrap="square" lIns="0" tIns="10001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lang="ru-RU" sz="1800" b="1" dirty="0">
                <a:solidFill>
                  <a:srgbClr val="8B4D80"/>
                </a:solidFill>
                <a:latin typeface="+mn-lt"/>
              </a:rPr>
              <a:t>ПОРЯДОК ПРИЕМА НА ОП С СОКРАЩЕННЫМИ СРОКАМИ ОБУЧЕНИЯ </a:t>
            </a:r>
          </a:p>
        </p:txBody>
      </p:sp>
      <p:pic>
        <p:nvPicPr>
          <p:cNvPr id="35" name="Рисунок 34">
            <a:extLst>
              <a:ext uri="{FF2B5EF4-FFF2-40B4-BE49-F238E27FC236}">
                <a16:creationId xmlns:a16="http://schemas.microsoft.com/office/drawing/2014/main" id="{780B9200-BF1B-6B08-B9E7-B89AAE7FCA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608" y="162492"/>
            <a:ext cx="375825" cy="450343"/>
          </a:xfrm>
          <a:prstGeom prst="rect">
            <a:avLst/>
          </a:prstGeom>
        </p:spPr>
      </p:pic>
      <p:cxnSp>
        <p:nvCxnSpPr>
          <p:cNvPr id="37" name="Прямая соединительная линия 36">
            <a:extLst>
              <a:ext uri="{FF2B5EF4-FFF2-40B4-BE49-F238E27FC236}">
                <a16:creationId xmlns:a16="http://schemas.microsoft.com/office/drawing/2014/main" id="{BD15E922-F726-DBC0-4A68-84553747C997}"/>
              </a:ext>
            </a:extLst>
          </p:cNvPr>
          <p:cNvCxnSpPr/>
          <p:nvPr/>
        </p:nvCxnSpPr>
        <p:spPr>
          <a:xfrm>
            <a:off x="0" y="610526"/>
            <a:ext cx="292608" cy="0"/>
          </a:xfrm>
          <a:prstGeom prst="line">
            <a:avLst/>
          </a:prstGeom>
          <a:ln>
            <a:solidFill>
              <a:srgbClr val="8B4D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id="{C85AD0F3-6BBE-2AC9-9786-0801A4F61DD8}"/>
              </a:ext>
            </a:extLst>
          </p:cNvPr>
          <p:cNvCxnSpPr/>
          <p:nvPr/>
        </p:nvCxnSpPr>
        <p:spPr>
          <a:xfrm>
            <a:off x="668433" y="610526"/>
            <a:ext cx="8475567" cy="0"/>
          </a:xfrm>
          <a:prstGeom prst="line">
            <a:avLst/>
          </a:prstGeom>
          <a:ln>
            <a:solidFill>
              <a:srgbClr val="8B4D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A1CF5DEF-960D-232F-2CBD-7B48357AAE03}"/>
              </a:ext>
            </a:extLst>
          </p:cNvPr>
          <p:cNvSpPr/>
          <p:nvPr/>
        </p:nvSpPr>
        <p:spPr>
          <a:xfrm>
            <a:off x="9088669" y="-12940"/>
            <a:ext cx="61565" cy="698270"/>
          </a:xfrm>
          <a:prstGeom prst="rect">
            <a:avLst/>
          </a:prstGeom>
          <a:solidFill>
            <a:srgbClr val="DBBE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750484F6-D3EE-4EEA-9AD3-E2D6A5F59E79}"/>
              </a:ext>
            </a:extLst>
          </p:cNvPr>
          <p:cNvSpPr/>
          <p:nvPr/>
        </p:nvSpPr>
        <p:spPr>
          <a:xfrm>
            <a:off x="6552322" y="4873596"/>
            <a:ext cx="2184188" cy="252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685800">
              <a:lnSpc>
                <a:spcPct val="150000"/>
              </a:lnSpc>
              <a:defRPr/>
            </a:pPr>
            <a:r>
              <a:rPr lang="ru-RU" sz="788" dirty="0">
                <a:solidFill>
                  <a:srgbClr val="8B4D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КазНМУ им</a:t>
            </a:r>
            <a:r>
              <a:rPr lang="en-US" sz="788" dirty="0">
                <a:solidFill>
                  <a:srgbClr val="8B4D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788" dirty="0">
                <a:solidFill>
                  <a:srgbClr val="8B4D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88" dirty="0" err="1">
                <a:solidFill>
                  <a:srgbClr val="8B4D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С.Д.Асфендиярова</a:t>
            </a:r>
            <a:r>
              <a:rPr lang="en-US" sz="788" dirty="0">
                <a:solidFill>
                  <a:srgbClr val="8B4D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|</a:t>
            </a:r>
            <a:endParaRPr lang="ru-RU" sz="788" dirty="0">
              <a:solidFill>
                <a:srgbClr val="8B4D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Номер слайда 1">
            <a:extLst>
              <a:ext uri="{FF2B5EF4-FFF2-40B4-BE49-F238E27FC236}">
                <a16:creationId xmlns:a16="http://schemas.microsoft.com/office/drawing/2014/main" id="{0779AA8D-4FF9-4C04-9833-185E9433622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779011" y="4947078"/>
            <a:ext cx="2104838" cy="138500"/>
          </a:xfrm>
        </p:spPr>
        <p:txBody>
          <a:bodyPr/>
          <a:lstStyle/>
          <a:p>
            <a:pPr defTabSz="685800">
              <a:defRPr/>
            </a:pPr>
            <a:r>
              <a:rPr lang="ru-RU" dirty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dirty="0">
              <a:solidFill>
                <a:prstClr val="black">
                  <a:tint val="75000"/>
                </a:prstClr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graphicFrame>
        <p:nvGraphicFramePr>
          <p:cNvPr id="10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189163"/>
              </p:ext>
            </p:extLst>
          </p:nvPr>
        </p:nvGraphicFramePr>
        <p:xfrm>
          <a:off x="292608" y="806189"/>
          <a:ext cx="8725111" cy="4026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2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21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1407">
                <a:tc gridSpan="2">
                  <a:txBody>
                    <a:bodyPr/>
                    <a:lstStyle/>
                    <a:p>
                      <a:pPr algn="just"/>
                      <a:r>
                        <a:rPr lang="ru-RU" sz="1400" i="1" u="sng" dirty="0">
                          <a:solidFill>
                            <a:srgbClr val="002060"/>
                          </a:solidFill>
                          <a:latin typeface="+mn-lt"/>
                          <a:cs typeface="Arial" pitchFamily="34" charset="0"/>
                        </a:rPr>
                        <a:t>Предшествующий уровень</a:t>
                      </a:r>
                      <a:r>
                        <a:rPr lang="ru-RU" sz="1400" i="1" u="sng" baseline="0" dirty="0">
                          <a:solidFill>
                            <a:srgbClr val="002060"/>
                          </a:solidFill>
                          <a:latin typeface="+mn-lt"/>
                          <a:cs typeface="Arial" pitchFamily="34" charset="0"/>
                        </a:rPr>
                        <a:t> образования</a:t>
                      </a:r>
                      <a:r>
                        <a:rPr lang="ru-RU" sz="1400" i="1" baseline="0" dirty="0">
                          <a:solidFill>
                            <a:srgbClr val="002060"/>
                          </a:solidFill>
                          <a:latin typeface="+mn-lt"/>
                          <a:cs typeface="Arial" pitchFamily="34" charset="0"/>
                        </a:rPr>
                        <a:t>: техническое и профессиональное, </a:t>
                      </a:r>
                      <a:r>
                        <a:rPr lang="ru-RU" sz="1400" i="1" baseline="0" dirty="0" err="1">
                          <a:solidFill>
                            <a:srgbClr val="002060"/>
                          </a:solidFill>
                          <a:latin typeface="+mn-lt"/>
                          <a:cs typeface="Arial" pitchFamily="34" charset="0"/>
                        </a:rPr>
                        <a:t>послесреднее</a:t>
                      </a:r>
                      <a:r>
                        <a:rPr lang="ru-RU" sz="1400" i="1" baseline="0" dirty="0">
                          <a:solidFill>
                            <a:srgbClr val="002060"/>
                          </a:solidFill>
                          <a:latin typeface="+mn-lt"/>
                          <a:cs typeface="Arial" pitchFamily="34" charset="0"/>
                        </a:rPr>
                        <a:t> и высшее образования</a:t>
                      </a:r>
                      <a:r>
                        <a:rPr lang="ru-RU" sz="1400" baseline="0" dirty="0">
                          <a:solidFill>
                            <a:srgbClr val="800000"/>
                          </a:solidFill>
                          <a:latin typeface="+mn-lt"/>
                          <a:cs typeface="Arial" pitchFamily="34" charset="0"/>
                        </a:rPr>
                        <a:t>   </a:t>
                      </a:r>
                    </a:p>
                  </a:txBody>
                  <a:tcPr marL="121920" marR="121920">
                    <a:solidFill>
                      <a:srgbClr val="F5F5F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5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5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  </a:t>
                      </a:r>
                    </a:p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    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</a:t>
                      </a:r>
                      <a:r>
                        <a:rPr lang="en-US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ru-RU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этап –</a:t>
                      </a:r>
                      <a:r>
                        <a:rPr lang="ru-RU" sz="1400" b="1" i="0" u="none" strike="noStrike" baseline="0" dirty="0">
                          <a:solidFill>
                            <a:srgbClr val="8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ru-RU" sz="1400" b="1" i="0" u="none" strike="noStrike" baseline="0" dirty="0">
                          <a:solidFill>
                            <a:srgbClr val="8B4D8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Прием документов</a:t>
                      </a:r>
                    </a:p>
                    <a:p>
                      <a:pPr algn="l" fontAlgn="ctr"/>
                      <a:r>
                        <a:rPr lang="ru-RU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indent="0" algn="l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itchFamily="2" charset="2"/>
                        <a:buChar char="Ø"/>
                      </a:pPr>
                      <a:r>
                        <a:rPr lang="ru-RU" sz="1400" b="1">
                          <a:solidFill>
                            <a:srgbClr val="C00000"/>
                          </a:solidFill>
                          <a:latin typeface="+mn-lt"/>
                          <a:cs typeface="Arial" pitchFamily="34" charset="0"/>
                        </a:rPr>
                        <a:t> 10 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latin typeface="+mn-lt"/>
                          <a:cs typeface="Arial" pitchFamily="34" charset="0"/>
                        </a:rPr>
                        <a:t>июля – 8 августа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5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    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II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этап -</a:t>
                      </a:r>
                      <a:r>
                        <a:rPr lang="ru-RU" sz="1400" b="1" i="0" u="none" strike="noStrike" dirty="0">
                          <a:solidFill>
                            <a:srgbClr val="8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Определение срока</a:t>
                      </a:r>
                    </a:p>
                    <a:p>
                      <a:pPr algn="l" fontAlgn="ctr"/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                    обучения</a:t>
                      </a: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marL="285750" indent="-285750" algn="l" fontAlgn="ctr">
                        <a:buFont typeface="Wingdings" pitchFamily="2" charset="2"/>
                        <a:buChar char="Ø"/>
                      </a:pPr>
                      <a:r>
                        <a:rPr lang="ru-RU" sz="1400" b="1" kern="1200" dirty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Срок обучения определяет Комиссия по признанию результатов обучения</a:t>
                      </a:r>
                      <a:r>
                        <a:rPr lang="ru-RU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индивидуально для каждого поступающего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5601">
                <a:tc>
                  <a:txBody>
                    <a:bodyPr/>
                    <a:lstStyle/>
                    <a:p>
                      <a:pPr marL="1077913" marR="0" lvl="0" indent="-1077913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     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III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этап –</a:t>
                      </a: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Вступительный и</a:t>
                      </a:r>
                    </a:p>
                    <a:p>
                      <a:pPr marL="1077913" marR="0" lvl="0" indent="-1077913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                      специальный </a:t>
                      </a:r>
                    </a:p>
                    <a:p>
                      <a:pPr marL="1077913" marR="0" lvl="0" indent="-1077913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                      экзамены</a:t>
                      </a:r>
                      <a:endParaRPr lang="ru-RU" sz="1400" b="1" i="0" u="none" strike="noStrike" dirty="0">
                        <a:solidFill>
                          <a:srgbClr val="8B4D8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marL="285750" indent="-285750" algn="l" fontAlgn="ctr">
                        <a:buFont typeface="Wingdings" pitchFamily="2" charset="2"/>
                        <a:buChar char="Ø"/>
                      </a:pPr>
                      <a:r>
                        <a:rPr lang="ru-RU" sz="1400" b="1" dirty="0">
                          <a:solidFill>
                            <a:srgbClr val="8B4D80"/>
                          </a:solidFill>
                          <a:latin typeface="+mn-lt"/>
                          <a:cs typeface="Arial" pitchFamily="34" charset="0"/>
                        </a:rPr>
                        <a:t>Период проведения вступительных экзаменов -  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latin typeface="+mn-lt"/>
                          <a:cs typeface="Arial" pitchFamily="34" charset="0"/>
                        </a:rPr>
                        <a:t>14 - 20 августа</a:t>
                      </a:r>
                    </a:p>
                    <a:p>
                      <a:pPr marL="285750" marR="0" indent="-285750" algn="l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400" b="1" i="0" u="none" strike="noStrike" kern="1200" dirty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Формат вступительных экзаменов – компьютерное тестирование или собеседование</a:t>
                      </a:r>
                    </a:p>
                    <a:p>
                      <a:pPr marL="285750" marR="0" indent="-285750" algn="l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8B4D80"/>
                          </a:solidFill>
                          <a:latin typeface="+mn-lt"/>
                          <a:cs typeface="Arial" pitchFamily="34" charset="0"/>
                        </a:rPr>
                        <a:t>Период проведения специального экзамена (психометрическое тестирование)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+mn-lt"/>
                          <a:cs typeface="Arial" pitchFamily="34" charset="0"/>
                        </a:rPr>
                        <a:t> - 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latin typeface="+mn-lt"/>
                          <a:cs typeface="Arial" pitchFamily="34" charset="0"/>
                        </a:rPr>
                        <a:t> 20 июня - 20 августа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86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8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      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IV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этап</a:t>
                      </a:r>
                      <a:r>
                        <a:rPr lang="ru-RU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–</a:t>
                      </a:r>
                      <a:r>
                        <a:rPr lang="ru-RU" sz="1400" b="1" i="0" u="none" strike="noStrike" dirty="0">
                          <a:solidFill>
                            <a:srgbClr val="8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ru-RU" sz="1400" b="1" i="0" u="none" strike="noStrike" dirty="0">
                          <a:solidFill>
                            <a:srgbClr val="8B4D8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Зачисление</a:t>
                      </a:r>
                      <a:r>
                        <a:rPr lang="ru-RU" sz="1400" b="1" i="0" u="none" strike="noStrike" dirty="0">
                          <a:solidFill>
                            <a:srgbClr val="8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  <a:p>
                      <a:pPr marL="285750" marR="0" indent="-285750" algn="l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до 25 августа</a:t>
                      </a:r>
                    </a:p>
                    <a:p>
                      <a:pPr marL="0" indent="0" algn="just" fontAlgn="ctr">
                        <a:buNone/>
                      </a:pPr>
                      <a:endParaRPr lang="ru-RU" sz="14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33633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12768</TotalTime>
  <Words>115</Words>
  <Application>Microsoft Office PowerPoint</Application>
  <PresentationFormat>Экран (16:9)</PresentationFormat>
  <Paragraphs>21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Тема Office</vt:lpstr>
      <vt:lpstr>ПОРЯДОК ПРИЕМА НА ОП С СОКРАЩЕННЫМИ СРОКАМИ ОБУЧЕНИЯ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Казахский национальный медицинский университет имени С. Д. Асфендиярова</dc:title>
  <dc:creator>Razor</dc:creator>
  <cp:lastModifiedBy>user</cp:lastModifiedBy>
  <cp:revision>1238</cp:revision>
  <cp:lastPrinted>2023-05-29T11:04:51Z</cp:lastPrinted>
  <dcterms:created xsi:type="dcterms:W3CDTF">2018-09-14T04:48:31Z</dcterms:created>
  <dcterms:modified xsi:type="dcterms:W3CDTF">2024-07-05T10:27:37Z</dcterms:modified>
</cp:coreProperties>
</file>