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8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18" autoAdjust="0"/>
  </p:normalViewPr>
  <p:slideViewPr>
    <p:cSldViewPr snapToGrid="0">
      <p:cViewPr>
        <p:scale>
          <a:sx n="82" d="100"/>
          <a:sy n="82" d="100"/>
        </p:scale>
        <p:origin x="-1638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C834A-CC60-44F4-86DD-7ED0D243F5B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91231-36DB-41CE-ACE7-90FF8D112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2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747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4802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2464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45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4303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010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74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6314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836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9065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45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D90B4-5561-4EF2-912E-8AC35A270E0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E1E6-0350-4471-8E79-7758373B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ЮКМА - ЮКМА actualizó su foto del perfil.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34" y="202226"/>
            <a:ext cx="975661" cy="97566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892" y="5435874"/>
            <a:ext cx="5769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АО «Южно-Казахстанская медицинская академия»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Руководитель учебно-методического центра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Кандидат фармацевтических наук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Ибрагимова А.Г.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4850" y="1228432"/>
            <a:ext cx="888337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16622" y="6339343"/>
            <a:ext cx="2424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15-16 сентября 2020 года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2385" y="197352"/>
            <a:ext cx="10208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ГУП программ фармацевтического образования УМО РУМС по направлению «Здравоохранение</a:t>
            </a:r>
            <a:r>
              <a:rPr lang="ru-RU" sz="2400" dirty="0" smtClean="0">
                <a:solidFill>
                  <a:srgbClr val="002060"/>
                </a:solidFill>
              </a:rPr>
              <a:t>»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69437" y="582101"/>
            <a:ext cx="3466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Заседание УМО РУМС по направлению «Здравоохранение»</a:t>
            </a:r>
          </a:p>
          <a:p>
            <a:pPr algn="ctr"/>
            <a:r>
              <a:rPr lang="ru-RU" sz="1200" dirty="0" smtClean="0"/>
              <a:t>13.06.2024г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7664723" y="6379750"/>
            <a:ext cx="442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Ибрагимова А.Г., АО «ЮКМА»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9170" y="1422857"/>
            <a:ext cx="112158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Соответствие содержания программы дополнительного образования, разработанной </a:t>
            </a:r>
            <a:r>
              <a:rPr lang="ru-RU" sz="2400" dirty="0" err="1" smtClean="0">
                <a:solidFill>
                  <a:srgbClr val="002060"/>
                </a:solidFill>
              </a:rPr>
              <a:t>КазНМУ</a:t>
            </a:r>
            <a:r>
              <a:rPr lang="ru-RU" sz="2400" dirty="0" smtClean="0">
                <a:solidFill>
                  <a:srgbClr val="002060"/>
                </a:solidFill>
              </a:rPr>
              <a:t> им. С.Д. </a:t>
            </a:r>
            <a:r>
              <a:rPr lang="ru-RU" sz="2400" dirty="0" err="1" smtClean="0">
                <a:solidFill>
                  <a:srgbClr val="002060"/>
                </a:solidFill>
              </a:rPr>
              <a:t>Асфендиярова</a:t>
            </a:r>
            <a:r>
              <a:rPr lang="ru-RU" sz="2400" dirty="0" smtClean="0">
                <a:solidFill>
                  <a:srgbClr val="002060"/>
                </a:solidFill>
              </a:rPr>
              <a:t> «Основные принципы стандартизации лекарственных средств» 120 часов/4 кредита, профилю дисциплин кафедр фармакогнозии и фармацевтической химии с целью обеспечения повышения квалификации профессорско-преподавательского состава  АО «ЮКМА»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62557" y="3479603"/>
            <a:ext cx="111324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Авторы ОП ПК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/>
              <a:t>Руководитель </a:t>
            </a:r>
            <a:r>
              <a:rPr lang="ru-RU" sz="1400" dirty="0"/>
              <a:t>научно- образовательного фармакопейного центра, профессор, почетный член НАН РК и председатель Фармакопейного комитета </a:t>
            </a:r>
            <a:r>
              <a:rPr lang="ru-RU" sz="1400" dirty="0" smtClean="0"/>
              <a:t> ЕАЭС </a:t>
            </a:r>
            <a:r>
              <a:rPr lang="ru-RU" sz="1400" dirty="0" err="1"/>
              <a:t>Тулегенова</a:t>
            </a:r>
            <a:r>
              <a:rPr lang="ru-RU" sz="1400" dirty="0"/>
              <a:t> </a:t>
            </a:r>
            <a:r>
              <a:rPr lang="ru-RU" sz="1400" dirty="0" smtClean="0"/>
              <a:t> </a:t>
            </a:r>
            <a:r>
              <a:rPr lang="ru-RU" sz="1400" dirty="0" err="1" smtClean="0"/>
              <a:t>Ардак</a:t>
            </a:r>
            <a:r>
              <a:rPr lang="ru-RU" sz="1400" dirty="0" smtClean="0"/>
              <a:t> </a:t>
            </a:r>
            <a:r>
              <a:rPr lang="ru-RU" sz="1400" dirty="0" err="1" smtClean="0"/>
              <a:t>Уринбасаровна</a:t>
            </a:r>
            <a:endParaRPr lang="ru-RU" sz="14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/>
              <a:t>Эксперт </a:t>
            </a:r>
            <a:r>
              <a:rPr lang="ru-RU" sz="1400" dirty="0"/>
              <a:t>научно-образовательного фармакопейного центра </a:t>
            </a:r>
            <a:r>
              <a:rPr lang="ru-RU" sz="1400" dirty="0" err="1"/>
              <a:t>Дуйсенбекова</a:t>
            </a:r>
            <a:r>
              <a:rPr lang="ru-RU" sz="1400" dirty="0"/>
              <a:t>  </a:t>
            </a:r>
            <a:r>
              <a:rPr lang="ru-RU" sz="1400" dirty="0" smtClean="0"/>
              <a:t>Динара </a:t>
            </a:r>
            <a:r>
              <a:rPr lang="ru-RU" sz="1400" dirty="0" err="1" smtClean="0"/>
              <a:t>Бектасовна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05393" y="4974209"/>
            <a:ext cx="9051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Проанализированы и сопоставлены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Результаты обучения ПК и РО дисциплин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Темы ОП ПК и темы дисциплин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81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0892" y="5435874"/>
            <a:ext cx="5769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АО «Южно-Казахстанская медицинская академия»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Руководитель учебно-методического центра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Кандидат фармацевтических наук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Ибрагимова А.Г.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16622" y="6339343"/>
            <a:ext cx="2424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15-16 сентября 2020 года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845500"/>
              </p:ext>
            </p:extLst>
          </p:nvPr>
        </p:nvGraphicFramePr>
        <p:xfrm>
          <a:off x="192137" y="94801"/>
          <a:ext cx="11833959" cy="677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6795"/>
                <a:gridCol w="4074289"/>
                <a:gridCol w="36228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ОП цикла ПК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Содержание дисциплин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1.Законодательные   акты   Республики  Казахстан по  вопросам  обращения  лекарственных  средств и медицинских  изделий. Кодекс о здоровье  народа и системе  здравоохранения РК.</a:t>
                      </a:r>
                    </a:p>
                    <a:p>
                      <a:r>
                        <a:rPr lang="ru-RU" sz="1200" dirty="0" smtClean="0"/>
                        <a:t>2. Понятие о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стандартизации лекарственных средств </a:t>
                      </a:r>
                    </a:p>
                    <a:p>
                      <a:r>
                        <a:rPr lang="ru-RU" sz="1200" dirty="0" smtClean="0"/>
                        <a:t>3.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Концепция  качества  лекарственных средств</a:t>
                      </a:r>
                    </a:p>
                    <a:p>
                      <a:r>
                        <a:rPr lang="ru-RU" sz="1200" dirty="0" smtClean="0"/>
                        <a:t>4.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Фармакопейная стандартизация  лекарственных  форм. Стандартизация  лекарственных  средств.</a:t>
                      </a:r>
                    </a:p>
                    <a:p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5. Стандартизация  субстанций  для фармацевтического  применения</a:t>
                      </a:r>
                    </a:p>
                    <a:p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6. Стандартизация  лекарственных препаратов.</a:t>
                      </a:r>
                    </a:p>
                    <a:p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7. Стандартизация  образцы (СО);</a:t>
                      </a:r>
                      <a:r>
                        <a:rPr lang="ru-RU" sz="1200" dirty="0" smtClean="0"/>
                        <a:t> классификация, установление   свойств  и применение, виды  СО: химические,   биологические, растительные. Классификация  по уровню  признания СО: международный СО,  фармакопейный СО,  М/государственный СО, государственный СО, СО  предприятия.</a:t>
                      </a:r>
                    </a:p>
                    <a:p>
                      <a:r>
                        <a:rPr lang="ru-RU" sz="1200" dirty="0" smtClean="0"/>
                        <a:t>8. Примеси  в ЛС 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и фармакопейные  принципы их контроля, </a:t>
                      </a:r>
                      <a:r>
                        <a:rPr lang="ru-RU" sz="1200" dirty="0" smtClean="0"/>
                        <a:t>профиль примесей </a:t>
                      </a:r>
                    </a:p>
                    <a:p>
                      <a:r>
                        <a:rPr lang="ru-RU" sz="1200" dirty="0" smtClean="0"/>
                        <a:t>9. Биологические  испытания в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контроля  качества ЛС</a:t>
                      </a:r>
                    </a:p>
                    <a:p>
                      <a:r>
                        <a:rPr lang="ru-RU" sz="1200" dirty="0" smtClean="0"/>
                        <a:t>10. Применение 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фармакопейных  стандартов  для оценки  качества  лекарственного растительного сырья,   растительных  фармацевтических  субстанций  и лекарственных  растительных   препаратов</a:t>
                      </a:r>
                    </a:p>
                    <a:p>
                      <a:r>
                        <a:rPr lang="ru-RU" sz="1200" dirty="0" smtClean="0"/>
                        <a:t>11.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Стандартизация  и контроль  качества  лекарственных средств  растительного  происхождения  по основным   биологически  активным  веществам </a:t>
                      </a:r>
                    </a:p>
                    <a:p>
                      <a:r>
                        <a:rPr lang="ru-RU" sz="1200" dirty="0" smtClean="0"/>
                        <a:t>12. Биологические  активные  добавки: 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контроль качества  </a:t>
                      </a:r>
                      <a:r>
                        <a:rPr lang="ru-RU" sz="1200" dirty="0" smtClean="0"/>
                        <a:t>и особенности обращения. Применение   фармакопейных стандартов  для оценки 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качества  лекарственного растительного сырья, растительных фармацевтических субстанций   и лекарственных  препаратов,  полученных  из них.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Фармакогнозия 1,2</a:t>
                      </a:r>
                    </a:p>
                    <a:p>
                      <a:r>
                        <a:rPr lang="ru-RU" sz="1200" dirty="0" smtClean="0"/>
                        <a:t>Методы </a:t>
                      </a:r>
                      <a:r>
                        <a:rPr lang="ru-RU" sz="1200" dirty="0" err="1" smtClean="0"/>
                        <a:t>фармакогностического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/>
                        <a:t>анализа. </a:t>
                      </a:r>
                    </a:p>
                    <a:p>
                      <a:r>
                        <a:rPr lang="ru-RU" sz="1200" b="1" dirty="0" smtClean="0"/>
                        <a:t>Анализ </a:t>
                      </a:r>
                      <a:r>
                        <a:rPr lang="ru-RU" sz="1200" dirty="0" smtClean="0"/>
                        <a:t>лекарственного растительного сырья, содержащего полисахариды, жиры, жирные масла и жироподобные вещества, витамины, эфирные масла и алкалоиды. </a:t>
                      </a:r>
                    </a:p>
                    <a:p>
                      <a:r>
                        <a:rPr lang="ru-RU" sz="1200" dirty="0" smtClean="0"/>
                        <a:t>Получение, исследование и </a:t>
                      </a:r>
                      <a:r>
                        <a:rPr lang="ru-RU" sz="1200" b="1" dirty="0" smtClean="0"/>
                        <a:t>стандартизация биологически активных веществ. </a:t>
                      </a:r>
                    </a:p>
                    <a:p>
                      <a:r>
                        <a:rPr lang="ru-RU" sz="1200" dirty="0" smtClean="0"/>
                        <a:t>Растительные источники, ботаническое описание, географическое распространение, места обитания, химический состав, сбор и заготовка лекарственного растительного сырья, пути применения в медицине и фармации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b="1" dirty="0" smtClean="0"/>
                        <a:t>Анализ и стандартизация лекарственного сырья</a:t>
                      </a:r>
                    </a:p>
                    <a:p>
                      <a:r>
                        <a:rPr lang="ru-RU" sz="1200" b="1" dirty="0" smtClean="0"/>
                        <a:t>Система стандартизации </a:t>
                      </a:r>
                      <a:r>
                        <a:rPr lang="ru-RU" sz="1200" dirty="0" smtClean="0"/>
                        <a:t>в РК. </a:t>
                      </a:r>
                      <a:r>
                        <a:rPr lang="ru-RU" sz="1200" b="1" dirty="0" smtClean="0"/>
                        <a:t>Стандартизация и контроль качества лекарственного растительного сырья. </a:t>
                      </a:r>
                      <a:r>
                        <a:rPr lang="ru-RU" sz="1200" dirty="0" smtClean="0"/>
                        <a:t>Переработка лекарственного растительного сырья: гранулы, </a:t>
                      </a:r>
                      <a:r>
                        <a:rPr lang="ru-RU" sz="1200" dirty="0" err="1" smtClean="0"/>
                        <a:t>фиточаи</a:t>
                      </a:r>
                      <a:r>
                        <a:rPr lang="ru-RU" sz="1200" dirty="0" smtClean="0"/>
                        <a:t>, брикеты и т.д. Порядок утверждения нормативной документации на лекарственные растения и продукты их переработки. </a:t>
                      </a:r>
                      <a:r>
                        <a:rPr lang="ru-RU" sz="1200" b="1" dirty="0" smtClean="0"/>
                        <a:t>Контроль качества лекарственного растительного сырья. </a:t>
                      </a:r>
                      <a:r>
                        <a:rPr lang="ru-RU" sz="1200" dirty="0" smtClean="0"/>
                        <a:t>Товароведческий анализ. Современное состояние и пути совершенствования стандартизации лекарственных средств, содержащих в своем составе растительные компоненты. </a:t>
                      </a:r>
                    </a:p>
                    <a:p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лекарственных средств природного происхождения</a:t>
                      </a:r>
                      <a:endParaRPr lang="ru-RU" sz="1200" b="1" dirty="0" smtClean="0"/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анализа лекарственных средств,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производных </a:t>
                      </a: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терпеноидов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стероидных соединений, витаминов, алкалоидов, антибиотиков с применением химических, физико-химических методов в соответствии с требованиями нормативной документации.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Общие методы исследования и анализ лекарственных средств</a:t>
                      </a:r>
                    </a:p>
                    <a:p>
                      <a:r>
                        <a:rPr lang="ru-RU" sz="1200" dirty="0" smtClean="0"/>
                        <a:t>Государственные принципы и положения, регламентирующие качество лекарственных средств. Общие фармакопейные методы исследования лекарственных средств. </a:t>
                      </a:r>
                      <a:r>
                        <a:rPr lang="ru-RU" sz="1200" b="1" dirty="0" smtClean="0"/>
                        <a:t>Проведение анализа лекарственных средств н</a:t>
                      </a:r>
                      <a:r>
                        <a:rPr lang="ru-RU" sz="1200" dirty="0" smtClean="0"/>
                        <a:t>еорганической природы и органического происхождения производных алифатических и алициклических соединений.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b="1" dirty="0" smtClean="0"/>
                        <a:t>Фармацевтическая химия 1,2</a:t>
                      </a:r>
                    </a:p>
                    <a:p>
                      <a:r>
                        <a:rPr lang="ru-RU" sz="1200" dirty="0" smtClean="0"/>
                        <a:t>Специальный раздел фармацевтической химии - изучает способы получения, строения, физических и химических свойств, взаимосвязь химического строения с фармакологической активностью, </a:t>
                      </a:r>
                      <a:r>
                        <a:rPr lang="ru-RU" sz="1200" b="1" dirty="0" smtClean="0"/>
                        <a:t>методы контроля качества ЛС</a:t>
                      </a:r>
                      <a:r>
                        <a:rPr lang="ru-RU" sz="1200" dirty="0" smtClean="0"/>
                        <a:t>, соединений на этапах создания, производства, хранения и применения в соответствии с требованиями НД.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b="1" dirty="0" smtClean="0"/>
                        <a:t>Стандартизация лекарственных средств с основами GLP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принципы и положения, регламентирующие 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лекарственных средств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Республике Казахстан. Правила разработки </a:t>
                      </a: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нормативныx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документов по контролю за качеством и 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безопасностью лекарственных средств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Требования документов ICH серии «Q» к качеству лекарственных средств. Концепция надлежащих фармацевтических практик (</a:t>
                      </a: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GхP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их роль в обеспечении качества на всех этапах жизненного цикла ЛС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027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076" y="1273215"/>
            <a:ext cx="450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43041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3294</TotalTime>
  <Words>670</Words>
  <Application>Microsoft Office PowerPoint</Application>
  <PresentationFormat>Произвольный</PresentationFormat>
  <Paragraphs>55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UKMA</cp:lastModifiedBy>
  <cp:revision>108</cp:revision>
  <dcterms:created xsi:type="dcterms:W3CDTF">2020-09-03T12:05:34Z</dcterms:created>
  <dcterms:modified xsi:type="dcterms:W3CDTF">2024-06-10T06:19:57Z</dcterms:modified>
</cp:coreProperties>
</file>