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74" r:id="rId11"/>
    <p:sldId id="273" r:id="rId12"/>
    <p:sldId id="275" r:id="rId13"/>
    <p:sldId id="272" r:id="rId14"/>
    <p:sldId id="258" r:id="rId15"/>
    <p:sldId id="303" r:id="rId16"/>
    <p:sldId id="305" r:id="rId17"/>
    <p:sldId id="304" r:id="rId18"/>
    <p:sldId id="292" r:id="rId19"/>
    <p:sldId id="299" r:id="rId20"/>
    <p:sldId id="300" r:id="rId21"/>
    <p:sldId id="301" r:id="rId22"/>
    <p:sldId id="302" r:id="rId23"/>
    <p:sldId id="29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D53"/>
    <a:srgbClr val="461842"/>
    <a:srgbClr val="9A1616"/>
    <a:srgbClr val="B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 autoAdjust="0"/>
    <p:restoredTop sz="94737" autoAdjust="0"/>
  </p:normalViewPr>
  <p:slideViewPr>
    <p:cSldViewPr snapToGrid="0">
      <p:cViewPr varScale="1">
        <p:scale>
          <a:sx n="105" d="100"/>
          <a:sy n="105" d="100"/>
        </p:scale>
        <p:origin x="1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C2FD-0B9A-4DEB-AF77-97334F761A99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ABD9-3690-4F98-8D7F-6323350D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23 апреля на заседании УМО ГУП педиатрии было поручено </a:t>
            </a:r>
            <a:r>
              <a:rPr lang="ru-RU" dirty="0">
                <a:latin typeface="Arial Narrow" panose="020B0606020202030204" pitchFamily="34" charset="0"/>
              </a:rPr>
              <a:t>подготовить предложения по подготовке специалистов педиатрического профиля в резидентуре.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0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разработке проекта сокращенной ОП, организация образования ориентируется на типовую программу и </a:t>
            </a:r>
            <a:r>
              <a:rPr lang="ru-RU" dirty="0" err="1"/>
              <a:t>профстандарт</a:t>
            </a:r>
            <a:r>
              <a:rPr lang="ru-RU" dirty="0"/>
              <a:t>.  На слайде рекомендуемые сроки ОП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6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Кроме, того Комитет «КФ» предлагает…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Выносим на обсуждение </a:t>
            </a:r>
            <a:r>
              <a:rPr lang="ru-RU"/>
              <a:t>проект решения: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Выносим на обсуждение </a:t>
            </a:r>
            <a:r>
              <a:rPr lang="ru-RU"/>
              <a:t>проект решения: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6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Выносим на обсуждение </a:t>
            </a:r>
            <a:r>
              <a:rPr lang="ru-RU"/>
              <a:t>проект решения: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9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Предложения комитетов в таблице. Решения были приняты коллегиально, в скобках указаны номера и даты протоколов заседаний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7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3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0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Выносим на обсуждение проект решения: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0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23 апреля на заседании УМО было принято решение рекомендовать </a:t>
            </a:r>
            <a:r>
              <a:rPr lang="ru-RU" dirty="0">
                <a:latin typeface="Arial Narrow" panose="020B0606020202030204" pitchFamily="34" charset="0"/>
              </a:rPr>
              <a:t>подготовку кадров врачей по специальности «Клиническая фармакология» через сокращенные программы резидентуры. Комитету «Клинической фармакологии» подготовить предложения, срок исполнения до 1 мая </a:t>
            </a:r>
            <a:r>
              <a:rPr lang="ru-RU" dirty="0" err="1">
                <a:latin typeface="Arial Narrow" panose="020B0606020202030204" pitchFamily="34" charset="0"/>
              </a:rPr>
              <a:t>т.г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0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Право на реализацию и обучение по сокращенным программам закреплено в Законе об образовании. Вместе с тем, предлагаем в ГОСО МЗ РК №63 внести норму закрепляющую право на сокращенную резидентуру.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Типовыми правилами определен контингент лиц для приема в резидентуру. Организации образования, разрабатывая сокращенные ОП, самостоятельно определяют дополнительные требования, учитывая специфику специальности «КФ» предлагаем дополнить указанными требованиями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ABD9-3690-4F98-8D7F-6323350D8F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D627-EE48-4504-8EA1-710CECA4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3E13E-5033-40C6-8DF1-C7EA57397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1F094-4AEC-4D6B-8D28-6C8EA843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3EE48-5EFE-4D36-A0D5-CEA85C58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1B3CC-7B21-4244-AF58-8FC1A48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B929-C5E0-4F6C-AAC7-9375EAFC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3E7B2-472C-41DE-9419-577BDB5B1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F5A91-2CD6-4426-AB92-545039BA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219BF-0199-4012-9EBF-5E9349E0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E929F-42DB-407F-A84C-33D6FA6C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EC92C4-59EA-4B82-8F45-1418A6F19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4446E-6C17-4959-BA31-AB6850860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08EF4-1EB1-4D8C-A137-E28E3A49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103EF-B11B-4DC1-95B2-72193D3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989A-BBC2-4F1C-A9D6-A23081B1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F43A-01AB-4F20-877F-8B1E7965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0D68F-E574-465B-8B5C-A0B39CB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EB4E0-DDF0-4406-B155-601728EA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83655-0F51-4C08-940E-7AD4B35B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656D4-7432-4EC8-9084-72EF236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29F5-5408-4093-88BA-292A3A0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21C8A-494A-4ADA-BDD9-A8F42FBE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6EBEB-9EE3-4330-BF47-2920F14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7456F-7FBE-464E-9C56-45DA842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92738-9D3C-446D-8C85-D538F1A3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7B311-8E65-430B-A6F3-5909E21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6EF5-CC69-4BCD-9E55-906634EC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6BEBD-AC3A-4BFB-B6CF-ABFC5CD9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3E129C-8A19-40AA-828D-DD83DA42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110659-0D55-4DE1-BE52-FBD6C2DB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37B7-66D3-403D-B850-09EF3C9F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31FC-8AFB-4962-A695-C358F17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0F9EA-7BF2-4B98-B974-7ADEEEC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AFF5B-DD2C-4752-B16F-F464E940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B506A5-B4B0-4CB9-9570-3209B0D28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93725-9C43-44DF-93DB-F498A3327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86C9B0-928F-43E2-9BAC-3419A446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C6B97-90E0-413C-9FB1-B1034B07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BA0EF7-7BDC-451F-80DC-231CD20B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5CFF-43FA-4495-BE19-9F99F77D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90FB50-B1D2-4A5C-BB4B-5DE1A53E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4B5E5-2FD2-4234-AB20-C269626D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DDC0C2-DFC9-47C4-80AC-31C73D06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6DD1F5-92B1-415F-BE1E-3E772CD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336D7-C797-4C6B-A040-192E5AE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534E33-406F-4007-A371-2241B8D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0DF44-F05F-4809-8F60-64CBFCD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57032-4F82-4C4E-8A26-460A036C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5D112-BE2F-4C3D-B0D7-4F91A18F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75A9B-60CE-4716-B7A8-7E9BCCC4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737667-AC94-43C3-957D-695D2C9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4BE5A-F359-4D05-90E3-8FD259F6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1A99-B02B-45E5-B9F0-326983C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3E8AB-C586-43E8-8867-BECA3596E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54817A-767E-411E-9CA1-B535A98C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66BDAA-5C63-4FB7-9EC3-B1E681CA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64C89-9D7D-49EE-9F01-AE2CA478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04C9C-AEF9-4F15-BA49-0AB18ED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7BB73-94FB-49A6-BD8E-512571DA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E5DA7-994B-4264-9684-191921FB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EC365-CFDD-469A-B80D-F8B441642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BF1D-8320-4BBB-8154-501E141DD5D3}" type="datetimeFigureOut">
              <a:rPr lang="ru-RU" smtClean="0"/>
              <a:t>12.06.2024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C387F-2D83-4AA5-BD5E-360EC57C7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5A248-A271-46A0-BB5D-816CD854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dilet.zan.kz/rus/docs/V1800017650#z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2801205"/>
            <a:ext cx="9144000" cy="1361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Ответы на обращения физических и юридических лиц по вопросам подготовки кадров здравоохранения </a:t>
            </a: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2.1. Предложения ГУП ОП «Педиатрия» о подготовке специалистов педиатрического профиля в резидентуре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0301D-E2B1-45AB-8A79-16A1CEDFA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123" y="4854262"/>
            <a:ext cx="9144000" cy="122368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</p:spTree>
    <p:extLst>
      <p:ext uri="{BB962C8B-B14F-4D97-AF65-F5344CB8AC3E}">
        <p14:creationId xmlns:p14="http://schemas.microsoft.com/office/powerpoint/2010/main" val="79641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2D9FA9-E2A2-47D4-9DA2-03DAD2FF57FF}"/>
              </a:ext>
            </a:extLst>
          </p:cNvPr>
          <p:cNvSpPr/>
          <p:nvPr/>
        </p:nvSpPr>
        <p:spPr>
          <a:xfrm>
            <a:off x="221034" y="3130800"/>
            <a:ext cx="6373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581D53"/>
                </a:solidFill>
                <a:latin typeface="Arial Narrow" panose="020B0606020202030204" pitchFamily="34" charset="0"/>
              </a:rPr>
              <a:t>Статья 43. Компетенция организаций образования</a:t>
            </a: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пункт 2, </a:t>
            </a:r>
            <a:r>
              <a:rPr lang="ru-RU" dirty="0" err="1">
                <a:latin typeface="Arial Narrow" panose="020B0606020202030204" pitchFamily="34" charset="0"/>
              </a:rPr>
              <a:t>пп</a:t>
            </a:r>
            <a:r>
              <a:rPr lang="ru-RU" dirty="0">
                <a:latin typeface="Arial Narrow" panose="020B0606020202030204" pitchFamily="34" charset="0"/>
              </a:rPr>
              <a:t> 2-1) разработка и утверждение образовательных программ с сокращенными сроками обучения</a:t>
            </a:r>
            <a:endParaRPr lang="ru-RU" b="0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EDEDE1C-5AD9-4E50-8114-10C737CBD5AD}"/>
              </a:ext>
            </a:extLst>
          </p:cNvPr>
          <p:cNvSpPr txBox="1">
            <a:spLocks/>
          </p:cNvSpPr>
          <p:nvPr/>
        </p:nvSpPr>
        <p:spPr>
          <a:xfrm>
            <a:off x="353568" y="285387"/>
            <a:ext cx="11484864" cy="421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ПРАВО НА РЕАЛИЗАЦИЮ СОКРАЩЕННЫХ ОП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D295E-B86C-4647-A49C-790C8090E946}"/>
              </a:ext>
            </a:extLst>
          </p:cNvPr>
          <p:cNvSpPr/>
          <p:nvPr/>
        </p:nvSpPr>
        <p:spPr>
          <a:xfrm>
            <a:off x="7098792" y="1558255"/>
            <a:ext cx="4739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Arial Narrow" panose="020B0606020202030204" pitchFamily="34" charset="0"/>
              </a:rPr>
              <a:t>Рекомендуется внести дополнение в приказ МЗ РК от 4 июля 2022 года № ҚР ДСМ-63 ГОСО послевузовского образования пункт: </a:t>
            </a: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    </a:t>
            </a: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«Лицам имеющим высшее медицинское образование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по специальностям: «Общая медицина», «Лечебное дело», «Педиатрия», стаж работы не менее 5 лет, наличие действующего сертификата специалиста по клинической специальности, результаты обучения неформального образования соответствующего уровня разрешить обучение по сокращенным программам резидентуры»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F1E9F0-2F01-4A87-937B-32E70CC85362}"/>
              </a:ext>
            </a:extLst>
          </p:cNvPr>
          <p:cNvSpPr/>
          <p:nvPr/>
        </p:nvSpPr>
        <p:spPr>
          <a:xfrm>
            <a:off x="221034" y="4344194"/>
            <a:ext cx="6387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581D53"/>
                </a:solidFill>
                <a:latin typeface="Arial Narrow" panose="020B0606020202030204" pitchFamily="34" charset="0"/>
              </a:rPr>
              <a:t>Статья 47. Права, обязанности и ответственность обучающихся и воспитанников</a:t>
            </a: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пункт 3, </a:t>
            </a:r>
            <a:r>
              <a:rPr lang="ru-RU" dirty="0" err="1">
                <a:latin typeface="Arial Narrow" panose="020B0606020202030204" pitchFamily="34" charset="0"/>
              </a:rPr>
              <a:t>пп</a:t>
            </a:r>
            <a:r>
              <a:rPr lang="ru-RU" dirty="0">
                <a:latin typeface="Arial Narrow" panose="020B0606020202030204" pitchFamily="34" charset="0"/>
              </a:rPr>
              <a:t> 2 обучение в рамках государственных общеобязательных стандартов образования по индивидуальным учебным планам, сокращенным образовательным программам по решению совета организации образования;</a:t>
            </a:r>
            <a:endParaRPr lang="ru-RU" b="0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E8A29-A094-4429-A8FE-73A02BD3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997423"/>
            <a:ext cx="6373947" cy="18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2D9FA9-E2A2-47D4-9DA2-03DAD2FF57FF}"/>
              </a:ext>
            </a:extLst>
          </p:cNvPr>
          <p:cNvSpPr/>
          <p:nvPr/>
        </p:nvSpPr>
        <p:spPr>
          <a:xfrm>
            <a:off x="492631" y="3965886"/>
            <a:ext cx="7498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461842"/>
                </a:solidFill>
                <a:latin typeface="Arial Narrow" panose="020B0606020202030204" pitchFamily="34" charset="0"/>
              </a:rPr>
              <a:t>Параграф 1. Прием и проведение КТ в магистратуру, вступительного экзамена в резидентуру</a:t>
            </a:r>
          </a:p>
          <a:p>
            <a:pPr fontAlgn="base"/>
            <a:endParaRPr lang="ru-RU" dirty="0">
              <a:solidFill>
                <a:srgbClr val="1E1E1E"/>
              </a:solidFill>
              <a:latin typeface="Arial Narrow" panose="020B0606020202030204" pitchFamily="34" charset="0"/>
            </a:endParaRPr>
          </a:p>
          <a:p>
            <a:pPr fontAlgn="base"/>
            <a:r>
              <a:rPr lang="ru-RU" dirty="0">
                <a:solidFill>
                  <a:srgbClr val="461842"/>
                </a:solidFill>
                <a:latin typeface="Arial Narrow" panose="020B0606020202030204" pitchFamily="34" charset="0"/>
              </a:rPr>
              <a:t>пункт 9.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В магистратуру принимаются лица, освоившие образовательные программы высшего образования,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 резидентуру – высшего образования или при наличии документа указывающего на наличие квалификации "врач" по программе медицинского образования.</a:t>
            </a:r>
            <a:endParaRPr lang="ru-RU" b="0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A59BF-2A88-4F2F-922F-AFFDBC6D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5" y="860789"/>
            <a:ext cx="7588377" cy="28476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1DA19-67AE-4F77-9376-BD3653858228}"/>
              </a:ext>
            </a:extLst>
          </p:cNvPr>
          <p:cNvSpPr/>
          <p:nvPr/>
        </p:nvSpPr>
        <p:spPr>
          <a:xfrm>
            <a:off x="3535294" y="3051930"/>
            <a:ext cx="4735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4"/>
              </a:rPr>
              <a:t>https://adilet.zan.kz/rus/docs/V1800017650#z0</a:t>
            </a:r>
            <a:r>
              <a:rPr lang="ru-RU" sz="1600" dirty="0"/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EDEDE1C-5AD9-4E50-8114-10C737CBD5AD}"/>
              </a:ext>
            </a:extLst>
          </p:cNvPr>
          <p:cNvSpPr txBox="1">
            <a:spLocks/>
          </p:cNvSpPr>
          <p:nvPr/>
        </p:nvSpPr>
        <p:spPr>
          <a:xfrm>
            <a:off x="353568" y="285387"/>
            <a:ext cx="11484864" cy="421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ПРИЕМ НА СОКРАЩЕННЫЕ ОП РЕЗИДЕНТУРЫ ПО СПЕЦИАЛЬНОСТИ «КЛИНИЧЕСКАЯ ФАРМАКОЛОГИЯ»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D295E-B86C-4647-A49C-790C8090E946}"/>
              </a:ext>
            </a:extLst>
          </p:cNvPr>
          <p:cNvSpPr/>
          <p:nvPr/>
        </p:nvSpPr>
        <p:spPr>
          <a:xfrm>
            <a:off x="8270693" y="753798"/>
            <a:ext cx="35910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dirty="0">
                <a:latin typeface="Arial Narrow" panose="020B0606020202030204" pitchFamily="34" charset="0"/>
              </a:rPr>
              <a:t>Организациям образования выполнять требования приказа </a:t>
            </a:r>
            <a:r>
              <a:rPr lang="ru-RU" dirty="0">
                <a:latin typeface="Arial Narrow" panose="020B0606020202030204" pitchFamily="34" charset="0"/>
              </a:rPr>
              <a:t>Министра образования и науки Республики Казахстан от 31 октября 2018 года № 600 «Об утверждении Типовых правил приема на обучение в организации образования, реализующие образовательные программы высшего и послевузовского образования».</a:t>
            </a:r>
          </a:p>
          <a:p>
            <a:pPr fontAlgn="base"/>
            <a:endParaRPr lang="ru-RU" dirty="0">
              <a:effectLst/>
              <a:latin typeface="Arial Narrow" panose="020B0606020202030204" pitchFamily="34" charset="0"/>
            </a:endParaRP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Дополнительные требования: 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Высшее образование по специальностям: «Общая медицина», «Лечебное дело», «Педиатрия»;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стаж работы не менее 5 лет;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наличие действующего сертификата специалиста по клинической специальности</a:t>
            </a:r>
            <a:r>
              <a:rPr lang="ru-RU" dirty="0">
                <a:latin typeface="Arial Narrow" panose="020B0606020202030204" pitchFamily="34" charset="0"/>
              </a:rPr>
              <a:t>, в соответствии с приказом МЗ РК от 30 ноября 2020 года № ҚР ДСМ-218/2020. </a:t>
            </a:r>
            <a:endParaRPr lang="ru-RU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1F872-A543-4375-833C-F8762971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7" y="121747"/>
            <a:ext cx="5203579" cy="1692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CC49B-3EFF-4735-8D54-2D1EC2477AB7}"/>
              </a:ext>
            </a:extLst>
          </p:cNvPr>
          <p:cNvSpPr/>
          <p:nvPr/>
        </p:nvSpPr>
        <p:spPr>
          <a:xfrm>
            <a:off x="7168897" y="585043"/>
            <a:ext cx="449780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1E1E1E"/>
                </a:solidFill>
                <a:latin typeface="Arial Narrow" panose="020B0606020202030204" pitchFamily="34" charset="0"/>
              </a:rPr>
              <a:t>ОП «Клиническая фармакология» с сокращенными сроками обучения разрабатывается на основе типовой учебной программы резидентуры приказа МЗ РК </a:t>
            </a:r>
            <a:r>
              <a:rPr lang="ru-RU" dirty="0">
                <a:latin typeface="Arial Narrow" panose="020B0606020202030204" pitchFamily="34" charset="0"/>
              </a:rPr>
              <a:t>от 9 января 2023 года № 4 (приложение 16), профессионального стандарта «Клиническая фармакология, утвержденного приказом МЗ РК от 25 января 2024 года № 46.</a:t>
            </a:r>
          </a:p>
          <a:p>
            <a:pPr fontAlgn="base"/>
            <a:endParaRPr lang="ru-RU" dirty="0">
              <a:latin typeface="Arial Narrow" panose="020B0606020202030204" pitchFamily="34" charset="0"/>
            </a:endParaRPr>
          </a:p>
          <a:p>
            <a:pPr fontAlgn="base"/>
            <a:endParaRPr lang="ru-RU" dirty="0">
              <a:latin typeface="Arial Narrow" panose="020B0606020202030204" pitchFamily="34" charset="0"/>
            </a:endParaRP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Рекомендуемые сроки подготовки по ОП «Клиническая фармакология» с сокращенными сроками обучения 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- не менее 60 кредитов,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из них 30 кредитов на общие вопросы клинической фармакологии,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28 кредитов на частные вопросы,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2 кредита на итоговую аттестацию.</a:t>
            </a:r>
            <a:endParaRPr lang="ru-RU" dirty="0">
              <a:effectLst/>
              <a:latin typeface="Arial Narrow" panose="020B0606020202030204" pitchFamily="34" charset="0"/>
            </a:endParaRPr>
          </a:p>
          <a:p>
            <a:pPr fontAlgn="base"/>
            <a:endParaRPr lang="ru-RU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9799E9-6274-4E14-B1E5-3F0D772D9848}"/>
              </a:ext>
            </a:extLst>
          </p:cNvPr>
          <p:cNvSpPr/>
          <p:nvPr/>
        </p:nvSpPr>
        <p:spPr>
          <a:xfrm>
            <a:off x="432334" y="1813878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581D53"/>
                </a:solidFill>
                <a:latin typeface="Arial Narrow" panose="020B0606020202030204" pitchFamily="34" charset="0"/>
              </a:rPr>
              <a:t>Профессиональный стандарт: "Клиническая фармакология"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4E640C9-4A37-476C-A16D-859E95447B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492" y="2183210"/>
          <a:ext cx="6654480" cy="42167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3620">
                  <a:extLst>
                    <a:ext uri="{9D8B030D-6E8A-4147-A177-3AD203B41FA5}">
                      <a16:colId xmlns:a16="http://schemas.microsoft.com/office/drawing/2014/main" val="2438311704"/>
                    </a:ext>
                  </a:extLst>
                </a:gridCol>
                <a:gridCol w="1663620">
                  <a:extLst>
                    <a:ext uri="{9D8B030D-6E8A-4147-A177-3AD203B41FA5}">
                      <a16:colId xmlns:a16="http://schemas.microsoft.com/office/drawing/2014/main" val="3680845190"/>
                    </a:ext>
                  </a:extLst>
                </a:gridCol>
                <a:gridCol w="1663620">
                  <a:extLst>
                    <a:ext uri="{9D8B030D-6E8A-4147-A177-3AD203B41FA5}">
                      <a16:colId xmlns:a16="http://schemas.microsoft.com/office/drawing/2014/main" val="3193405825"/>
                    </a:ext>
                  </a:extLst>
                </a:gridCol>
                <a:gridCol w="1663620">
                  <a:extLst>
                    <a:ext uri="{9D8B030D-6E8A-4147-A177-3AD203B41FA5}">
                      <a16:colId xmlns:a16="http://schemas.microsoft.com/office/drawing/2014/main" val="1880011928"/>
                    </a:ext>
                  </a:extLst>
                </a:gridCol>
              </a:tblGrid>
              <a:tr h="173802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9. Карточка профессии "7.1 Врач клинический фармаколог":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24533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Код группы: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2213-6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7639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Код наименования занятия: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2213-6-001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7311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Наименование профессии: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7.1 Врач клинический фармаколог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16110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Уровень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квалификации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по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ОРК: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33917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подуровень квалификации по ОРК: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7.1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56680"/>
                  </a:ext>
                </a:extLst>
              </a:tr>
              <a:tr h="52397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Уровень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профессионального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образования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Уровень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образования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послевузовское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магистратура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резидентура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Квалификация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extLst>
                  <a:ext uri="{0D108BD9-81ED-4DB2-BD59-A6C34878D82A}">
                    <a16:rowId xmlns:a16="http://schemas.microsoft.com/office/drawing/2014/main" val="1776199388"/>
                  </a:ext>
                </a:extLst>
              </a:tr>
              <a:tr h="3427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Требования к опыту работы: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Квалификация "Врач" во время обучения в резидентуре по специальности "Клиническая фармакология". Предшествующий опыт работы по данной квалификации не требуется.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09264"/>
                  </a:ext>
                </a:extLst>
              </a:tr>
              <a:tr h="51173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Основная цель деятельности: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Оказание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медицинской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помощи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пациентам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с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различными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заболеваниями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организациях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здравоохранения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различного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уровня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и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специализации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консультирование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врачей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с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целью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рационального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использования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лекарственных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средств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под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контролем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и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надзором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наставника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83" marR="9183" marT="9183" marB="91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7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A0DF0F2-F55B-48CF-AAA7-ED75A615DA14}"/>
              </a:ext>
            </a:extLst>
          </p:cNvPr>
          <p:cNvSpPr txBox="1">
            <a:spLocks/>
          </p:cNvSpPr>
          <p:nvPr/>
        </p:nvSpPr>
        <p:spPr>
          <a:xfrm>
            <a:off x="411653" y="736466"/>
            <a:ext cx="11541029" cy="44266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Комитет фармакологии рекомендует на обсуждение УМО направления подготовки «Здравоохранение»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61842"/>
                </a:solidFill>
                <a:latin typeface="Arial Narrow" panose="020B0606020202030204" pitchFamily="34" charset="0"/>
              </a:rPr>
              <a:t>(протокол № … от …)</a:t>
            </a:r>
            <a:endParaRPr lang="ru-RU" sz="2000" dirty="0">
              <a:solidFill>
                <a:srgbClr val="46184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Лица, завершившие </a:t>
            </a:r>
            <a:r>
              <a:rPr lang="ru-RU" sz="2000" dirty="0" err="1">
                <a:latin typeface="Arial Narrow" panose="020B0606020202030204" pitchFamily="34" charset="0"/>
              </a:rPr>
              <a:t>додипломное</a:t>
            </a:r>
            <a:r>
              <a:rPr lang="ru-RU" sz="2000" dirty="0">
                <a:latin typeface="Arial Narrow" panose="020B0606020202030204" pitchFamily="34" charset="0"/>
              </a:rPr>
              <a:t> высшее медицинское образование  по специальности «Общая медицина» должны поступать только на 2-летнюю программу резидентуры по клинической фармакологии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Организациям образования предусмотреть в обязательном порядке вступительные экзамены на знание общей фармакологии и доказательной медицине. Приветствуется наличие опыта преподавания общей фармакологии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Предоставить возможность поступления в </a:t>
            </a:r>
            <a:r>
              <a:rPr lang="en-US" sz="2000" dirty="0">
                <a:latin typeface="Arial Narrow" panose="020B0606020202030204" pitchFamily="34" charset="0"/>
              </a:rPr>
              <a:t>PhD </a:t>
            </a:r>
            <a:r>
              <a:rPr lang="ru-RU" sz="2000" dirty="0">
                <a:latin typeface="Arial Narrow" panose="020B0606020202030204" pitchFamily="34" charset="0"/>
              </a:rPr>
              <a:t>докторантуру после завершения сокращённой резидентуры</a:t>
            </a:r>
          </a:p>
        </p:txBody>
      </p:sp>
    </p:spTree>
    <p:extLst>
      <p:ext uri="{BB962C8B-B14F-4D97-AF65-F5344CB8AC3E}">
        <p14:creationId xmlns:p14="http://schemas.microsoft.com/office/powerpoint/2010/main" val="370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16 </a:t>
            </a:r>
            <a:r>
              <a:rPr lang="ru-RU" sz="1200" b="1">
                <a:solidFill>
                  <a:schemeClr val="bg1"/>
                </a:solidFill>
                <a:latin typeface="Arial Narrow" panose="020B0606020202030204" pitchFamily="34" charset="0"/>
              </a:rPr>
              <a:t>мая 2024г.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076032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1" y="1467337"/>
            <a:ext cx="11944615" cy="4426612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latin typeface="Arial Narrow" panose="020B0606020202030204" pitchFamily="34" charset="0"/>
              </a:rPr>
              <a:t>Одобрить предложения по подготовки врачей клинических фармакологов в резидентуре с сокращенными сроками подготовки.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sz="1800" dirty="0">
                <a:latin typeface="Arial Narrow" panose="020B0606020202030204" pitchFamily="34" charset="0"/>
              </a:rPr>
              <a:t>Внести дополнение в приказ МЗ РК от 4 июля 2022 года № ҚР ДСМ-63 ГОСО послевузовского образования пункт о разрешении обучения по сокращенным ОП в резидентуре лицам имеющим стаж работы не менее 5 лет и сертификат специалиста в области здравоохранения. 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sz="1800" dirty="0">
                <a:latin typeface="Arial Narrow" panose="020B0606020202030204" pitchFamily="34" charset="0"/>
              </a:rPr>
              <a:t>Для обучения в резидентуре с сокращенными сроками подготовки по специальности «Клиническая фармакология» допускать лиц с высшим образованием по специальностям: «Общая медицина», «Лечебное дело», «Педиатрия»; стаж работы не менее 5 лет; наличие действующего сертификата специалиста по клинической специальности, в соответствии с приказом МЗ РК от 30 ноября 2020 года № ҚР ДСМ-218/2020. 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Arial Narrow" panose="020B0606020202030204" pitchFamily="34" charset="0"/>
              </a:rPr>
              <a:t>ОП «Клиническая фармакология» с сокращенными сроками обучения разрабатывается на основе типовой учебной программы резидентуры приказа МЗ РК от 9 января 2023 года № 4 (приложение 16), </a:t>
            </a:r>
            <a:r>
              <a:rPr lang="ru-RU" sz="1800" dirty="0" err="1">
                <a:latin typeface="Arial Narrow" panose="020B0606020202030204" pitchFamily="34" charset="0"/>
              </a:rPr>
              <a:t>профстандарта</a:t>
            </a:r>
            <a:r>
              <a:rPr lang="ru-RU" sz="1800" dirty="0">
                <a:latin typeface="Arial Narrow" panose="020B0606020202030204" pitchFamily="34" charset="0"/>
              </a:rPr>
              <a:t> «Клиническая фармакология, утвержденного приказом МЗ РК от 25 января 2024 года № 46.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Arial Narrow" panose="020B0606020202030204" pitchFamily="34" charset="0"/>
              </a:rPr>
              <a:t>Рекомендуемые сроки подготовки по программе сокращенной резидентуры - не менее 60 кредитов, из них 30 кредитов на общие вопросы клинической фармакологии, 28 кредитов на частные вопросы, 2 кредита на итоговую аттестацию.</a:t>
            </a:r>
          </a:p>
          <a:p>
            <a:pPr marL="342900" lvl="0" indent="-34290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Arial Narrow" panose="020B0606020202030204" pitchFamily="34" charset="0"/>
              </a:rPr>
              <a:t>Проекты ОП «Клиническая фармакология» с сокращенными сроками обучения согласовать с комитетом «Клиническая фармакология» до утверждения и начала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5481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3659686"/>
            <a:ext cx="9144000" cy="1361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Ответы на обращения физических и юридических лиц по вопросам подготовки кадров здравоохранения </a:t>
            </a:r>
            <a:br>
              <a:rPr lang="ru-RU" sz="3200" b="1" dirty="0">
                <a:latin typeface="Arial Narrow" panose="020B0606020202030204" pitchFamily="34" charset="0"/>
              </a:rPr>
            </a:b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2.3 О внесении в Номенклатуру специальностей и специализаций, утвержденную приказом МЗ РК от 21.12.2020 от № ҚР ДСМ-305/2020 специальности «Эндоскопия»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CBD90C5-DD6B-48C3-9D0F-682D589A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123" y="5050449"/>
            <a:ext cx="9144000" cy="122368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 </a:t>
            </a:r>
          </a:p>
        </p:txBody>
      </p:sp>
    </p:spTree>
    <p:extLst>
      <p:ext uri="{BB962C8B-B14F-4D97-AF65-F5344CB8AC3E}">
        <p14:creationId xmlns:p14="http://schemas.microsoft.com/office/powerpoint/2010/main" val="291970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38F3F-3211-4428-AC39-39AA780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04787"/>
            <a:ext cx="4276725" cy="64484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710089-F791-484C-A9F3-A0607088D134}"/>
              </a:ext>
            </a:extLst>
          </p:cNvPr>
          <p:cNvSpPr/>
          <p:nvPr/>
        </p:nvSpPr>
        <p:spPr>
          <a:xfrm>
            <a:off x="5192459" y="553319"/>
            <a:ext cx="6699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1E1E1E"/>
                </a:solidFill>
                <a:latin typeface="Arial Narrow" panose="020B0606020202030204" pitchFamily="34" charset="0"/>
              </a:rPr>
              <a:t>Структура типовой учебной программы резидентуры по специальности "Детская хирургия «</a:t>
            </a:r>
            <a:r>
              <a:rPr lang="ru-RU" sz="2000" dirty="0">
                <a:latin typeface="Arial Narrow" panose="020B0606020202030204" pitchFamily="34" charset="0"/>
              </a:rPr>
              <a:t>Эндоскопическая хирургия» – 16 кредитов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Структура типовой учебной программы резидентуры по специальности "Гастроэнтерология (взрослая, детская)« Эндоскопия – 16 кредитов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Структура типовой учебной программы резидентуры по специальности "Общая хирургия «Гастроэнтерология с эндоскопией» – 5 кредитов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Структура типовой учебной программы резидентуры по специальности "Оториноларингология (взрослая, детская)"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Функциональная эндоскопическая </a:t>
            </a:r>
            <a:r>
              <a:rPr lang="ru-RU" sz="2000" dirty="0" err="1">
                <a:latin typeface="Arial Narrow" panose="020B0606020202030204" pitchFamily="34" charset="0"/>
              </a:rPr>
              <a:t>риносинусохирургия</a:t>
            </a:r>
            <a:r>
              <a:rPr lang="ru-RU" sz="2000" dirty="0">
                <a:latin typeface="Arial Narrow" panose="020B0606020202030204" pitchFamily="34" charset="0"/>
              </a:rPr>
              <a:t> – 15 кредитов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Структура типовой учебной программы резидентуры по специальности "Фтизиатрия (взрослая, детская)"</a:t>
            </a:r>
          </a:p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Интерпретация результатов эндоскопических исследований грудной клетки.</a:t>
            </a:r>
            <a:endParaRPr lang="ru-RU" sz="2000" b="0" i="0" dirty="0">
              <a:solidFill>
                <a:srgbClr val="1E1E1E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3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434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7" y="2113613"/>
            <a:ext cx="10807908" cy="378033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2.3 Внесение самостоятельной специальности «Эндоскопия» в Номенклатуру специальностей и специализаций приказа  МЗ РК от 21.12.2020 от № ҚР ДСМ-305/2020 нецелесообразно. Эндоскопия должна оставаться интегрированной частью обучения в рамках резидентуры по соответствующим медицинским специальностям. Для специалистов, не обучавшихся эндоскопии, рекомендуются программы повышения квалификации, которые позволят им освоить и использовать этот метод диагностики и лечения.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8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3659686"/>
            <a:ext cx="9144000" cy="1361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Ответы на обращения физических и юридических лиц по вопросам подготовки кадров здравоохранения </a:t>
            </a:r>
            <a:br>
              <a:rPr lang="ru-RU" sz="3200" b="1" dirty="0">
                <a:latin typeface="Arial Narrow" panose="020B0606020202030204" pitchFamily="34" charset="0"/>
              </a:rPr>
            </a:b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2.4 Обсуждение проекта ОП резидентуры по специальности 7R01101 – Семейная медицина университета международного бизнеса им. </a:t>
            </a:r>
            <a:r>
              <a:rPr lang="ru-RU" sz="3200" b="1" dirty="0" err="1">
                <a:latin typeface="Arial Narrow" panose="020B0606020202030204" pitchFamily="34" charset="0"/>
              </a:rPr>
              <a:t>Кенжегали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Сагадиева</a:t>
            </a:r>
            <a:r>
              <a:rPr lang="ru-RU" sz="3200" b="1" dirty="0">
                <a:latin typeface="Arial Narrow" panose="020B0606020202030204" pitchFamily="34" charset="0"/>
              </a:rPr>
              <a:t> для включения в Реестр ОП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CBD90C5-DD6B-48C3-9D0F-682D589A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123" y="5050449"/>
            <a:ext cx="9144000" cy="122368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 </a:t>
            </a:r>
          </a:p>
        </p:txBody>
      </p:sp>
    </p:spTree>
    <p:extLst>
      <p:ext uri="{BB962C8B-B14F-4D97-AF65-F5344CB8AC3E}">
        <p14:creationId xmlns:p14="http://schemas.microsoft.com/office/powerpoint/2010/main" val="179208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517E3-9671-491D-B25C-0DD61784F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8" y="406686"/>
            <a:ext cx="4751591" cy="62714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F21FD-A78C-4AC7-8D8A-E202EC30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89" y="406686"/>
            <a:ext cx="5916076" cy="6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4908" y="1314759"/>
            <a:ext cx="35910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tabLst>
                <a:tab pos="1413510" algn="l"/>
              </a:tabLst>
            </a:pPr>
            <a:r>
              <a:rPr lang="ru-RU" dirty="0">
                <a:latin typeface="Arial Narrow" panose="020B0606020202030204" pitchFamily="34" charset="0"/>
              </a:rPr>
              <a:t>Учитывая, что для открытия кафедр по детским профилям необходимо обеспечить их соответствующей учебной нагрузкой. Перечень клинических баз должен соответствовать типовой программе резидентуры. </a:t>
            </a:r>
            <a:r>
              <a:rPr lang="ru-RU" b="1" dirty="0">
                <a:solidFill>
                  <a:srgbClr val="461842"/>
                </a:solidFill>
                <a:latin typeface="Arial Narrow" panose="020B0606020202030204" pitchFamily="34" charset="0"/>
              </a:rPr>
              <a:t>Решением УМО от 23 апреля 2024. (протокол №7) было поручено:</a:t>
            </a:r>
          </a:p>
          <a:p>
            <a:pPr indent="449580" algn="just">
              <a:tabLst>
                <a:tab pos="1413510" algn="l"/>
              </a:tabLst>
            </a:pPr>
            <a:r>
              <a:rPr lang="ru-RU" dirty="0">
                <a:latin typeface="Arial Narrow" panose="020B0606020202030204" pitchFamily="34" charset="0"/>
              </a:rPr>
              <a:t>ГУП ОП «Педиатрия» подготовить предложения по подготовке специалистов педиатрического профиля в резидентуре, ответственный председатель ГУП, срок исполнения до 6 мая 2024г.</a:t>
            </a:r>
            <a:endParaRPr lang="ru-RU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20EA1-81CA-4262-9ED7-E4F4406C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6" y="1314759"/>
            <a:ext cx="7135854" cy="27202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9A118A-6324-49E6-AD6A-21F55E755F9D}"/>
              </a:ext>
            </a:extLst>
          </p:cNvPr>
          <p:cNvSpPr/>
          <p:nvPr/>
        </p:nvSpPr>
        <p:spPr>
          <a:xfrm>
            <a:off x="409166" y="4361746"/>
            <a:ext cx="71358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Рассмотреть возможность восстановления кафедр по профилям и/или обеспечить клиническую базу для курсов по детским профилям на базах детских стационаров (детская анестезиология и реанимация, детская пульмонология, детская онкология и гематология, неврология, кардиология, ревматология, офтальмология, эндокринология, оториноларингология и др.)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482A55-2D83-447A-BDB3-1E100935B91C}"/>
              </a:ext>
            </a:extLst>
          </p:cNvPr>
          <p:cNvSpPr txBox="1">
            <a:spLocks/>
          </p:cNvSpPr>
          <p:nvPr/>
        </p:nvSpPr>
        <p:spPr>
          <a:xfrm>
            <a:off x="353568" y="419858"/>
            <a:ext cx="11484864" cy="421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dirty="0">
                <a:solidFill>
                  <a:srgbClr val="461842"/>
                </a:solidFill>
                <a:latin typeface="Arial Narrow" panose="020B0606020202030204" pitchFamily="34" charset="0"/>
              </a:rPr>
              <a:t>Протокольное поручение</a:t>
            </a:r>
          </a:p>
        </p:txBody>
      </p:sp>
    </p:spTree>
    <p:extLst>
      <p:ext uri="{BB962C8B-B14F-4D97-AF65-F5344CB8AC3E}">
        <p14:creationId xmlns:p14="http://schemas.microsoft.com/office/powerpoint/2010/main" val="106834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3B83BB-D794-4957-9344-0F24549A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9" y="622169"/>
            <a:ext cx="5438775" cy="3305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EECBE-837E-4B82-92DE-3A06BF75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33" y="166687"/>
            <a:ext cx="53244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39CA80-9D5D-4A0A-ACC2-E1B04915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8" y="699618"/>
            <a:ext cx="5324475" cy="4829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A6153-5CE5-49DE-BE4B-7D729388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630"/>
            <a:ext cx="53435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7D8C7-9A9B-47C1-84E5-0D53D910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05" y="146581"/>
            <a:ext cx="7683389" cy="65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434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7" y="2113613"/>
            <a:ext cx="10807908" cy="378033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2.4. Проект ОП резидентуры «Семейная медицина» ТОО «Университет Международного бизнеса имени </a:t>
            </a:r>
            <a:r>
              <a:rPr lang="ru-RU" sz="2000" dirty="0" err="1">
                <a:latin typeface="Arial Narrow" panose="020B0606020202030204" pitchFamily="34" charset="0"/>
              </a:rPr>
              <a:t>Кенжегали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Сагадиева</a:t>
            </a:r>
            <a:r>
              <a:rPr lang="ru-RU" sz="2000" dirty="0">
                <a:latin typeface="Arial Narrow" panose="020B0606020202030204" pitchFamily="34" charset="0"/>
              </a:rPr>
              <a:t>» рекомендуется для включения в реестр ОП после исправления замечаний, указанных в акте экспертизы Комитета Семейной медицины ГУП ОП терапевтического профиля УМО направления подготовки «Здравоохранения»</a:t>
            </a:r>
          </a:p>
        </p:txBody>
      </p:sp>
    </p:spTree>
    <p:extLst>
      <p:ext uri="{BB962C8B-B14F-4D97-AF65-F5344CB8AC3E}">
        <p14:creationId xmlns:p14="http://schemas.microsoft.com/office/powerpoint/2010/main" val="329481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81D5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+mj-cs"/>
              </a:rPr>
              <a:t>Предложения комитетов ГУП ОП педиатрического профиля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F6790D-951A-492A-972E-32E3A7FF5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68691"/>
              </p:ext>
            </p:extLst>
          </p:nvPr>
        </p:nvGraphicFramePr>
        <p:xfrm>
          <a:off x="180039" y="462721"/>
          <a:ext cx="11895420" cy="625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64">
                  <a:extLst>
                    <a:ext uri="{9D8B030D-6E8A-4147-A177-3AD203B41FA5}">
                      <a16:colId xmlns:a16="http://schemas.microsoft.com/office/drawing/2014/main" val="3898011216"/>
                    </a:ext>
                  </a:extLst>
                </a:gridCol>
                <a:gridCol w="5948460">
                  <a:extLst>
                    <a:ext uri="{9D8B030D-6E8A-4147-A177-3AD203B41FA5}">
                      <a16:colId xmlns:a16="http://schemas.microsoft.com/office/drawing/2014/main" val="618411319"/>
                    </a:ext>
                  </a:extLst>
                </a:gridCol>
                <a:gridCol w="1413555">
                  <a:extLst>
                    <a:ext uri="{9D8B030D-6E8A-4147-A177-3AD203B41FA5}">
                      <a16:colId xmlns:a16="http://schemas.microsoft.com/office/drawing/2014/main" val="1636608526"/>
                    </a:ext>
                  </a:extLst>
                </a:gridCol>
                <a:gridCol w="2164976">
                  <a:extLst>
                    <a:ext uri="{9D8B030D-6E8A-4147-A177-3AD203B41FA5}">
                      <a16:colId xmlns:a16="http://schemas.microsoft.com/office/drawing/2014/main" val="3240225392"/>
                    </a:ext>
                  </a:extLst>
                </a:gridCol>
                <a:gridCol w="1761565">
                  <a:extLst>
                    <a:ext uri="{9D8B030D-6E8A-4147-A177-3AD203B41FA5}">
                      <a16:colId xmlns:a16="http://schemas.microsoft.com/office/drawing/2014/main" val="443377467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№/п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Специальность резидентуры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продолжительность обучения ( годах)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17394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педиатрии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узкая специальность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643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нефрология (пр. №1 от 04.05.2024г)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2 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842208"/>
                  </a:ext>
                </a:extLst>
              </a:tr>
              <a:tr h="34103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неврология (пр.№7 от 23.04.2024г)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2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92501"/>
                  </a:ext>
                </a:extLst>
              </a:tr>
              <a:tr h="31631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Онкология и гематология детская (пр. №3 от 30.04.2024)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2 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46740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пульмонология (пр. №3 от 29.04.2024)</a:t>
                      </a: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3 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86035"/>
                  </a:ext>
                </a:extLst>
              </a:tr>
              <a:tr h="26686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кардиология (пр. №2 от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03.05.2024)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3 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572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ревматология (пр. №4  от  04.05.2024)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2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2 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6095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Педиатрия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(пр. №4 от 03.05.2024)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Прием претендентов для обучения по самостоятельным специальностям детского профиля начать с 2025-26 </a:t>
                      </a:r>
                      <a:r>
                        <a:rPr lang="ru-RU" sz="1600" dirty="0" err="1">
                          <a:latin typeface="Arial Narrow" panose="020B0606020202030204" pitchFamily="34" charset="0"/>
                        </a:rPr>
                        <a:t>уч.года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818107"/>
                  </a:ext>
                </a:extLst>
              </a:tr>
              <a:tr h="19270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Неонатология (пр. №8  от 30.04.2024)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178281"/>
                  </a:ext>
                </a:extLst>
              </a:tr>
              <a:tr h="16797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Детская хирургия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(пр. №4  от 04.05.2024)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Подготовка «детских хирургов», через ОП «Педиатрия» + 3 года резидентуры по детской хирургии+ сертификационный курс; через ОП «Общая медицина» + 2 года резидентура по педиатрии и 3 года обучения по детской хирургии.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74368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Инфекционные болезни (взрослые, детские) (пр.№4 от 25.04.2024)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Оставить подготовку в смешанном формате в течение 2 лет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29896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Аллергология и иммунология (взрослая, детская) (пр.№7 от 30.04.2024)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68856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Гастроэнтерология (взрослая, детская) (пр. №4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от</a:t>
                      </a:r>
                      <a:r>
                        <a:rPr lang="ru-RU" sz="16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06.05.2024г)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6232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Эндокринология (взрослая</a:t>
                      </a:r>
                      <a:r>
                        <a:rPr lang="ru-RU" sz="1600">
                          <a:latin typeface="Arial Narrow" panose="020B0606020202030204" pitchFamily="34" charset="0"/>
                        </a:rPr>
                        <a:t>, детская)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5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8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81D5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+mj-cs"/>
              </a:rPr>
              <a:t>Предложения комитетов ГУП ОП хирургического профиля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2CDA6D-2EBE-4C83-8893-419203DF185B}"/>
              </a:ext>
            </a:extLst>
          </p:cNvPr>
          <p:cNvSpPr/>
          <p:nvPr/>
        </p:nvSpPr>
        <p:spPr>
          <a:xfrm>
            <a:off x="272130" y="1172849"/>
            <a:ext cx="121853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  <a:cs typeface="Times New Roman" pitchFamily="18" charset="0"/>
              </a:rPr>
              <a:t>Оториноларингология (взрослая, детская) – оставить подготовку на уровне резидентуры в смешанном формате;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  <a:cs typeface="Times New Roman" pitchFamily="18" charset="0"/>
              </a:rPr>
              <a:t>Офтальмология (взрослая, детская) – оставить подготовку на уровне резидентуры в смешанном формате.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Эндокринология (взрослая, детская) – оставить подготовку на уровне резидентуры в смешанном формате.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ED7A30-ED3C-43EF-BCF7-A160ECF8F92D}"/>
              </a:ext>
            </a:extLst>
          </p:cNvPr>
          <p:cNvSpPr/>
          <p:nvPr/>
        </p:nvSpPr>
        <p:spPr>
          <a:xfrm>
            <a:off x="826477" y="3746160"/>
            <a:ext cx="10539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Предложения связаны с отсутствием полной занятости для узких-специалистов педиатрического профиля в регионах, в многопрофильных </a:t>
            </a:r>
            <a:r>
              <a:rPr lang="ru-RU" dirty="0" err="1">
                <a:latin typeface="Arial Narrow" panose="020B0606020202030204" pitchFamily="34" charset="0"/>
                <a:cs typeface="Times New Roman" pitchFamily="18" charset="0"/>
              </a:rPr>
              <a:t>мед.организациях</a:t>
            </a:r>
            <a:r>
              <a:rPr lang="ru-RU" dirty="0">
                <a:latin typeface="Arial Narrow" panose="020B0606020202030204" pitchFamily="34" charset="0"/>
                <a:cs typeface="Times New Roman" pitchFamily="18" charset="0"/>
              </a:rPr>
              <a:t> потребность в специалистах смешанного профиля (взрослый, детский)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4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1E63A3-0F5E-4D04-A121-3823CC106D9D}"/>
              </a:ext>
            </a:extLst>
          </p:cNvPr>
          <p:cNvSpPr/>
          <p:nvPr/>
        </p:nvSpPr>
        <p:spPr>
          <a:xfrm>
            <a:off x="0" y="44696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81D5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+mj-cs"/>
              </a:rPr>
              <a:t>Предложения по детской анестезиологии и реаниматологии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54F392-9764-4CF0-AFF6-8447649E08D4}"/>
              </a:ext>
            </a:extLst>
          </p:cNvPr>
          <p:cNvSpPr/>
          <p:nvPr/>
        </p:nvSpPr>
        <p:spPr>
          <a:xfrm>
            <a:off x="337623" y="1063375"/>
            <a:ext cx="111416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подготовки в резидентуре специальность «Анестезиология-реаниматология, в том числе детская», в данное время должна оставаться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общей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в стране имеется в целом дефицит врачей, в том числе педиатров, анестезиологов-реаниматологов. В МО 1 и 2 уровня детские реанимационные койки находятся в структуре общей реанимации, в связи с этим анестезиолог-реаниматолог должен быть компетентным в вопросах оказания анестезиолого-реанимационной помощи всем возрастным группам.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по детской анестезиологии-реаниматологии в рамках резидентуры должны преподаваться с первого курса. Резиденты прошедшие первые 2 года во взрослых клинических базах, на последний 3 год обучения приходят уже определившимися и заинтересованными в работе со взрослыми пациентами.  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программу подготовки интернов и бакалавров Общей медицины внести  в обязательный компонент дисциплину «Основы </a:t>
            </a:r>
            <a:r>
              <a:rPr lang="ru-RU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АиР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Это позволит улучшить качество образования и профессиональную ориентированность в выборе специальности. 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качественного преподавания особенностей оказания анестезиолого-реанимационной помощи детям разных возрастных групп, в том числе новорожденным и недоношенным и для подготовки научно-педагогических кадров по детской анестезиологии-реаниматологии необходимо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отдельных кафедр по детской анестезиологии-реаниматологии в медицинских ВУЗах страны, с последующим предоставлением целевой докторантуры и магистратуры. 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остепененных ППС по детской анестезиологии-реаниматологии в стране практически нет.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3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1E63A3-0F5E-4D04-A121-3823CC106D9D}"/>
              </a:ext>
            </a:extLst>
          </p:cNvPr>
          <p:cNvSpPr/>
          <p:nvPr/>
        </p:nvSpPr>
        <p:spPr>
          <a:xfrm>
            <a:off x="0" y="15154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81D5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+mj-cs"/>
              </a:rPr>
              <a:t>Предложения по детской анестезиологии и реаниматологии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54F392-9764-4CF0-AFF6-8447649E08D4}"/>
              </a:ext>
            </a:extLst>
          </p:cNvPr>
          <p:cNvSpPr/>
          <p:nvPr/>
        </p:nvSpPr>
        <p:spPr>
          <a:xfrm>
            <a:off x="492369" y="613208"/>
            <a:ext cx="110994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 отличии от коллег, которые оказывают помощь взрослому населению, детские анестезиологи-реаниматологии имеют большую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-эмоциональную нагрузку (анестезия и интенсивная терапия пациентов разной возрастной группы, включая недоношенных детей, пациентов с наследственной и неизлечимой патологией, сильный психологический прессинг со стороны родственников, чрезвычайно высокая ответственность и перегруженность из-за нехватки работников и постоянными выездами в отдаленные регионы, низкая заработная плата и необходимостью брать дополнительные дежурства в других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мед.организациях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Все эти моменты мотивируют выпускников трудоустраиваться во взрослую службу. Предлагаем дифференцировать оплату труда детским анестезиологам-реаниматологам, в сторону ее повышения.</a:t>
            </a:r>
          </a:p>
          <a:p>
            <a:pPr lvl="0" algn="just"/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постановлению №1193 от 31.12.2015 года Правительство РК, врач с 10 летним стажем без категории получает заработную плату в размере базового должностного оклада (БДО) – 266 304 тенге. Дополнительные надбавки: 10% за особые условия труда – 26 630 тенге. Доплата за психоэмоциональную нагрузку 150% от БДО  - 26 546 тенге. За вредность от БДО 20% - 3539 тенге. Итого 1 ставка детского анестезиолога-реаниматолога составляет = 323 020 тенге. </a:t>
            </a:r>
          </a:p>
          <a:p>
            <a:pPr lvl="0" algn="just"/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Предлагается, в Постановлении № 1193, пункт №3 поправочный коэффициент для исчисления должностного оклада врачебного персонала (В2) с сентября 2023 года в размере -  3,42 врачам,  детским анестезиологам-реаниматологам  увеличить данный поправочный коэффициента на -  9,9.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увеличении данного поправочного коэффициента  на 9,9, заработная плата на 1 ставку врача детского анестезиолога-реаниматолога должна увеличится  на 878.054 тенге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должностной оклад -770 881 тенге. Доплата за особые условия труда -  77 088 тенге, доплата за психоэмоциональную нагрузку – 26 546 тенге. За вредность – 3539 тенге.  Это позволит хоть как то привлечь анестезиологов-реаниматологов в детскую службу. Хотя при остром дефиците детских анестезиологов-реаниматологов, бурно развивающийся частный медицинский сектор в стране, это цифра  может оказаться не достаточной мотивацией для специалиста. </a:t>
            </a:r>
          </a:p>
          <a:p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6. Предлагается внести дополнение в Приказ № 495 от 10 июня 2016 года «Об утверждении Правил и условии исчисления стажа работы по специальности гражданских служащих, работников организаций, содержащихся за счет средств государственного бюджета, работников казенных предприятий социального обеспечения», следующие дополнения: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врачам детским анестезиологам-реаниматологам, медицинским сестрам работавшим в отделениях анестезиологии-реаниматологии 1 год работы засчитывать за 1 год 6 месяцев. 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1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076032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1" y="1467337"/>
            <a:ext cx="11944615" cy="4426612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</a:rPr>
              <a:t>Одобрить предложения по подготовки врачей-специалистов педиатрического профиля: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</a:rPr>
              <a:t>1. Специальности «Детская нефрология» (2 года), «Детская неврология» (2 года), «Детская пульмонология» (3 года), «Детская кардиология» (3 года), «Детская ревматология» (4 года) выделить в самостоятельные программы подготовки в резидентуре;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</a:rPr>
              <a:t>2. Определить траектории п</a:t>
            </a: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одготовки детских хирургов – 1) через ОП «Педиатрия» + 3 года резидентуры по детской хирургии+ сертификационный курс; 2) через ОП «Общая медицина» + 2 года резидентура по педиатрии и 3 года обучения по детской хирургии;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3. Подготовку по специальностям </a:t>
            </a:r>
            <a:r>
              <a:rPr lang="ru-RU" sz="1800" dirty="0">
                <a:latin typeface="Arial Narrow" panose="020B0606020202030204" pitchFamily="34" charset="0"/>
              </a:rPr>
              <a:t>резидентуры «Инфекционные болезни (взрослые, детские), Аллергология и иммунология (взрослая, детская) Гастроэнтерология (взрослая, детская) о</a:t>
            </a: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ставить в смешанном формате в течение 2 лет;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4. Подготовку по специальностям </a:t>
            </a:r>
            <a:r>
              <a:rPr lang="ru-RU" sz="1800" dirty="0">
                <a:latin typeface="Arial Narrow" panose="020B0606020202030204" pitchFamily="34" charset="0"/>
              </a:rPr>
              <a:t>резидентуры «</a:t>
            </a: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Оториноларингология (взрослая, детская)», «Офтальмология (взрослая, детская)», «Анестезиология и реаниматология (взрослая, детская), Эндокринология (взрослая, детская) оставить без изменений в смешанном формате;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5. Принять к сведению предложения по организации учебного процесса в резидентуре по специальности «Анестезиология и реаниматология (взрослая, детская)», повышению заработной платы и исчислению стажа детских анестезиологов-реаниматологов;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6. Подготовку специалистов педиатрического профиля в резидентуре начать с 2025-2026 </a:t>
            </a:r>
            <a:r>
              <a:rPr lang="ru-RU" sz="1800" dirty="0" err="1">
                <a:latin typeface="Arial Narrow" panose="020B0606020202030204" pitchFamily="34" charset="0"/>
                <a:cs typeface="Times New Roman" pitchFamily="18" charset="0"/>
              </a:rPr>
              <a:t>уч.года</a:t>
            </a:r>
            <a:r>
              <a:rPr lang="ru-RU" sz="1800" dirty="0">
                <a:latin typeface="Arial Narrow" panose="020B0606020202030204" pitchFamily="34" charset="0"/>
                <a:cs typeface="Times New Roman" pitchFamily="18" charset="0"/>
              </a:rPr>
              <a:t>, после разработки типовых программ, внесения изменений и дополнений в НПА. </a:t>
            </a:r>
          </a:p>
        </p:txBody>
      </p:sp>
    </p:spTree>
    <p:extLst>
      <p:ext uri="{BB962C8B-B14F-4D97-AF65-F5344CB8AC3E}">
        <p14:creationId xmlns:p14="http://schemas.microsoft.com/office/powerpoint/2010/main" val="148534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3644696"/>
            <a:ext cx="9144000" cy="1361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Ответы на обращения физических и юридических лиц по вопросам подготовки кадров здравоохранения </a:t>
            </a:r>
            <a:br>
              <a:rPr lang="ru-RU" sz="3200" b="1" dirty="0">
                <a:latin typeface="Arial Narrow" panose="020B0606020202030204" pitchFamily="34" charset="0"/>
              </a:rPr>
            </a:b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2.2 Предложения комитета «Клиническая фармакология» о подготовке клинических фармакологов в резидентуре с сокращенными сроками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13 июня 2024г.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E794BD8C-106B-44D2-9068-0BB2935D0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4094" y="5125967"/>
            <a:ext cx="9144000" cy="122368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 </a:t>
            </a:r>
          </a:p>
        </p:txBody>
      </p:sp>
    </p:spTree>
    <p:extLst>
      <p:ext uri="{BB962C8B-B14F-4D97-AF65-F5344CB8AC3E}">
        <p14:creationId xmlns:p14="http://schemas.microsoft.com/office/powerpoint/2010/main" val="241903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14" y="1825432"/>
            <a:ext cx="3214077" cy="4644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490" y="396765"/>
            <a:ext cx="4104480" cy="6073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14909" y="652797"/>
            <a:ext cx="35910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tabLst>
                <a:tab pos="1413510" algn="l"/>
              </a:tabLst>
            </a:pPr>
            <a:r>
              <a:rPr lang="kk-KZ" dirty="0">
                <a:latin typeface="Arial Narrow" panose="020B0606020202030204" pitchFamily="34" charset="0"/>
              </a:rPr>
              <a:t>Рассмотреть необходимость разработки сертификационного курса «Клиническая фармакология» и включения соответствующей специализации в приказ МЗ РК от 30 ноября 2020 года № ҚР ДСМ -218/2020.</a:t>
            </a:r>
          </a:p>
          <a:p>
            <a:pPr algn="just">
              <a:tabLst>
                <a:tab pos="1413510" algn="l"/>
              </a:tabLst>
            </a:pPr>
            <a:endParaRPr lang="kk-KZ" dirty="0">
              <a:latin typeface="Arial Narrow" panose="020B0606020202030204" pitchFamily="34" charset="0"/>
            </a:endParaRPr>
          </a:p>
          <a:p>
            <a:pPr algn="just">
              <a:tabLst>
                <a:tab pos="1413510" algn="l"/>
              </a:tabLst>
            </a:pPr>
            <a:endParaRPr lang="kk-KZ" b="1" dirty="0">
              <a:solidFill>
                <a:srgbClr val="461842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1413510" algn="l"/>
              </a:tabLst>
            </a:pPr>
            <a:endParaRPr lang="kk-KZ" b="1" dirty="0">
              <a:solidFill>
                <a:srgbClr val="461842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1413510" algn="l"/>
              </a:tabLst>
            </a:pPr>
            <a:r>
              <a:rPr lang="ru-RU" b="1" dirty="0">
                <a:solidFill>
                  <a:srgbClr val="461842"/>
                </a:solidFill>
                <a:latin typeface="Arial Narrow" panose="020B0606020202030204" pitchFamily="34" charset="0"/>
              </a:rPr>
              <a:t>Решение УМО от 23 апреля 2024.ю (протокол №7)</a:t>
            </a:r>
          </a:p>
          <a:p>
            <a:pPr indent="449580" algn="just">
              <a:tabLst>
                <a:tab pos="1413510" algn="l"/>
              </a:tabLst>
            </a:pPr>
            <a:r>
              <a:rPr lang="ru-RU" dirty="0">
                <a:latin typeface="Arial Narrow" panose="020B0606020202030204" pitchFamily="34" charset="0"/>
              </a:rPr>
              <a:t>УМО рекомендует подготовку кадров врачей по специальности «Клиническая фармакология» через сокращенные программы резидентуры. Комитету «Клинической фармакологии» подготовить предложения, срок исполнения до 1 мая </a:t>
            </a:r>
            <a:r>
              <a:rPr lang="ru-RU" dirty="0" err="1">
                <a:latin typeface="Arial Narrow" panose="020B0606020202030204" pitchFamily="34" charset="0"/>
              </a:rPr>
              <a:t>т.г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endParaRPr lang="ru-RU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35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2404</Words>
  <Application>Microsoft Office PowerPoint</Application>
  <PresentationFormat>Широкоэкранный</PresentationFormat>
  <Paragraphs>215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Ответы на обращения физических и юридических лиц по вопросам подготовки кадров здравоохранения  2.1. Предложения ГУП ОП «Педиатрия» о подготовке специалистов педиатрического профиля в резидентуре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</vt:lpstr>
      <vt:lpstr>Ответы на обращения физических и юридических лиц по вопросам подготовки кадров здравоохранения   2.2 Предложения комитета «Клиническая фармакология» о подготовке клинических фармакологов в резидентуре с сокращенными сроками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</vt:lpstr>
      <vt:lpstr>Ответы на обращения физических и юридических лиц по вопросам подготовки кадров здравоохранения   2.3 О внесении в Номенклатуру специальностей и специализаций, утвержденную приказом МЗ РК от 21.12.2020 от № ҚР ДСМ-305/2020 специальности «Эндоскопия»</vt:lpstr>
      <vt:lpstr>Презентация PowerPoint</vt:lpstr>
      <vt:lpstr>ПРОЕКТ РЕШЕНИЯ</vt:lpstr>
      <vt:lpstr>Ответы на обращения физических и юридических лиц по вопросам подготовки кадров здравоохранения   2.4 Обсуждение проекта ОП резидентуры по специальности 7R01101 – Семейная медицина университета международного бизнеса им. Кенжегали Сагадиева для включения в Реестр 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оформлении дипломов иностранных граждан о базовом медицинском образовании</dc:title>
  <dc:creator>Saule Sydykova</dc:creator>
  <cp:lastModifiedBy>Saule Sydykova</cp:lastModifiedBy>
  <cp:revision>72</cp:revision>
  <dcterms:created xsi:type="dcterms:W3CDTF">2024-03-15T05:18:30Z</dcterms:created>
  <dcterms:modified xsi:type="dcterms:W3CDTF">2024-06-12T15:27:01Z</dcterms:modified>
</cp:coreProperties>
</file>