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3" r:id="rId4"/>
    <p:sldId id="274" r:id="rId5"/>
    <p:sldId id="278" r:id="rId6"/>
    <p:sldId id="258" r:id="rId7"/>
    <p:sldId id="277" r:id="rId8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842"/>
    <a:srgbClr val="581D53"/>
    <a:srgbClr val="B8860B"/>
    <a:srgbClr val="9A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70" d="100"/>
          <a:sy n="70" d="100"/>
        </p:scale>
        <p:origin x="6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256194"/>
            <a:ext cx="9144000" cy="136104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581D5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Утверждение программ сертификационных курсов дополнительного образования в области здравоохранения</a:t>
            </a:r>
            <a:endParaRPr lang="ru-RU" sz="2800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</a:rPr>
              <a:t>докладчик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</a:rPr>
              <a:t>председатель секции дополнительного образования УМО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>
                <a:solidFill>
                  <a:srgbClr val="581D53"/>
                </a:solidFill>
                <a:latin typeface="Arial Narrow" panose="020B0606020202030204" pitchFamily="34" charset="0"/>
              </a:rPr>
              <a:t>Султангазиева</a:t>
            </a: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</a:rPr>
              <a:t> А.А.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-5715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13 июня  2024г.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6" y="143036"/>
            <a:ext cx="11644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67">
              <a:spcBef>
                <a:spcPts val="67"/>
              </a:spcBef>
              <a:spcAft>
                <a:spcPts val="0"/>
              </a:spcAft>
            </a:pPr>
            <a:r>
              <a:rPr lang="ru-RU" b="1" spc="13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3.3 </a:t>
            </a:r>
            <a:r>
              <a:rPr lang="ru-RU" b="1" spc="13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Утверждение программ сертификационных курсов дополнительного образования в области здравоохранения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877592"/>
              </p:ext>
            </p:extLst>
          </p:nvPr>
        </p:nvGraphicFramePr>
        <p:xfrm>
          <a:off x="264318" y="650391"/>
          <a:ext cx="11744327" cy="601877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55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938"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ОП СК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в кредитах/часах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Разработчик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организации экспертизы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Урология взрослая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10кр./300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b="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«Научный центр урологии имени академика Б.У.Джарбусынова»</a:t>
                      </a:r>
                      <a:endParaRPr lang="ru-RU" sz="18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«Урология и андрология» ГУП по программам хирургического профиля УМО по направлению подготовки -</a:t>
                      </a:r>
                      <a:r>
                        <a:rPr lang="ru-RU" sz="1800" b="0" kern="1200" baseline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Здравоохранение</a:t>
                      </a:r>
                    </a:p>
                    <a:p>
                      <a:pPr algn="ctr"/>
                      <a:endParaRPr lang="ru-RU" sz="18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5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Уролог андролог детский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10кр./300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b="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87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Урология и андрология взрослая, детская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10кр./300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b="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6006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Онкология и гематология детская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28кр./840ак.часов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«Научный центр педиатрии и детской хирургии»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«Онкология и гематология детская» ГУП программ педиатрического профиля УМО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по направлению подготовки 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– </a:t>
                      </a:r>
                      <a:r>
                        <a:rPr lang="kk-KZ" sz="1800" b="0" i="0" u="none" strike="noStrike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i="0" u="none" strike="noStrike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дравоохранение</a:t>
                      </a:r>
                      <a:endParaRPr lang="ru-RU" sz="1800" b="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21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Фтизиатрия 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детская» (для педиатр.проф)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30кр./900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научный центр </a:t>
                      </a:r>
                      <a:r>
                        <a:rPr lang="ru-RU" sz="1800" b="0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фтизиопульмоно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algn="ctr"/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логии Р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еспублики Казахстан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МЗ РК</a:t>
                      </a:r>
                      <a:endParaRPr lang="ru-RU" sz="18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«Ф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тизиатрия»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ГУП </a:t>
                      </a:r>
                      <a:r>
                        <a:rPr lang="ru-RU" sz="1800" b="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программ терапевтического профиля УМО по направлению подготовки – Здравоохранение</a:t>
                      </a:r>
                      <a:endParaRPr lang="ru-RU" sz="18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21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Фтизиатрия 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взрослая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)»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(для терапевт.проф)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30кр./900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041837"/>
                  </a:ext>
                </a:extLst>
              </a:tr>
              <a:tr h="354321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«Анестезиология и реаниматология взрослая, детская»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30кр./900ак.часов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«Казахстанский медицинский университет «В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ШОЗ</a:t>
                      </a: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Комитет «Анестезиология и реаниматология</a:t>
                      </a:r>
                      <a:r>
                        <a:rPr lang="ru-RU" sz="1800" b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1800" b="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УМО по направлению подготовки – Здравоохранение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29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643280"/>
              </p:ext>
            </p:extLst>
          </p:nvPr>
        </p:nvGraphicFramePr>
        <p:xfrm>
          <a:off x="214311" y="789367"/>
          <a:ext cx="11744327" cy="603789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79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2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0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3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18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938"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ОП СК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в кредитах/часах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Разработчик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организации экспертизы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56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 Narrow" panose="020B0606020202030204" pitchFamily="34" charset="0"/>
                        </a:rPr>
                        <a:t>8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Биобезопасность при работе с микроорганизмами I-II группы патогенности (с чумой, холерой)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кр./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900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                                                   научный центр особо опасных                                                           инфекций им.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М.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Айкимбаева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МЗ РК 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«Медико-профилактическое дело» </a:t>
                      </a:r>
                      <a:r>
                        <a:rPr lang="ru-RU" sz="1800" b="0" dirty="0" smtClean="0">
                          <a:latin typeface="Arial Narrow" panose="020B0606020202030204" pitchFamily="34" charset="0"/>
                        </a:rPr>
                        <a:t>УМО по направлению подготовки – Здравоохранение</a:t>
                      </a:r>
                    </a:p>
                    <a:p>
                      <a:pPr algn="ctr"/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6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 Narrow" panose="020B0606020202030204" pitchFamily="34" charset="0"/>
                        </a:rPr>
                        <a:t>9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Биобезопасность при работе с особо опасными микроорганизмами II группы патогенности (с холерой)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кр./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630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669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Биобезопасность при работе с микроорганизмами II группы патогенности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кр./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630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2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Дезинфекционное дело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кр./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480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2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kk-KZ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Кардиология (взрослая)»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41кр./1230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b="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«Южно-Казахстанская медицинская академия»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algn="ctr"/>
                      <a:r>
                        <a:rPr lang="ru-RU" sz="1800" b="0" kern="1200" cap="all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аучно</a:t>
                      </a:r>
                      <a:r>
                        <a:rPr lang="ru-RU" sz="1800" b="0" kern="1200" cap="all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сследовательский институт кардиологии и внутренних болезней</a:t>
                      </a:r>
                      <a:r>
                        <a:rPr lang="ru-RU" sz="1800" b="0" kern="1200" cap="all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Комитета «Кардиология взрослая»</a:t>
                      </a:r>
                      <a:r>
                        <a:rPr lang="ru-RU" sz="1800" b="0" dirty="0" smtClean="0">
                          <a:latin typeface="Arial Narrow" panose="020B0606020202030204" pitchFamily="34" charset="0"/>
                        </a:rPr>
                        <a:t> УМО по направлению подготовки – Здравоохранение</a:t>
                      </a:r>
                      <a:endParaRPr lang="ru-RU" sz="1800" b="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41343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14326" y="143036"/>
            <a:ext cx="11644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67">
              <a:spcBef>
                <a:spcPts val="67"/>
              </a:spcBef>
              <a:spcAft>
                <a:spcPts val="0"/>
              </a:spcAft>
            </a:pPr>
            <a:r>
              <a:rPr lang="ru-RU" b="1" spc="13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3.3 </a:t>
            </a:r>
            <a:r>
              <a:rPr lang="ru-RU" b="1" spc="13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Утверждение программ сертификационных курсов дополнительного образования в области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163334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958884"/>
              </p:ext>
            </p:extLst>
          </p:nvPr>
        </p:nvGraphicFramePr>
        <p:xfrm>
          <a:off x="264316" y="1360617"/>
          <a:ext cx="11744331" cy="411765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3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6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938"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ОП СК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в кредитах/часах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Разработчик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организации экспертизы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69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Клиническая фармация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60кр./1800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Астана» 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АО «Южно-Казахстанская медицинская академия» 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«Клиническая фармация» ГУП программы подготовки программ фармацевтического образования здравоохранения УМО по направлению подготовки  - 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Менеджмент фармации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10кр./300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АО «Южно-Казахстанская медицинская академия» </a:t>
                      </a:r>
                      <a:endParaRPr lang="ru-RU" sz="180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«Менеджмент в фармации» ГУП программ фармацевтического образования УМО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направлению подготовки – 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7472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14326" y="143036"/>
            <a:ext cx="11644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67">
              <a:spcBef>
                <a:spcPts val="67"/>
              </a:spcBef>
              <a:spcAft>
                <a:spcPts val="0"/>
              </a:spcAft>
            </a:pPr>
            <a:r>
              <a:rPr lang="ru-RU" b="1" spc="13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3.3 Утверждение </a:t>
            </a:r>
            <a:r>
              <a:rPr lang="ru-RU" b="1" spc="13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программ сертификационных курсов дополнительного образования в области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34617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01110"/>
              </p:ext>
            </p:extLst>
          </p:nvPr>
        </p:nvGraphicFramePr>
        <p:xfrm>
          <a:off x="214307" y="512368"/>
          <a:ext cx="11744331" cy="619817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3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7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938"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ОП СК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в кредитах/часах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Разработчик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организации экспертизы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kk-KZ" sz="1800" b="0" kern="1200" spc="13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0" kern="1200" spc="13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«Травматология взрослая»</a:t>
                      </a:r>
                      <a:endParaRPr lang="ru-RU" sz="1800" b="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36кр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1080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ак.часов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НУО «Казахстанско-Российский медицинский университет», 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КазНМУ им. С.Д.Асфендиярова»,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«Медицинский университет Астана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»,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Караганды»,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НАО «Медицинский университет Семей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», 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«Западно-Казахстанский медицинский университет имени М. Оспанова»,</a:t>
                      </a:r>
                    </a:p>
                    <a:p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научный центр травматологии и ортопедии им. академика Батпенова Н.Д.»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МЗ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РК, АО «Южно-Казахстанская медицинская академия»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Травматология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ГУП программ педиатрического профиля УМО по направлению подготовки - Здравоохранение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591556"/>
                  </a:ext>
                </a:extLst>
              </a:tr>
              <a:tr h="1223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«Абдоминальная хирургия»</a:t>
                      </a:r>
                    </a:p>
                    <a:p>
                      <a:pPr lvl="0" algn="ctr"/>
                      <a:endParaRPr lang="ru-RU" sz="1800" kern="120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кредитов</a:t>
                      </a:r>
                    </a:p>
                    <a:p>
                      <a:r>
                        <a:rPr lang="ru-RU" sz="18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/960ак.часов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НУО «Казахстанско-Российский медицинский университет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kk-KZ" sz="18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 «Общая хирургия»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ГУП по программам хирургического профиля УМО по направлению подготовки -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Здравоохранение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859668"/>
                  </a:ext>
                </a:extLst>
              </a:tr>
              <a:tr h="1223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kern="12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«Терапия»</a:t>
                      </a:r>
                      <a:endParaRPr lang="ru-RU" sz="18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кредитов</a:t>
                      </a:r>
                    </a:p>
                    <a:p>
                      <a:r>
                        <a:rPr lang="ru-RU" sz="180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/300ак.часов</a:t>
                      </a:r>
                      <a:endParaRPr lang="ru-RU" sz="18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Астана»</a:t>
                      </a:r>
                      <a:endParaRPr lang="ru-RU" sz="180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Комитет/</a:t>
                      </a:r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ГУП программ терапевтического профиля УМО </a:t>
                      </a:r>
                      <a:r>
                        <a:rPr lang="kk-KZ" sz="18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</a:t>
                      </a:r>
                      <a:r>
                        <a:rPr lang="ru-RU" sz="18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направлению подготовки «Здравоохранение»</a:t>
                      </a:r>
                      <a:endParaRPr lang="ru-RU" sz="1800" kern="12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22747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14326" y="143036"/>
            <a:ext cx="11644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67">
              <a:spcBef>
                <a:spcPts val="67"/>
              </a:spcBef>
              <a:spcAft>
                <a:spcPts val="0"/>
              </a:spcAft>
            </a:pPr>
            <a:r>
              <a:rPr lang="ru-RU" b="1" spc="13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3.3 </a:t>
            </a:r>
            <a:r>
              <a:rPr lang="ru-RU" b="1" spc="13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Утверждение программ сертификационных курсов дополнительного образования в области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125394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3" y="6551285"/>
            <a:ext cx="5484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13  июнь  2024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1989" y="1117373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0539" y="1610460"/>
            <a:ext cx="1209091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170180" lvl="2" algn="just">
              <a:spcAft>
                <a:spcPts val="0"/>
              </a:spcAft>
            </a:pPr>
            <a:r>
              <a:rPr lang="ru-RU" sz="2100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3.3.1 Утвердить </a:t>
            </a:r>
            <a:r>
              <a:rPr lang="ru-RU" sz="2100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программы сертификационных курсов дополнительного образования в области здравоохранения и разместить на официальном сайте УМО:</a:t>
            </a:r>
          </a:p>
          <a:p>
            <a:pPr marL="173038" marR="170180" lvl="0" indent="-173038" algn="just">
              <a:buSzPts val="1400"/>
              <a:buFontTx/>
              <a:buChar char="-"/>
            </a:pP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Урология взрослая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»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(10кредитов/300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ак.часов), на 3 года;</a:t>
            </a:r>
          </a:p>
          <a:p>
            <a:pPr marL="173038" marR="170180" lvl="0" indent="-173038" algn="just">
              <a:buSzPts val="1400"/>
              <a:buFontTx/>
              <a:buChar char="-"/>
            </a:pP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Уролог андролог детский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» 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(10кредитов/300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ак.часов), на 3 года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;</a:t>
            </a:r>
            <a:endParaRPr lang="ru-RU" sz="2100" dirty="0" smtClean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Урология и андрология взрослая, детская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» 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(10кредитов/300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ак.часов), на 3 года;</a:t>
            </a: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Онкология и гематология детская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» (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28кредитов/840ак.часов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), на 3 года;</a:t>
            </a: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Фтизиатрия 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детская» 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(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30кредитов/900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ак.часов), 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на 3 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года;</a:t>
            </a: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Фтизиатрия 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(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взрослая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)» 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(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30кредитов/900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ак.часов), на 3 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года;</a:t>
            </a: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</a:rPr>
              <a:t>«Анестезиология и реаниматология взрослая, детская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» (30кредитов/900ак.часов), на 3 года</a:t>
            </a:r>
            <a:endParaRPr lang="ru-RU" sz="2100" dirty="0" smtClean="0">
              <a:solidFill>
                <a:srgbClr val="581D53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Биобезопасность при работе с микроорганизмами I-II группы патогенности (с чумой, холерой)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»</a:t>
            </a:r>
            <a:r>
              <a:rPr lang="kk-KZ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 (</a:t>
            </a:r>
            <a:r>
              <a:rPr lang="ru-RU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30кредитов/900</a:t>
            </a:r>
            <a:r>
              <a:rPr lang="kk-KZ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ак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..часов</a:t>
            </a:r>
            <a:r>
              <a:rPr lang="kk-KZ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), на 3 года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;</a:t>
            </a:r>
            <a:endParaRPr lang="ru-RU" sz="2100" dirty="0" smtClean="0">
              <a:solidFill>
                <a:srgbClr val="581D53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Биобезопасность при работе с особо опасными микроорганизмами II группы патогенности (с холерой)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»</a:t>
            </a:r>
            <a:r>
              <a:rPr lang="kk-KZ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 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(</a:t>
            </a:r>
            <a:r>
              <a:rPr lang="ru-RU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21кредитов/630</a:t>
            </a:r>
            <a:r>
              <a:rPr lang="kk-KZ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ак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..часов</a:t>
            </a:r>
            <a:r>
              <a:rPr lang="kk-KZ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), на 3 года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;</a:t>
            </a:r>
            <a:endParaRPr lang="ru-RU" sz="2100" dirty="0" smtClean="0">
              <a:solidFill>
                <a:srgbClr val="581D53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73038" marR="170180" indent="-173038">
              <a:buSzPts val="1400"/>
              <a:buFontTx/>
              <a:buChar char="-"/>
            </a:pP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«</a:t>
            </a:r>
            <a:r>
              <a:rPr lang="ru-RU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Биобезопасность при работе с микроорганизмами </a:t>
            </a:r>
            <a:r>
              <a:rPr lang="ru-RU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I </a:t>
            </a:r>
            <a:r>
              <a:rPr lang="ru-RU" sz="2100" dirty="0" err="1" smtClean="0">
                <a:solidFill>
                  <a:srgbClr val="581D53"/>
                </a:solidFill>
                <a:latin typeface="Arial Narrow" panose="020B0606020202030204" pitchFamily="34" charset="0"/>
              </a:rPr>
              <a:t>I</a:t>
            </a:r>
            <a:r>
              <a:rPr lang="ru-RU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 группы </a:t>
            </a:r>
            <a:r>
              <a:rPr lang="ru-RU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патогенности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»(</a:t>
            </a:r>
            <a:r>
              <a:rPr lang="ru-RU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21кредитов/630</a:t>
            </a:r>
            <a:r>
              <a:rPr lang="kk-KZ" sz="2100" dirty="0">
                <a:solidFill>
                  <a:srgbClr val="581D53"/>
                </a:solidFill>
                <a:latin typeface="Arial Narrow" panose="020B0606020202030204" pitchFamily="34" charset="0"/>
              </a:rPr>
              <a:t>ак</a:t>
            </a:r>
            <a:r>
              <a:rPr lang="kk-KZ" sz="21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..часов),на 3года;</a:t>
            </a:r>
            <a:endParaRPr lang="ru-RU" sz="2100" dirty="0" smtClean="0">
              <a:solidFill>
                <a:srgbClr val="581D53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3" y="6551285"/>
            <a:ext cx="5484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13 июня  2024г.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338056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</a:t>
            </a:r>
            <a:r>
              <a:rPr lang="ru-RU" sz="2400" b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РЕШЕНИЯ (продолжение)</a:t>
            </a:r>
            <a:endParaRPr lang="ru-RU" sz="2400" b="1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873" y="1949934"/>
            <a:ext cx="1151823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170180" lvl="2" algn="just">
              <a:spcAft>
                <a:spcPts val="0"/>
              </a:spcAft>
            </a:pPr>
            <a:endParaRPr lang="ru-RU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Дезинфекционное дело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» (16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кредитов/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480</a:t>
            </a:r>
            <a:r>
              <a:rPr lang="ru-RU" sz="2100" dirty="0" err="1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..часов), 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3 года;</a:t>
            </a:r>
            <a:endParaRPr lang="ru-RU" sz="2100" dirty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Кардиология (взрослая)» (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41кредитов/1230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ак.часов) на 3 года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  <a:endParaRPr lang="ru-RU" sz="2100" dirty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Клиническая 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фармация» (60кредитов/1800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ак.часов), на 3 года;</a:t>
            </a: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Менеджмент фармации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» (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10кредитов/300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ак.часов),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на 3 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года;</a:t>
            </a: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«Травматология 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взрослая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» (36кредитов/1080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ак.часов), на 3 года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marL="173038" marR="170180" indent="-173038" algn="just">
              <a:buSzPts val="1400"/>
              <a:buFontTx/>
              <a:buChar char="-"/>
            </a:pP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«Терапия»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(10кредитов/300</a:t>
            </a:r>
            <a:r>
              <a:rPr lang="kk-KZ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ак.часов), на 3 года</a:t>
            </a:r>
            <a:r>
              <a:rPr lang="kk-KZ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  <a:endParaRPr lang="kk-KZ" sz="2100" dirty="0" smtClean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73038" marR="170180" lvl="0" indent="-173038" algn="just">
              <a:buSzPts val="1400"/>
              <a:buFontTx/>
              <a:buChar char="-"/>
            </a:pP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«Абдоминальная хирургия» 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(32 кредитов/960ак.часов), на 3 года.</a:t>
            </a:r>
          </a:p>
          <a:p>
            <a:pPr marR="170180" lvl="0" algn="just">
              <a:buSzPts val="1400"/>
            </a:pPr>
            <a:endParaRPr lang="ru-RU" sz="2100" dirty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R="170180" algn="just">
              <a:buSzPts val="1400"/>
            </a:pP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3</a:t>
            </a:r>
            <a:r>
              <a:rPr lang="ru-RU" sz="2100" dirty="0" smtClean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.3.2 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Продлить срок действия экспертного заключения программ сертификационного курса до трех лет. (Приложение ОП 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СК  </a:t>
            </a:r>
            <a:r>
              <a:rPr lang="ru-RU" sz="21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 экз. Акт экспертизы, протокольное решение </a:t>
            </a:r>
            <a:r>
              <a:rPr lang="ru-RU" sz="21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Комитета/ГУП).</a:t>
            </a:r>
            <a:endParaRPr lang="ru-RU" sz="2100" dirty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R="170180" lvl="0" algn="just">
              <a:spcAft>
                <a:spcPts val="0"/>
              </a:spcAft>
              <a:buSzPts val="1400"/>
            </a:pPr>
            <a:endParaRPr lang="ru-RU" sz="2400" dirty="0">
              <a:solidFill>
                <a:srgbClr val="46184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1691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1022</Words>
  <Application>Microsoft Office PowerPoint</Application>
  <PresentationFormat>Широкоэкранный</PresentationFormat>
  <Paragraphs>139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Times New Roman</vt:lpstr>
      <vt:lpstr>Тема Office</vt:lpstr>
      <vt:lpstr>Утверждение программ сертификационных курсов дополнительного образования в области здравоохранения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  <vt:lpstr>ПРОЕКТ РЕШЕНИЯ (продолжение)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User</cp:lastModifiedBy>
  <cp:revision>67</cp:revision>
  <cp:lastPrinted>2024-06-13T03:08:55Z</cp:lastPrinted>
  <dcterms:created xsi:type="dcterms:W3CDTF">2024-03-15T05:18:30Z</dcterms:created>
  <dcterms:modified xsi:type="dcterms:W3CDTF">2024-06-13T05:52:49Z</dcterms:modified>
</cp:coreProperties>
</file>