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</p:sldMasterIdLst>
  <p:notesMasterIdLst>
    <p:notesMasterId r:id="rId3"/>
  </p:notesMasterIdLst>
  <p:handoutMasterIdLst>
    <p:handoutMasterId r:id="rId4"/>
  </p:handoutMasterIdLst>
  <p:sldIdLst>
    <p:sldId id="698" r:id="rId2"/>
  </p:sldIdLst>
  <p:sldSz cx="9144000" cy="5143500" type="screen16x9"/>
  <p:notesSz cx="6797675" cy="9925050"/>
  <p:defaultTextStyle>
    <a:defPPr>
      <a:defRPr lang="ru-RU"/>
    </a:defPPr>
    <a:lvl1pPr marL="0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4732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9463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34193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8925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23655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68388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13118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57850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4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4D80"/>
    <a:srgbClr val="F8F8F8"/>
    <a:srgbClr val="D5DCEB"/>
    <a:srgbClr val="EAEAEA"/>
    <a:srgbClr val="FBEFFB"/>
    <a:srgbClr val="D0D8E8"/>
    <a:srgbClr val="D9ECFF"/>
    <a:srgbClr val="F5F5F5"/>
    <a:srgbClr val="F4D8F3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68" autoAdjust="0"/>
    <p:restoredTop sz="95958" autoAdjust="0"/>
  </p:normalViewPr>
  <p:slideViewPr>
    <p:cSldViewPr snapToGrid="0">
      <p:cViewPr varScale="1">
        <p:scale>
          <a:sx n="149" d="100"/>
          <a:sy n="149" d="100"/>
        </p:scale>
        <p:origin x="294" y="114"/>
      </p:cViewPr>
      <p:guideLst>
        <p:guide orient="horz" pos="2160"/>
        <p:guide pos="3840"/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75178-03E3-449A-B0FA-1A4C84B72A5E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7079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5" y="9427079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34F41-AC17-4542-82BB-B7B897302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484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A9466-8282-4525-96AE-E3CDD9E04288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2950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4400"/>
            <a:ext cx="5438140" cy="446627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7079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7079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57AC52-2602-43B3-AAF1-72EC288C2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67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4732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9463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34193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8925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23655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68388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13118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57850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33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99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99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637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810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567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542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151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833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448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499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66242-C8A3-479D-98D3-23E9E7312D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9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318477-F116-42EE-870E-CD0ADA9CE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525" y="212284"/>
            <a:ext cx="7935883" cy="350758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8B4D80"/>
                </a:solidFill>
                <a:latin typeface="+mn-lt"/>
                <a:cs typeface="Times New Roman" panose="02020603050405020304" pitchFamily="18" charset="0"/>
              </a:rPr>
              <a:t>ПОРЯДОК ПРИЕМА В МАГИСТРАТУРУ (профильное направление</a:t>
            </a:r>
            <a:r>
              <a:rPr lang="ru-RU" sz="1800" b="1" dirty="0" smtClean="0">
                <a:solidFill>
                  <a:srgbClr val="8B4D80"/>
                </a:solidFill>
                <a:latin typeface="+mn-lt"/>
                <a:cs typeface="Times New Roman" panose="02020603050405020304" pitchFamily="18" charset="0"/>
              </a:rPr>
              <a:t>) на платной основе</a:t>
            </a:r>
            <a:endParaRPr lang="x-none" sz="1800" b="1" dirty="0">
              <a:solidFill>
                <a:srgbClr val="8B4D80"/>
              </a:solidFill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A6F8B7BA-F6C8-D1B0-C468-2678F46D91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08" y="162492"/>
            <a:ext cx="375825" cy="450343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659244"/>
            <a:ext cx="9144000" cy="0"/>
          </a:xfrm>
          <a:prstGeom prst="line">
            <a:avLst/>
          </a:prstGeom>
          <a:ln>
            <a:solidFill>
              <a:srgbClr val="7029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A1CF5DEF-960D-232F-2CBD-7B48357AAE03}"/>
              </a:ext>
            </a:extLst>
          </p:cNvPr>
          <p:cNvSpPr/>
          <p:nvPr/>
        </p:nvSpPr>
        <p:spPr>
          <a:xfrm>
            <a:off x="9088669" y="-12940"/>
            <a:ext cx="61565" cy="698270"/>
          </a:xfrm>
          <a:prstGeom prst="rect">
            <a:avLst/>
          </a:prstGeom>
          <a:solidFill>
            <a:srgbClr val="DBBE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750484F6-D3EE-4EEA-9AD3-E2D6A5F59E79}"/>
              </a:ext>
            </a:extLst>
          </p:cNvPr>
          <p:cNvSpPr/>
          <p:nvPr/>
        </p:nvSpPr>
        <p:spPr>
          <a:xfrm>
            <a:off x="6552322" y="4873596"/>
            <a:ext cx="2184188" cy="252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>
              <a:lnSpc>
                <a:spcPct val="150000"/>
              </a:lnSpc>
              <a:defRPr/>
            </a:pPr>
            <a:r>
              <a:rPr lang="ru-RU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КазНМУ им</a:t>
            </a:r>
            <a:r>
              <a:rPr lang="en-US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88" dirty="0" err="1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С.Д.Асфендиярова</a:t>
            </a:r>
            <a:r>
              <a:rPr lang="en-US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|</a:t>
            </a:r>
            <a:endParaRPr lang="ru-RU" sz="788" dirty="0">
              <a:solidFill>
                <a:srgbClr val="8B4D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Номер слайда 1">
            <a:extLst>
              <a:ext uri="{FF2B5EF4-FFF2-40B4-BE49-F238E27FC236}">
                <a16:creationId xmlns:a16="http://schemas.microsoft.com/office/drawing/2014/main" xmlns="" id="{0779AA8D-4FF9-4C04-9833-185E9433622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779011" y="4947078"/>
            <a:ext cx="2104838" cy="138500"/>
          </a:xfrm>
        </p:spPr>
        <p:txBody>
          <a:bodyPr/>
          <a:lstStyle/>
          <a:p>
            <a:pPr defTabSz="685800">
              <a:defRPr/>
            </a:pPr>
            <a:r>
              <a:rPr lang="ru-RU" dirty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8433" y="1103442"/>
            <a:ext cx="7905941" cy="2640723"/>
          </a:xfrm>
          <a:prstGeom prst="rect">
            <a:avLst/>
          </a:prstGeom>
          <a:solidFill>
            <a:srgbClr val="F8F8F8"/>
          </a:soli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1600" dirty="0">
                <a:solidFill>
                  <a:srgbClr val="8B4D80"/>
                </a:solidFill>
              </a:rPr>
              <a:t>Лица, имеющие </a:t>
            </a:r>
            <a:endParaRPr lang="ru-RU" sz="1600" dirty="0" smtClean="0">
              <a:solidFill>
                <a:srgbClr val="8B4D80"/>
              </a:solidFill>
            </a:endParaRPr>
          </a:p>
          <a:p>
            <a:pPr marL="380990" indent="-38099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rgbClr val="8B4D80"/>
                </a:solidFill>
              </a:rPr>
              <a:t>не </a:t>
            </a:r>
            <a:r>
              <a:rPr lang="ru-RU" sz="1600" b="1" dirty="0">
                <a:solidFill>
                  <a:srgbClr val="8B4D80"/>
                </a:solidFill>
              </a:rPr>
              <a:t>менее </a:t>
            </a:r>
            <a:r>
              <a:rPr lang="ru-RU" sz="1600" b="1" dirty="0" smtClean="0">
                <a:solidFill>
                  <a:srgbClr val="8B4D80"/>
                </a:solidFill>
              </a:rPr>
              <a:t>5 (пяти) </a:t>
            </a:r>
            <a:r>
              <a:rPr lang="ru-RU" sz="1600" b="1" dirty="0">
                <a:solidFill>
                  <a:srgbClr val="8B4D80"/>
                </a:solidFill>
              </a:rPr>
              <a:t>лет стажа на руководящей должности</a:t>
            </a:r>
            <a:r>
              <a:rPr lang="ru-RU" sz="1600" dirty="0">
                <a:solidFill>
                  <a:srgbClr val="8B4D80"/>
                </a:solidFill>
              </a:rPr>
              <a:t> </a:t>
            </a:r>
            <a:r>
              <a:rPr lang="ru-RU" sz="1600" dirty="0" smtClean="0">
                <a:solidFill>
                  <a:srgbClr val="8B4D80"/>
                </a:solidFill>
              </a:rPr>
              <a:t>в соответствии </a:t>
            </a:r>
            <a:r>
              <a:rPr lang="ru-RU" sz="1600" dirty="0">
                <a:solidFill>
                  <a:srgbClr val="8B4D80"/>
                </a:solidFill>
              </a:rPr>
              <a:t>с реестром должностей политических и </a:t>
            </a:r>
            <a:r>
              <a:rPr lang="ru-RU" sz="1600" dirty="0" smtClean="0">
                <a:solidFill>
                  <a:srgbClr val="8B4D80"/>
                </a:solidFill>
              </a:rPr>
              <a:t>административных государственных </a:t>
            </a:r>
            <a:r>
              <a:rPr lang="ru-RU" sz="1600" dirty="0">
                <a:solidFill>
                  <a:srgbClr val="8B4D80"/>
                </a:solidFill>
              </a:rPr>
              <a:t>служащих, реестром должностей гражданских </a:t>
            </a:r>
            <a:r>
              <a:rPr lang="ru-RU" sz="1600" dirty="0" smtClean="0">
                <a:solidFill>
                  <a:srgbClr val="8B4D80"/>
                </a:solidFill>
              </a:rPr>
              <a:t>служащих соответствующих отраслей</a:t>
            </a:r>
          </a:p>
          <a:p>
            <a:pPr marL="380990" indent="-38099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rgbClr val="8B4D80"/>
                </a:solidFill>
              </a:rPr>
              <a:t>не </a:t>
            </a:r>
            <a:r>
              <a:rPr lang="ru-RU" sz="1600" b="1" dirty="0">
                <a:solidFill>
                  <a:srgbClr val="8B4D80"/>
                </a:solidFill>
              </a:rPr>
              <a:t>менее </a:t>
            </a:r>
            <a:r>
              <a:rPr lang="ru-RU" sz="1600" b="1" dirty="0" smtClean="0">
                <a:solidFill>
                  <a:srgbClr val="8B4D80"/>
                </a:solidFill>
              </a:rPr>
              <a:t>10 (десяти) лет </a:t>
            </a:r>
            <a:r>
              <a:rPr lang="ru-RU" sz="1600" b="1" dirty="0">
                <a:solidFill>
                  <a:srgbClr val="8B4D80"/>
                </a:solidFill>
              </a:rPr>
              <a:t>стажа по соответствующему профилю образовательной программы профильной магистратуры</a:t>
            </a:r>
            <a:r>
              <a:rPr lang="ru-RU" sz="1600" dirty="0">
                <a:solidFill>
                  <a:srgbClr val="8B4D80"/>
                </a:solidFill>
              </a:rPr>
              <a:t> </a:t>
            </a:r>
            <a:endParaRPr lang="ru-RU" sz="1600" dirty="0" smtClean="0">
              <a:solidFill>
                <a:srgbClr val="8B4D80"/>
              </a:solidFill>
            </a:endParaRPr>
          </a:p>
          <a:p>
            <a:pPr algn="just">
              <a:lnSpc>
                <a:spcPct val="115000"/>
              </a:lnSpc>
            </a:pPr>
            <a:endParaRPr lang="ru-RU" sz="1600" dirty="0" smtClean="0">
              <a:solidFill>
                <a:srgbClr val="8B4D80"/>
              </a:solidFill>
            </a:endParaRPr>
          </a:p>
          <a:p>
            <a:pPr algn="just">
              <a:lnSpc>
                <a:spcPct val="115000"/>
              </a:lnSpc>
            </a:pPr>
            <a:r>
              <a:rPr lang="ru-RU" sz="1600" dirty="0" smtClean="0">
                <a:solidFill>
                  <a:srgbClr val="8B4D80"/>
                </a:solidFill>
              </a:rPr>
              <a:t>зачисляются </a:t>
            </a:r>
            <a:r>
              <a:rPr lang="ru-RU" sz="1600" b="1" u="sng" dirty="0" smtClean="0">
                <a:solidFill>
                  <a:srgbClr val="C00000"/>
                </a:solidFill>
              </a:rPr>
              <a:t>по </a:t>
            </a:r>
            <a:r>
              <a:rPr lang="ru-RU" sz="1600" b="1" u="sng" dirty="0">
                <a:solidFill>
                  <a:srgbClr val="C00000"/>
                </a:solidFill>
              </a:rPr>
              <a:t>результатам собеседования</a:t>
            </a:r>
            <a:r>
              <a:rPr lang="ru-RU" sz="1600" dirty="0">
                <a:solidFill>
                  <a:srgbClr val="8B4D80"/>
                </a:solidFill>
              </a:rPr>
              <a:t>, проводимого </a:t>
            </a:r>
            <a:r>
              <a:rPr lang="ru-RU" sz="1600" dirty="0" smtClean="0">
                <a:solidFill>
                  <a:srgbClr val="8B4D80"/>
                </a:solidFill>
              </a:rPr>
              <a:t>Университетом, </a:t>
            </a:r>
            <a:r>
              <a:rPr lang="ru-RU" sz="1600" dirty="0">
                <a:solidFill>
                  <a:srgbClr val="8B4D80"/>
                </a:solidFill>
              </a:rPr>
              <a:t>на платной </a:t>
            </a:r>
            <a:r>
              <a:rPr lang="ru-RU" sz="1600" dirty="0" smtClean="0">
                <a:solidFill>
                  <a:srgbClr val="8B4D80"/>
                </a:solidFill>
              </a:rPr>
              <a:t>основе.</a:t>
            </a:r>
            <a:endParaRPr lang="ru-RU" sz="1600" dirty="0">
              <a:solidFill>
                <a:srgbClr val="8B4D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29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12799</TotalTime>
  <Words>75</Words>
  <Application>Microsoft Office PowerPoint</Application>
  <PresentationFormat>Экран (16:9)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Тема Office</vt:lpstr>
      <vt:lpstr>ПОРЯДОК ПРИЕМА В МАГИСТРАТУРУ (профильное направление) на платной основе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Казахский национальный медицинский университет имени С. Д. Асфендиярова</dc:title>
  <dc:creator>Razor</dc:creator>
  <cp:lastModifiedBy>User</cp:lastModifiedBy>
  <cp:revision>1243</cp:revision>
  <cp:lastPrinted>2023-05-29T11:04:51Z</cp:lastPrinted>
  <dcterms:created xsi:type="dcterms:W3CDTF">2018-09-14T04:48:31Z</dcterms:created>
  <dcterms:modified xsi:type="dcterms:W3CDTF">2024-06-03T10:05:44Z</dcterms:modified>
</cp:coreProperties>
</file>