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3"/>
  </p:notesMasterIdLst>
  <p:handoutMasterIdLst>
    <p:handoutMasterId r:id="rId4"/>
  </p:handoutMasterIdLst>
  <p:sldIdLst>
    <p:sldId id="700" r:id="rId2"/>
  </p:sldIdLst>
  <p:sldSz cx="9144000" cy="5143500" type="screen16x9"/>
  <p:notesSz cx="6797675" cy="9925050"/>
  <p:defaultTextStyle>
    <a:defPPr>
      <a:defRPr lang="ru-RU"/>
    </a:defPPr>
    <a:lvl1pPr marL="0" algn="l" defTabSz="689463" rtl="0" eaLnBrk="1" latinLnBrk="0" hangingPunct="1">
      <a:defRPr sz="1400" kern="1200">
        <a:solidFill>
          <a:schemeClr val="tx1"/>
        </a:solidFill>
        <a:latin typeface="+mn-lt"/>
        <a:ea typeface="+mn-ea"/>
        <a:cs typeface="+mn-cs"/>
      </a:defRPr>
    </a:lvl1pPr>
    <a:lvl2pPr marL="344732" algn="l" defTabSz="689463" rtl="0" eaLnBrk="1" latinLnBrk="0" hangingPunct="1">
      <a:defRPr sz="1400" kern="1200">
        <a:solidFill>
          <a:schemeClr val="tx1"/>
        </a:solidFill>
        <a:latin typeface="+mn-lt"/>
        <a:ea typeface="+mn-ea"/>
        <a:cs typeface="+mn-cs"/>
      </a:defRPr>
    </a:lvl2pPr>
    <a:lvl3pPr marL="689463" algn="l" defTabSz="689463" rtl="0" eaLnBrk="1" latinLnBrk="0" hangingPunct="1">
      <a:defRPr sz="1400" kern="1200">
        <a:solidFill>
          <a:schemeClr val="tx1"/>
        </a:solidFill>
        <a:latin typeface="+mn-lt"/>
        <a:ea typeface="+mn-ea"/>
        <a:cs typeface="+mn-cs"/>
      </a:defRPr>
    </a:lvl3pPr>
    <a:lvl4pPr marL="1034193" algn="l" defTabSz="689463" rtl="0" eaLnBrk="1" latinLnBrk="0" hangingPunct="1">
      <a:defRPr sz="1400" kern="1200">
        <a:solidFill>
          <a:schemeClr val="tx1"/>
        </a:solidFill>
        <a:latin typeface="+mn-lt"/>
        <a:ea typeface="+mn-ea"/>
        <a:cs typeface="+mn-cs"/>
      </a:defRPr>
    </a:lvl4pPr>
    <a:lvl5pPr marL="1378925" algn="l" defTabSz="689463" rtl="0" eaLnBrk="1" latinLnBrk="0" hangingPunct="1">
      <a:defRPr sz="1400" kern="1200">
        <a:solidFill>
          <a:schemeClr val="tx1"/>
        </a:solidFill>
        <a:latin typeface="+mn-lt"/>
        <a:ea typeface="+mn-ea"/>
        <a:cs typeface="+mn-cs"/>
      </a:defRPr>
    </a:lvl5pPr>
    <a:lvl6pPr marL="1723655" algn="l" defTabSz="689463" rtl="0" eaLnBrk="1" latinLnBrk="0" hangingPunct="1">
      <a:defRPr sz="1400" kern="1200">
        <a:solidFill>
          <a:schemeClr val="tx1"/>
        </a:solidFill>
        <a:latin typeface="+mn-lt"/>
        <a:ea typeface="+mn-ea"/>
        <a:cs typeface="+mn-cs"/>
      </a:defRPr>
    </a:lvl6pPr>
    <a:lvl7pPr marL="2068388" algn="l" defTabSz="689463" rtl="0" eaLnBrk="1" latinLnBrk="0" hangingPunct="1">
      <a:defRPr sz="1400" kern="1200">
        <a:solidFill>
          <a:schemeClr val="tx1"/>
        </a:solidFill>
        <a:latin typeface="+mn-lt"/>
        <a:ea typeface="+mn-ea"/>
        <a:cs typeface="+mn-cs"/>
      </a:defRPr>
    </a:lvl7pPr>
    <a:lvl8pPr marL="2413118" algn="l" defTabSz="689463" rtl="0" eaLnBrk="1" latinLnBrk="0" hangingPunct="1">
      <a:defRPr sz="1400" kern="1200">
        <a:solidFill>
          <a:schemeClr val="tx1"/>
        </a:solidFill>
        <a:latin typeface="+mn-lt"/>
        <a:ea typeface="+mn-ea"/>
        <a:cs typeface="+mn-cs"/>
      </a:defRPr>
    </a:lvl8pPr>
    <a:lvl9pPr marL="2757850" algn="l" defTabSz="689463"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1620">
          <p15:clr>
            <a:srgbClr val="A4A3A4"/>
          </p15:clr>
        </p15:guide>
        <p15:guide id="4"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4"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4D80"/>
    <a:srgbClr val="F8F8F8"/>
    <a:srgbClr val="D5DCEB"/>
    <a:srgbClr val="EAEAEA"/>
    <a:srgbClr val="FBEFFB"/>
    <a:srgbClr val="D0D8E8"/>
    <a:srgbClr val="D9ECFF"/>
    <a:srgbClr val="F5F5F5"/>
    <a:srgbClr val="F4D8F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95958" autoAdjust="0"/>
  </p:normalViewPr>
  <p:slideViewPr>
    <p:cSldViewPr snapToGrid="0">
      <p:cViewPr varScale="1">
        <p:scale>
          <a:sx n="149" d="100"/>
          <a:sy n="149" d="100"/>
        </p:scale>
        <p:origin x="294" y="114"/>
      </p:cViewPr>
      <p:guideLst>
        <p:guide orient="horz" pos="2160"/>
        <p:guide pos="3840"/>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659" cy="4962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5" y="1"/>
            <a:ext cx="2945659" cy="496252"/>
          </a:xfrm>
          <a:prstGeom prst="rect">
            <a:avLst/>
          </a:prstGeom>
        </p:spPr>
        <p:txBody>
          <a:bodyPr vert="horz" lIns="91440" tIns="45720" rIns="91440" bIns="45720" rtlCol="0"/>
          <a:lstStyle>
            <a:lvl1pPr algn="r">
              <a:defRPr sz="1200"/>
            </a:lvl1pPr>
          </a:lstStyle>
          <a:p>
            <a:fld id="{7F675178-03E3-449A-B0FA-1A4C84B72A5E}" type="datetimeFigureOut">
              <a:rPr lang="ru-RU" smtClean="0"/>
              <a:t>03.06.2024</a:t>
            </a:fld>
            <a:endParaRPr lang="ru-RU"/>
          </a:p>
        </p:txBody>
      </p:sp>
      <p:sp>
        <p:nvSpPr>
          <p:cNvPr id="4" name="Нижний колонтитул 3"/>
          <p:cNvSpPr>
            <a:spLocks noGrp="1"/>
          </p:cNvSpPr>
          <p:nvPr>
            <p:ph type="ftr" sz="quarter" idx="2"/>
          </p:nvPr>
        </p:nvSpPr>
        <p:spPr>
          <a:xfrm>
            <a:off x="2" y="9427079"/>
            <a:ext cx="2945659" cy="496252"/>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5" y="9427079"/>
            <a:ext cx="2945659" cy="496252"/>
          </a:xfrm>
          <a:prstGeom prst="rect">
            <a:avLst/>
          </a:prstGeom>
        </p:spPr>
        <p:txBody>
          <a:bodyPr vert="horz" lIns="91440" tIns="45720" rIns="91440" bIns="45720" rtlCol="0" anchor="b"/>
          <a:lstStyle>
            <a:lvl1pPr algn="r">
              <a:defRPr sz="1200"/>
            </a:lvl1pPr>
          </a:lstStyle>
          <a:p>
            <a:fld id="{09634F41-AC17-4542-82BB-B7B897302628}" type="slidenum">
              <a:rPr lang="ru-RU" smtClean="0"/>
              <a:t>‹#›</a:t>
            </a:fld>
            <a:endParaRPr lang="ru-RU"/>
          </a:p>
        </p:txBody>
      </p:sp>
    </p:spTree>
    <p:extLst>
      <p:ext uri="{BB962C8B-B14F-4D97-AF65-F5344CB8AC3E}">
        <p14:creationId xmlns:p14="http://schemas.microsoft.com/office/powerpoint/2010/main" val="2664484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659" cy="4962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5" y="1"/>
            <a:ext cx="2945659" cy="496252"/>
          </a:xfrm>
          <a:prstGeom prst="rect">
            <a:avLst/>
          </a:prstGeom>
        </p:spPr>
        <p:txBody>
          <a:bodyPr vert="horz" lIns="91440" tIns="45720" rIns="91440" bIns="45720" rtlCol="0"/>
          <a:lstStyle>
            <a:lvl1pPr algn="r">
              <a:defRPr sz="1200"/>
            </a:lvl1pPr>
          </a:lstStyle>
          <a:p>
            <a:fld id="{CE3A9466-8282-4525-96AE-E3CDD9E04288}" type="datetimeFigureOut">
              <a:rPr lang="ru-RU" smtClean="0"/>
              <a:t>03.06.2024</a:t>
            </a:fld>
            <a:endParaRPr lang="ru-RU"/>
          </a:p>
        </p:txBody>
      </p:sp>
      <p:sp>
        <p:nvSpPr>
          <p:cNvPr id="4" name="Образ слайда 3"/>
          <p:cNvSpPr>
            <a:spLocks noGrp="1" noRot="1" noChangeAspect="1"/>
          </p:cNvSpPr>
          <p:nvPr>
            <p:ph type="sldImg" idx="2"/>
          </p:nvPr>
        </p:nvSpPr>
        <p:spPr>
          <a:xfrm>
            <a:off x="88900" y="742950"/>
            <a:ext cx="6619875" cy="37242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4400"/>
            <a:ext cx="5438140" cy="4466272"/>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27079"/>
            <a:ext cx="2945659" cy="49625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27079"/>
            <a:ext cx="2945659" cy="496252"/>
          </a:xfrm>
          <a:prstGeom prst="rect">
            <a:avLst/>
          </a:prstGeom>
        </p:spPr>
        <p:txBody>
          <a:bodyPr vert="horz" lIns="91440" tIns="45720" rIns="91440" bIns="45720" rtlCol="0" anchor="b"/>
          <a:lstStyle>
            <a:lvl1pPr algn="r">
              <a:defRPr sz="1200"/>
            </a:lvl1pPr>
          </a:lstStyle>
          <a:p>
            <a:fld id="{7E57AC52-2602-43B3-AAF1-72EC288C29F9}" type="slidenum">
              <a:rPr lang="ru-RU" smtClean="0"/>
              <a:t>‹#›</a:t>
            </a:fld>
            <a:endParaRPr lang="ru-RU"/>
          </a:p>
        </p:txBody>
      </p:sp>
    </p:spTree>
    <p:extLst>
      <p:ext uri="{BB962C8B-B14F-4D97-AF65-F5344CB8AC3E}">
        <p14:creationId xmlns:p14="http://schemas.microsoft.com/office/powerpoint/2010/main" val="170267543"/>
      </p:ext>
    </p:extLst>
  </p:cSld>
  <p:clrMap bg1="lt1" tx1="dk1" bg2="lt2" tx2="dk2" accent1="accent1" accent2="accent2" accent3="accent3" accent4="accent4" accent5="accent5" accent6="accent6" hlink="hlink" folHlink="folHlink"/>
  <p:notesStyle>
    <a:lvl1pPr marL="0" algn="l" defTabSz="689463" rtl="0" eaLnBrk="1" latinLnBrk="0" hangingPunct="1">
      <a:defRPr sz="900" kern="1200">
        <a:solidFill>
          <a:schemeClr val="tx1"/>
        </a:solidFill>
        <a:latin typeface="+mn-lt"/>
        <a:ea typeface="+mn-ea"/>
        <a:cs typeface="+mn-cs"/>
      </a:defRPr>
    </a:lvl1pPr>
    <a:lvl2pPr marL="344732" algn="l" defTabSz="689463" rtl="0" eaLnBrk="1" latinLnBrk="0" hangingPunct="1">
      <a:defRPr sz="900" kern="1200">
        <a:solidFill>
          <a:schemeClr val="tx1"/>
        </a:solidFill>
        <a:latin typeface="+mn-lt"/>
        <a:ea typeface="+mn-ea"/>
        <a:cs typeface="+mn-cs"/>
      </a:defRPr>
    </a:lvl2pPr>
    <a:lvl3pPr marL="689463" algn="l" defTabSz="689463" rtl="0" eaLnBrk="1" latinLnBrk="0" hangingPunct="1">
      <a:defRPr sz="900" kern="1200">
        <a:solidFill>
          <a:schemeClr val="tx1"/>
        </a:solidFill>
        <a:latin typeface="+mn-lt"/>
        <a:ea typeface="+mn-ea"/>
        <a:cs typeface="+mn-cs"/>
      </a:defRPr>
    </a:lvl3pPr>
    <a:lvl4pPr marL="1034193" algn="l" defTabSz="689463" rtl="0" eaLnBrk="1" latinLnBrk="0" hangingPunct="1">
      <a:defRPr sz="900" kern="1200">
        <a:solidFill>
          <a:schemeClr val="tx1"/>
        </a:solidFill>
        <a:latin typeface="+mn-lt"/>
        <a:ea typeface="+mn-ea"/>
        <a:cs typeface="+mn-cs"/>
      </a:defRPr>
    </a:lvl4pPr>
    <a:lvl5pPr marL="1378925" algn="l" defTabSz="689463" rtl="0" eaLnBrk="1" latinLnBrk="0" hangingPunct="1">
      <a:defRPr sz="900" kern="1200">
        <a:solidFill>
          <a:schemeClr val="tx1"/>
        </a:solidFill>
        <a:latin typeface="+mn-lt"/>
        <a:ea typeface="+mn-ea"/>
        <a:cs typeface="+mn-cs"/>
      </a:defRPr>
    </a:lvl5pPr>
    <a:lvl6pPr marL="1723655" algn="l" defTabSz="689463" rtl="0" eaLnBrk="1" latinLnBrk="0" hangingPunct="1">
      <a:defRPr sz="900" kern="1200">
        <a:solidFill>
          <a:schemeClr val="tx1"/>
        </a:solidFill>
        <a:latin typeface="+mn-lt"/>
        <a:ea typeface="+mn-ea"/>
        <a:cs typeface="+mn-cs"/>
      </a:defRPr>
    </a:lvl6pPr>
    <a:lvl7pPr marL="2068388" algn="l" defTabSz="689463" rtl="0" eaLnBrk="1" latinLnBrk="0" hangingPunct="1">
      <a:defRPr sz="900" kern="1200">
        <a:solidFill>
          <a:schemeClr val="tx1"/>
        </a:solidFill>
        <a:latin typeface="+mn-lt"/>
        <a:ea typeface="+mn-ea"/>
        <a:cs typeface="+mn-cs"/>
      </a:defRPr>
    </a:lvl7pPr>
    <a:lvl8pPr marL="2413118" algn="l" defTabSz="689463" rtl="0" eaLnBrk="1" latinLnBrk="0" hangingPunct="1">
      <a:defRPr sz="900" kern="1200">
        <a:solidFill>
          <a:schemeClr val="tx1"/>
        </a:solidFill>
        <a:latin typeface="+mn-lt"/>
        <a:ea typeface="+mn-ea"/>
        <a:cs typeface="+mn-cs"/>
      </a:defRPr>
    </a:lvl8pPr>
    <a:lvl9pPr marL="2757850" algn="l" defTabSz="68946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E57AC52-2602-43B3-AAF1-72EC288C29F9}" type="slidenum">
              <a:rPr lang="ru-RU" smtClean="0"/>
              <a:t>1</a:t>
            </a:fld>
            <a:endParaRPr lang="ru-RU"/>
          </a:p>
        </p:txBody>
      </p:sp>
    </p:spTree>
    <p:extLst>
      <p:ext uri="{BB962C8B-B14F-4D97-AF65-F5344CB8AC3E}">
        <p14:creationId xmlns:p14="http://schemas.microsoft.com/office/powerpoint/2010/main" val="2383738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841772"/>
            <a:ext cx="6858000" cy="17907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p:txBody>
          <a:body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55733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427999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273844"/>
            <a:ext cx="1971675" cy="4358879"/>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273844"/>
            <a:ext cx="5800725" cy="435887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282199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185463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282304"/>
            <a:ext cx="7886700" cy="2139553"/>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1148810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369219"/>
            <a:ext cx="3886200" cy="326350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369219"/>
            <a:ext cx="3886200" cy="326350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C166242-C8A3-479D-98D3-23E9E7312D10}" type="datetimeFigureOut">
              <a:rPr lang="ru-RU" smtClean="0"/>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900567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273844"/>
            <a:ext cx="7886700" cy="994172"/>
          </a:xfrm>
        </p:spPr>
        <p:txBody>
          <a:bodyPr/>
          <a:lstStyle/>
          <a:p>
            <a:r>
              <a:rPr lang="ru-RU"/>
              <a:t>Образец заголовка</a:t>
            </a:r>
          </a:p>
        </p:txBody>
      </p:sp>
      <p:sp>
        <p:nvSpPr>
          <p:cNvPr id="3" name="Текст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1878806"/>
            <a:ext cx="3868340" cy="276344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1878806"/>
            <a:ext cx="3887391" cy="276344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C166242-C8A3-479D-98D3-23E9E7312D10}" type="datetimeFigureOut">
              <a:rPr lang="ru-RU" smtClean="0"/>
              <a:t>03.06.2024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205854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C166242-C8A3-479D-98D3-23E9E7312D10}" type="datetimeFigureOut">
              <a:rPr lang="ru-RU" smtClean="0"/>
              <a:t>03.06.2024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104615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C166242-C8A3-479D-98D3-23E9E7312D10}" type="datetimeFigureOut">
              <a:rPr lang="ru-RU" smtClean="0"/>
              <a:t>03.06.2024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149383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42900"/>
            <a:ext cx="2949178" cy="120015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3C166242-C8A3-479D-98D3-23E9E7312D10}" type="datetimeFigureOut">
              <a:rPr lang="ru-RU" smtClean="0"/>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402844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42900"/>
            <a:ext cx="2949178" cy="120015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3C166242-C8A3-479D-98D3-23E9E7312D10}" type="datetimeFigureOut">
              <a:rPr lang="ru-RU" smtClean="0"/>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9E56AD-A244-4012-B08A-98BE179C2CE3}" type="slidenum">
              <a:rPr lang="ru-RU" smtClean="0"/>
              <a:t>‹#›</a:t>
            </a:fld>
            <a:endParaRPr lang="ru-RU"/>
          </a:p>
        </p:txBody>
      </p:sp>
    </p:spTree>
    <p:extLst>
      <p:ext uri="{BB962C8B-B14F-4D97-AF65-F5344CB8AC3E}">
        <p14:creationId xmlns:p14="http://schemas.microsoft.com/office/powerpoint/2010/main" val="1602499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C166242-C8A3-479D-98D3-23E9E7312D10}" type="datetimeFigureOut">
              <a:rPr lang="ru-RU" smtClean="0"/>
              <a:t>03.06.2024</a:t>
            </a:fld>
            <a:endParaRPr lang="ru-RU"/>
          </a:p>
        </p:txBody>
      </p:sp>
      <p:sp>
        <p:nvSpPr>
          <p:cNvPr id="5" name="Нижний колонтитул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99E56AD-A244-4012-B08A-98BE179C2CE3}" type="slidenum">
              <a:rPr lang="ru-RU" smtClean="0"/>
              <a:t>‹#›</a:t>
            </a:fld>
            <a:endParaRPr lang="ru-RU"/>
          </a:p>
        </p:txBody>
      </p:sp>
    </p:spTree>
    <p:extLst>
      <p:ext uri="{BB962C8B-B14F-4D97-AF65-F5344CB8AC3E}">
        <p14:creationId xmlns:p14="http://schemas.microsoft.com/office/powerpoint/2010/main" val="51491746"/>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a:spLocks noGrp="1"/>
          </p:cNvSpPr>
          <p:nvPr>
            <p:ph type="title"/>
          </p:nvPr>
        </p:nvSpPr>
        <p:spPr>
          <a:xfrm>
            <a:off x="1041041" y="200142"/>
            <a:ext cx="8078410" cy="287098"/>
          </a:xfrm>
          <a:prstGeom prst="rect">
            <a:avLst/>
          </a:prstGeom>
        </p:spPr>
        <p:txBody>
          <a:bodyPr vert="horz" wrap="square" lIns="0" tIns="10001" rIns="0" bIns="0" rtlCol="0" anchor="ctr">
            <a:spAutoFit/>
          </a:bodyPr>
          <a:lstStyle/>
          <a:p>
            <a:pPr marL="9525">
              <a:lnSpc>
                <a:spcPct val="100000"/>
              </a:lnSpc>
              <a:spcBef>
                <a:spcPts val="79"/>
              </a:spcBef>
            </a:pPr>
            <a:r>
              <a:rPr lang="ru-RU" sz="1800" b="1" dirty="0" smtClean="0">
                <a:solidFill>
                  <a:srgbClr val="8B4D80"/>
                </a:solidFill>
                <a:latin typeface="+mn-lt"/>
              </a:rPr>
              <a:t>ПОРЯДОК ПРИЕМА В РЕЗИДЕНТУРУ</a:t>
            </a:r>
            <a:endParaRPr lang="ru-RU" sz="1800" b="1" dirty="0">
              <a:solidFill>
                <a:srgbClr val="8B4D80"/>
              </a:solidFill>
              <a:latin typeface="+mn-lt"/>
            </a:endParaRPr>
          </a:p>
        </p:txBody>
      </p:sp>
      <p:pic>
        <p:nvPicPr>
          <p:cNvPr id="35" name="Рисунок 34">
            <a:extLst>
              <a:ext uri="{FF2B5EF4-FFF2-40B4-BE49-F238E27FC236}">
                <a16:creationId xmlns:a16="http://schemas.microsoft.com/office/drawing/2014/main" xmlns="" id="{780B9200-BF1B-6B08-B9E7-B89AAE7FCA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608" y="162492"/>
            <a:ext cx="375825" cy="450343"/>
          </a:xfrm>
          <a:prstGeom prst="rect">
            <a:avLst/>
          </a:prstGeom>
        </p:spPr>
      </p:pic>
      <p:cxnSp>
        <p:nvCxnSpPr>
          <p:cNvPr id="37" name="Прямая соединительная линия 36">
            <a:extLst>
              <a:ext uri="{FF2B5EF4-FFF2-40B4-BE49-F238E27FC236}">
                <a16:creationId xmlns:a16="http://schemas.microsoft.com/office/drawing/2014/main" xmlns="" id="{BD15E922-F726-DBC0-4A68-84553747C997}"/>
              </a:ext>
            </a:extLst>
          </p:cNvPr>
          <p:cNvCxnSpPr/>
          <p:nvPr/>
        </p:nvCxnSpPr>
        <p:spPr>
          <a:xfrm>
            <a:off x="0" y="610526"/>
            <a:ext cx="292608" cy="0"/>
          </a:xfrm>
          <a:prstGeom prst="line">
            <a:avLst/>
          </a:prstGeom>
          <a:ln>
            <a:solidFill>
              <a:srgbClr val="8B4D80"/>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a:extLst>
              <a:ext uri="{FF2B5EF4-FFF2-40B4-BE49-F238E27FC236}">
                <a16:creationId xmlns:a16="http://schemas.microsoft.com/office/drawing/2014/main" xmlns="" id="{C85AD0F3-6BBE-2AC9-9786-0801A4F61DD8}"/>
              </a:ext>
            </a:extLst>
          </p:cNvPr>
          <p:cNvCxnSpPr/>
          <p:nvPr/>
        </p:nvCxnSpPr>
        <p:spPr>
          <a:xfrm>
            <a:off x="668433" y="610526"/>
            <a:ext cx="8475567" cy="0"/>
          </a:xfrm>
          <a:prstGeom prst="line">
            <a:avLst/>
          </a:prstGeom>
          <a:ln>
            <a:solidFill>
              <a:srgbClr val="8B4D80"/>
            </a:solidFill>
          </a:ln>
        </p:spPr>
        <p:style>
          <a:lnRef idx="1">
            <a:schemeClr val="accent1"/>
          </a:lnRef>
          <a:fillRef idx="0">
            <a:schemeClr val="accent1"/>
          </a:fillRef>
          <a:effectRef idx="0">
            <a:schemeClr val="accent1"/>
          </a:effectRef>
          <a:fontRef idx="minor">
            <a:schemeClr val="tx1"/>
          </a:fontRef>
        </p:style>
      </p:cxnSp>
      <p:sp>
        <p:nvSpPr>
          <p:cNvPr id="39" name="Прямоугольник 38">
            <a:extLst>
              <a:ext uri="{FF2B5EF4-FFF2-40B4-BE49-F238E27FC236}">
                <a16:creationId xmlns:a16="http://schemas.microsoft.com/office/drawing/2014/main" xmlns="" id="{A1CF5DEF-960D-232F-2CBD-7B48357AAE03}"/>
              </a:ext>
            </a:extLst>
          </p:cNvPr>
          <p:cNvSpPr/>
          <p:nvPr/>
        </p:nvSpPr>
        <p:spPr>
          <a:xfrm>
            <a:off x="9088669" y="-12940"/>
            <a:ext cx="61565" cy="698270"/>
          </a:xfrm>
          <a:prstGeom prst="rect">
            <a:avLst/>
          </a:prstGeom>
          <a:solidFill>
            <a:srgbClr val="DBBE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23" name="Прямоугольник 22">
            <a:extLst>
              <a:ext uri="{FF2B5EF4-FFF2-40B4-BE49-F238E27FC236}">
                <a16:creationId xmlns:a16="http://schemas.microsoft.com/office/drawing/2014/main" xmlns="" id="{750484F6-D3EE-4EEA-9AD3-E2D6A5F59E79}"/>
              </a:ext>
            </a:extLst>
          </p:cNvPr>
          <p:cNvSpPr/>
          <p:nvPr/>
        </p:nvSpPr>
        <p:spPr>
          <a:xfrm>
            <a:off x="6552322" y="4873596"/>
            <a:ext cx="2184188" cy="252505"/>
          </a:xfrm>
          <a:prstGeom prst="rect">
            <a:avLst/>
          </a:prstGeom>
        </p:spPr>
        <p:txBody>
          <a:bodyPr wrap="square">
            <a:spAutoFit/>
          </a:bodyPr>
          <a:lstStyle/>
          <a:p>
            <a:pPr algn="r" defTabSz="685800">
              <a:lnSpc>
                <a:spcPct val="150000"/>
              </a:lnSpc>
              <a:defRPr/>
            </a:pPr>
            <a:r>
              <a:rPr lang="ru-RU" sz="788" dirty="0">
                <a:solidFill>
                  <a:srgbClr val="8B4D80"/>
                </a:solidFill>
                <a:latin typeface="Times New Roman" panose="02020603050405020304" pitchFamily="18" charset="0"/>
                <a:cs typeface="Times New Roman" panose="02020603050405020304" pitchFamily="18" charset="0"/>
              </a:rPr>
              <a:t>КазНМУ им</a:t>
            </a:r>
            <a:r>
              <a:rPr lang="en-US" sz="788" dirty="0">
                <a:solidFill>
                  <a:srgbClr val="8B4D80"/>
                </a:solidFill>
                <a:latin typeface="Times New Roman" panose="02020603050405020304" pitchFamily="18" charset="0"/>
                <a:cs typeface="Times New Roman" panose="02020603050405020304" pitchFamily="18" charset="0"/>
              </a:rPr>
              <a:t>.</a:t>
            </a:r>
            <a:r>
              <a:rPr lang="ru-RU" sz="788" dirty="0">
                <a:solidFill>
                  <a:srgbClr val="8B4D80"/>
                </a:solidFill>
                <a:latin typeface="Times New Roman" panose="02020603050405020304" pitchFamily="18" charset="0"/>
                <a:cs typeface="Times New Roman" panose="02020603050405020304" pitchFamily="18" charset="0"/>
              </a:rPr>
              <a:t> </a:t>
            </a:r>
            <a:r>
              <a:rPr lang="ru-RU" sz="788" dirty="0" err="1">
                <a:solidFill>
                  <a:srgbClr val="8B4D80"/>
                </a:solidFill>
                <a:latin typeface="Times New Roman" panose="02020603050405020304" pitchFamily="18" charset="0"/>
                <a:cs typeface="Times New Roman" panose="02020603050405020304" pitchFamily="18" charset="0"/>
              </a:rPr>
              <a:t>С.Д.Асфендиярова</a:t>
            </a:r>
            <a:r>
              <a:rPr lang="en-US" sz="788" dirty="0">
                <a:solidFill>
                  <a:srgbClr val="8B4D80"/>
                </a:solidFill>
                <a:latin typeface="Times New Roman" panose="02020603050405020304" pitchFamily="18" charset="0"/>
                <a:cs typeface="Times New Roman" panose="02020603050405020304" pitchFamily="18" charset="0"/>
              </a:rPr>
              <a:t> </a:t>
            </a:r>
            <a:r>
              <a:rPr lang="en-US" sz="788" dirty="0" smtClean="0">
                <a:solidFill>
                  <a:srgbClr val="8B4D80"/>
                </a:solidFill>
                <a:latin typeface="Times New Roman" panose="02020603050405020304" pitchFamily="18" charset="0"/>
                <a:cs typeface="Times New Roman" panose="02020603050405020304" pitchFamily="18" charset="0"/>
              </a:rPr>
              <a:t>|</a:t>
            </a:r>
            <a:endParaRPr lang="ru-RU" sz="788" dirty="0">
              <a:solidFill>
                <a:srgbClr val="8B4D80"/>
              </a:solidFill>
              <a:latin typeface="Times New Roman" panose="02020603050405020304" pitchFamily="18" charset="0"/>
              <a:cs typeface="Times New Roman" panose="02020603050405020304" pitchFamily="18" charset="0"/>
            </a:endParaRPr>
          </a:p>
        </p:txBody>
      </p:sp>
      <p:sp>
        <p:nvSpPr>
          <p:cNvPr id="25" name="Номер слайда 1">
            <a:extLst>
              <a:ext uri="{FF2B5EF4-FFF2-40B4-BE49-F238E27FC236}">
                <a16:creationId xmlns:a16="http://schemas.microsoft.com/office/drawing/2014/main" xmlns="" id="{0779AA8D-4FF9-4C04-9833-185E9433622D}"/>
              </a:ext>
            </a:extLst>
          </p:cNvPr>
          <p:cNvSpPr>
            <a:spLocks noGrp="1"/>
          </p:cNvSpPr>
          <p:nvPr>
            <p:ph type="sldNum" idx="12"/>
          </p:nvPr>
        </p:nvSpPr>
        <p:spPr>
          <a:xfrm>
            <a:off x="6779011" y="4947078"/>
            <a:ext cx="2104838" cy="138500"/>
          </a:xfrm>
        </p:spPr>
        <p:txBody>
          <a:bodyPr/>
          <a:lstStyle/>
          <a:p>
            <a:pPr defTabSz="685800">
              <a:defRPr/>
            </a:pPr>
            <a:r>
              <a:rPr lang="ru-RU" dirty="0" smtClean="0">
                <a:solidFill>
                  <a:prstClr val="black">
                    <a:tint val="75000"/>
                  </a:prstClr>
                </a:solidFill>
                <a:latin typeface="Times New Roman" panose="02020603050405020304" pitchFamily="18" charset="0"/>
                <a:cs typeface="Times New Roman" panose="02020603050405020304" pitchFamily="18" charset="0"/>
              </a:rPr>
              <a:t>1</a:t>
            </a:r>
            <a:endParaRPr lang="ru-RU" dirty="0">
              <a:solidFill>
                <a:prstClr val="black">
                  <a:tint val="75000"/>
                </a:prstClr>
              </a:solidFill>
              <a:latin typeface="Times New Roman" panose="02020603050405020304" pitchFamily="18" charset="0"/>
              <a:ea typeface="Calibri"/>
              <a:cs typeface="Times New Roman" panose="02020603050405020304" pitchFamily="18" charset="0"/>
              <a:sym typeface="Calibri"/>
            </a:endParaRPr>
          </a:p>
        </p:txBody>
      </p:sp>
      <p:graphicFrame>
        <p:nvGraphicFramePr>
          <p:cNvPr id="13" name="Объект 3"/>
          <p:cNvGraphicFramePr>
            <a:graphicFrameLocks noGrp="1"/>
          </p:cNvGraphicFramePr>
          <p:nvPr>
            <p:ph idx="1"/>
            <p:extLst>
              <p:ext uri="{D42A27DB-BD31-4B8C-83A1-F6EECF244321}">
                <p14:modId xmlns:p14="http://schemas.microsoft.com/office/powerpoint/2010/main" val="4073381607"/>
              </p:ext>
            </p:extLst>
          </p:nvPr>
        </p:nvGraphicFramePr>
        <p:xfrm>
          <a:off x="292608" y="643023"/>
          <a:ext cx="8682950" cy="4230573"/>
        </p:xfrm>
        <a:graphic>
          <a:graphicData uri="http://schemas.openxmlformats.org/drawingml/2006/table">
            <a:tbl>
              <a:tblPr firstRow="1" bandRow="1">
                <a:tableStyleId>{5C22544A-7EE6-4342-B048-85BDC9FD1C3A}</a:tableStyleId>
              </a:tblPr>
              <a:tblGrid>
                <a:gridCol w="2510749">
                  <a:extLst>
                    <a:ext uri="{9D8B030D-6E8A-4147-A177-3AD203B41FA5}">
                      <a16:colId xmlns:a16="http://schemas.microsoft.com/office/drawing/2014/main" xmlns="" val="20000"/>
                    </a:ext>
                  </a:extLst>
                </a:gridCol>
                <a:gridCol w="6172201">
                  <a:extLst>
                    <a:ext uri="{9D8B030D-6E8A-4147-A177-3AD203B41FA5}">
                      <a16:colId xmlns:a16="http://schemas.microsoft.com/office/drawing/2014/main" xmlns="" val="20001"/>
                    </a:ext>
                  </a:extLst>
                </a:gridCol>
              </a:tblGrid>
              <a:tr h="277196">
                <a:tc gridSpan="2">
                  <a:txBody>
                    <a:bodyPr/>
                    <a:lstStyle/>
                    <a:p>
                      <a:pPr algn="ctr"/>
                      <a:r>
                        <a:rPr lang="ru-RU" sz="1400" dirty="0" smtClean="0">
                          <a:solidFill>
                            <a:srgbClr val="002060"/>
                          </a:solidFill>
                          <a:latin typeface="+mn-lt"/>
                          <a:cs typeface="Times New Roman" pitchFamily="18" charset="0"/>
                        </a:rPr>
                        <a:t>Этапы поступления</a:t>
                      </a:r>
                      <a:endParaRPr lang="ru-RU" sz="1400" dirty="0">
                        <a:solidFill>
                          <a:srgbClr val="002060"/>
                        </a:solidFill>
                        <a:latin typeface="+mn-lt"/>
                        <a:cs typeface="Times New Roman" pitchFamily="18" charset="0"/>
                      </a:endParaRPr>
                    </a:p>
                  </a:txBody>
                  <a:tcPr marL="121920" marR="121920">
                    <a:solidFill>
                      <a:srgbClr val="F8F8F8"/>
                    </a:solidFill>
                  </a:tcPr>
                </a:tc>
                <a:tc hMerge="1">
                  <a:txBody>
                    <a:bodyPr/>
                    <a:lstStyle/>
                    <a:p>
                      <a:pPr algn="ctr"/>
                      <a:endParaRPr lang="ru-RU" sz="1500" dirty="0">
                        <a:solidFill>
                          <a:srgbClr val="002060"/>
                        </a:solidFill>
                        <a:latin typeface="Arial" pitchFamily="34" charset="0"/>
                        <a:cs typeface="Arial" pitchFamily="34" charset="0"/>
                      </a:endParaRPr>
                    </a:p>
                  </a:txBody>
                  <a:tcPr marL="121920" marR="121920">
                    <a:solidFill>
                      <a:schemeClr val="accent1">
                        <a:lumMod val="20000"/>
                        <a:lumOff val="80000"/>
                      </a:schemeClr>
                    </a:solidFill>
                  </a:tcPr>
                </a:tc>
                <a:extLst>
                  <a:ext uri="{0D108BD9-81ED-4DB2-BD59-A6C34878D82A}">
                    <a16:rowId xmlns:a16="http://schemas.microsoft.com/office/drawing/2014/main" xmlns="" val="10000"/>
                  </a:ext>
                </a:extLst>
              </a:tr>
              <a:tr h="673685">
                <a:tc>
                  <a:txBody>
                    <a:bodyPr/>
                    <a:lstStyle/>
                    <a:p>
                      <a:pPr lvl="0"/>
                      <a:r>
                        <a:rPr lang="ru-RU" sz="1200" b="1" i="0" u="none" strike="noStrike" dirty="0" smtClean="0">
                          <a:solidFill>
                            <a:srgbClr val="002060"/>
                          </a:solidFill>
                          <a:effectLst/>
                          <a:latin typeface="+mn-lt"/>
                          <a:cs typeface="Times New Roman" pitchFamily="18" charset="0"/>
                        </a:rPr>
                        <a:t>     </a:t>
                      </a:r>
                      <a:r>
                        <a:rPr lang="en-US" sz="1200" b="1" i="0" u="none" strike="noStrike" dirty="0" smtClean="0">
                          <a:solidFill>
                            <a:srgbClr val="002060"/>
                          </a:solidFill>
                          <a:effectLst/>
                          <a:latin typeface="+mn-lt"/>
                          <a:cs typeface="Times New Roman" pitchFamily="18" charset="0"/>
                        </a:rPr>
                        <a:t>I</a:t>
                      </a:r>
                      <a:r>
                        <a:rPr lang="ru-RU" sz="1200" b="1" i="0" u="none" strike="noStrike" dirty="0" smtClean="0">
                          <a:solidFill>
                            <a:srgbClr val="002060"/>
                          </a:solidFill>
                          <a:effectLst/>
                          <a:latin typeface="+mn-lt"/>
                          <a:cs typeface="Times New Roman" pitchFamily="18" charset="0"/>
                        </a:rPr>
                        <a:t> этап - </a:t>
                      </a:r>
                      <a:r>
                        <a:rPr lang="ru-RU" sz="1200" b="1" kern="1200" dirty="0" smtClean="0">
                          <a:solidFill>
                            <a:srgbClr val="8B4D80"/>
                          </a:solidFill>
                          <a:effectLst/>
                          <a:latin typeface="+mn-lt"/>
                          <a:ea typeface="+mn-ea"/>
                          <a:cs typeface="Times New Roman" pitchFamily="18" charset="0"/>
                        </a:rPr>
                        <a:t>Прием документов</a:t>
                      </a:r>
                      <a:endParaRPr lang="ru-RU" sz="1200" b="1" i="0" u="none" strike="noStrike" dirty="0" smtClean="0">
                        <a:solidFill>
                          <a:srgbClr val="8B4D80"/>
                        </a:solidFill>
                        <a:effectLst/>
                        <a:latin typeface="+mn-lt"/>
                        <a:cs typeface="Times New Roman" pitchFamily="18" charset="0"/>
                      </a:endParaRPr>
                    </a:p>
                    <a:p>
                      <a:pPr marL="0" marR="0" indent="0" algn="l" defTabSz="914377"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ru-RU" sz="1200" b="0" i="0" u="none" strike="noStrike" kern="1200" dirty="0" smtClean="0">
                        <a:solidFill>
                          <a:schemeClr val="tx2"/>
                        </a:solidFill>
                        <a:effectLst/>
                        <a:latin typeface="+mn-lt"/>
                        <a:ea typeface="+mn-ea"/>
                        <a:cs typeface="Times New Roman" pitchFamily="18" charset="0"/>
                      </a:endParaRPr>
                    </a:p>
                  </a:txBody>
                  <a:tcPr marL="12700" marR="12700" marT="9525" marB="0" anchor="ctr"/>
                </a:tc>
                <a:tc>
                  <a:txBody>
                    <a:bodyPr/>
                    <a:lstStyle/>
                    <a:p>
                      <a:pPr marL="285750" marR="0" lvl="0" indent="-285750" algn="l" defTabSz="914377" rtl="0" eaLnBrk="1" fontAlgn="auto" latinLnBrk="0" hangingPunct="1">
                        <a:lnSpc>
                          <a:spcPct val="100000"/>
                        </a:lnSpc>
                        <a:spcBef>
                          <a:spcPts val="0"/>
                        </a:spcBef>
                        <a:spcAft>
                          <a:spcPts val="0"/>
                        </a:spcAft>
                        <a:buClrTx/>
                        <a:buSzTx/>
                        <a:buFont typeface="Wingdings" pitchFamily="2" charset="2"/>
                        <a:buChar char="Ø"/>
                        <a:tabLst/>
                        <a:defRPr/>
                      </a:pPr>
                      <a:r>
                        <a:rPr lang="ru-RU" sz="1200" b="1" kern="1200" dirty="0" smtClean="0">
                          <a:solidFill>
                            <a:srgbClr val="8B4D80"/>
                          </a:solidFill>
                          <a:effectLst/>
                          <a:latin typeface="+mn-lt"/>
                          <a:ea typeface="+mn-ea"/>
                          <a:cs typeface="Times New Roman" pitchFamily="18" charset="0"/>
                        </a:rPr>
                        <a:t>Сроки приема документов - </a:t>
                      </a:r>
                      <a:r>
                        <a:rPr lang="ru-RU" sz="1200" b="1" kern="1200" dirty="0" smtClean="0">
                          <a:solidFill>
                            <a:srgbClr val="002060"/>
                          </a:solidFill>
                          <a:effectLst/>
                          <a:latin typeface="+mn-lt"/>
                          <a:ea typeface="+mn-ea"/>
                          <a:cs typeface="Times New Roman" pitchFamily="18" charset="0"/>
                        </a:rPr>
                        <a:t>3 - 25 июля</a:t>
                      </a:r>
                    </a:p>
                    <a:p>
                      <a:pPr marL="285750" marR="0" lvl="0" indent="-285750" algn="l" defTabSz="914377" rtl="0" eaLnBrk="1" fontAlgn="auto" latinLnBrk="0" hangingPunct="1">
                        <a:lnSpc>
                          <a:spcPct val="100000"/>
                        </a:lnSpc>
                        <a:spcBef>
                          <a:spcPts val="0"/>
                        </a:spcBef>
                        <a:spcAft>
                          <a:spcPts val="0"/>
                        </a:spcAft>
                        <a:buClrTx/>
                        <a:buSzTx/>
                        <a:buFont typeface="Wingdings" pitchFamily="2" charset="2"/>
                        <a:buChar char="Ø"/>
                        <a:tabLst/>
                        <a:defRPr/>
                      </a:pPr>
                      <a:r>
                        <a:rPr lang="ru-RU" sz="1200" b="1" kern="1200" dirty="0" smtClean="0">
                          <a:solidFill>
                            <a:srgbClr val="8B4D80"/>
                          </a:solidFill>
                          <a:effectLst/>
                          <a:latin typeface="+mn-lt"/>
                          <a:ea typeface="+mn-ea"/>
                          <a:cs typeface="Times New Roman" pitchFamily="18" charset="0"/>
                        </a:rPr>
                        <a:t>Претендент указывает </a:t>
                      </a:r>
                      <a:r>
                        <a:rPr lang="ru-RU" sz="1200" b="1" kern="1200" dirty="0" smtClean="0">
                          <a:solidFill>
                            <a:srgbClr val="C00000"/>
                          </a:solidFill>
                          <a:effectLst/>
                          <a:latin typeface="+mn-lt"/>
                          <a:ea typeface="+mn-ea"/>
                          <a:cs typeface="Times New Roman" pitchFamily="18" charset="0"/>
                        </a:rPr>
                        <a:t>1 основную </a:t>
                      </a:r>
                      <a:r>
                        <a:rPr lang="ru-RU" sz="1200" b="1" kern="1200" dirty="0" smtClean="0">
                          <a:solidFill>
                            <a:srgbClr val="8B4D80"/>
                          </a:solidFill>
                          <a:effectLst/>
                          <a:latin typeface="+mn-lt"/>
                          <a:ea typeface="+mn-ea"/>
                          <a:cs typeface="Times New Roman" pitchFamily="18" charset="0"/>
                        </a:rPr>
                        <a:t>и</a:t>
                      </a:r>
                      <a:r>
                        <a:rPr lang="ru-RU" sz="1200" b="1" kern="1200" dirty="0" smtClean="0">
                          <a:solidFill>
                            <a:srgbClr val="002060"/>
                          </a:solidFill>
                          <a:effectLst/>
                          <a:latin typeface="+mn-lt"/>
                          <a:ea typeface="+mn-ea"/>
                          <a:cs typeface="Times New Roman" pitchFamily="18" charset="0"/>
                        </a:rPr>
                        <a:t> </a:t>
                      </a:r>
                      <a:r>
                        <a:rPr lang="ru-RU" sz="1200" b="1" kern="1200" dirty="0" smtClean="0">
                          <a:solidFill>
                            <a:srgbClr val="C00000"/>
                          </a:solidFill>
                          <a:effectLst/>
                          <a:latin typeface="+mn-lt"/>
                          <a:ea typeface="+mn-ea"/>
                          <a:cs typeface="Times New Roman" pitchFamily="18" charset="0"/>
                        </a:rPr>
                        <a:t>1 альтернативную </a:t>
                      </a:r>
                      <a:r>
                        <a:rPr lang="ru-RU" sz="1200" b="1" kern="1200" dirty="0" smtClean="0">
                          <a:solidFill>
                            <a:srgbClr val="8B4D80"/>
                          </a:solidFill>
                          <a:effectLst/>
                          <a:latin typeface="+mn-lt"/>
                          <a:ea typeface="+mn-ea"/>
                          <a:cs typeface="Times New Roman" pitchFamily="18" charset="0"/>
                        </a:rPr>
                        <a:t>образовательные </a:t>
                      </a:r>
                    </a:p>
                    <a:p>
                      <a:pPr marL="0" marR="0" lvl="0" indent="0" algn="l" defTabSz="914377" rtl="0" eaLnBrk="1" fontAlgn="auto" latinLnBrk="0" hangingPunct="1">
                        <a:lnSpc>
                          <a:spcPct val="100000"/>
                        </a:lnSpc>
                        <a:spcBef>
                          <a:spcPts val="0"/>
                        </a:spcBef>
                        <a:spcAft>
                          <a:spcPts val="0"/>
                        </a:spcAft>
                        <a:buClrTx/>
                        <a:buSzTx/>
                        <a:buFont typeface="Wingdings" pitchFamily="2" charset="2"/>
                        <a:buNone/>
                        <a:tabLst/>
                        <a:defRPr/>
                      </a:pPr>
                      <a:r>
                        <a:rPr lang="ru-RU" sz="1200" b="1" kern="1200" dirty="0" smtClean="0">
                          <a:solidFill>
                            <a:srgbClr val="8B4D80"/>
                          </a:solidFill>
                          <a:effectLst/>
                          <a:latin typeface="+mn-lt"/>
                          <a:ea typeface="+mn-ea"/>
                          <a:cs typeface="Times New Roman" pitchFamily="18" charset="0"/>
                        </a:rPr>
                        <a:t>         программы (ОП) </a:t>
                      </a:r>
                      <a:r>
                        <a:rPr lang="ru-RU" sz="1200" b="1" dirty="0" smtClean="0">
                          <a:solidFill>
                            <a:srgbClr val="8B4D80"/>
                          </a:solidFill>
                          <a:latin typeface="+mn-lt"/>
                          <a:cs typeface="Times New Roman" pitchFamily="18" charset="0"/>
                        </a:rPr>
                        <a:t> </a:t>
                      </a:r>
                      <a:endParaRPr lang="ru-RU" sz="1200" b="1" i="0" u="none" strike="noStrike" dirty="0" smtClean="0">
                        <a:solidFill>
                          <a:srgbClr val="8B4D80"/>
                        </a:solidFill>
                        <a:effectLst/>
                        <a:latin typeface="+mn-lt"/>
                        <a:cs typeface="Times New Roman" pitchFamily="18" charset="0"/>
                      </a:endParaRPr>
                    </a:p>
                  </a:txBody>
                  <a:tcPr marL="12700" marR="12700" marT="9525" marB="0" anchor="ctr"/>
                </a:tc>
                <a:extLst>
                  <a:ext uri="{0D108BD9-81ED-4DB2-BD59-A6C34878D82A}">
                    <a16:rowId xmlns:a16="http://schemas.microsoft.com/office/drawing/2014/main" xmlns="" val="10001"/>
                  </a:ext>
                </a:extLst>
              </a:tr>
              <a:tr h="1404238">
                <a:tc>
                  <a:txBody>
                    <a:bodyPr/>
                    <a:lstStyle/>
                    <a:p>
                      <a:pPr algn="l" fontAlgn="ctr"/>
                      <a:r>
                        <a:rPr lang="ru-RU" sz="1200" b="1" i="0" u="none" strike="noStrike" dirty="0" smtClean="0">
                          <a:solidFill>
                            <a:srgbClr val="FF0000"/>
                          </a:solidFill>
                          <a:effectLst/>
                          <a:latin typeface="+mn-lt"/>
                          <a:cs typeface="Times New Roman" pitchFamily="18" charset="0"/>
                        </a:rPr>
                        <a:t>     </a:t>
                      </a:r>
                      <a:r>
                        <a:rPr lang="en-US" sz="1200" b="1" i="0" u="none" strike="noStrike" dirty="0" smtClean="0">
                          <a:solidFill>
                            <a:srgbClr val="002060"/>
                          </a:solidFill>
                          <a:effectLst/>
                          <a:latin typeface="+mn-lt"/>
                          <a:cs typeface="Times New Roman" pitchFamily="18" charset="0"/>
                        </a:rPr>
                        <a:t>II</a:t>
                      </a:r>
                      <a:r>
                        <a:rPr lang="ru-RU" sz="1200" b="1" i="0" u="none" strike="noStrike" dirty="0" smtClean="0">
                          <a:solidFill>
                            <a:srgbClr val="002060"/>
                          </a:solidFill>
                          <a:effectLst/>
                          <a:latin typeface="+mn-lt"/>
                          <a:cs typeface="Times New Roman" pitchFamily="18" charset="0"/>
                        </a:rPr>
                        <a:t> этап – </a:t>
                      </a:r>
                      <a:r>
                        <a:rPr lang="ru-RU" sz="1200" b="1" i="0" u="none" strike="noStrike" dirty="0" smtClean="0">
                          <a:solidFill>
                            <a:srgbClr val="8B4D80"/>
                          </a:solidFill>
                          <a:effectLst/>
                          <a:latin typeface="+mn-lt"/>
                          <a:cs typeface="Times New Roman" pitchFamily="18" charset="0"/>
                        </a:rPr>
                        <a:t>Комбинированный </a:t>
                      </a:r>
                    </a:p>
                    <a:p>
                      <a:pPr algn="l" fontAlgn="ctr"/>
                      <a:r>
                        <a:rPr lang="ru-RU" sz="1200" b="1" i="0" u="none" strike="noStrike" dirty="0" smtClean="0">
                          <a:solidFill>
                            <a:srgbClr val="8B4D80"/>
                          </a:solidFill>
                          <a:effectLst/>
                          <a:latin typeface="+mn-lt"/>
                          <a:cs typeface="Times New Roman" pitchFamily="18" charset="0"/>
                        </a:rPr>
                        <a:t>                     в</a:t>
                      </a:r>
                      <a:r>
                        <a:rPr lang="ru-RU" sz="1200" b="1" kern="1200" dirty="0" smtClean="0">
                          <a:solidFill>
                            <a:srgbClr val="8B4D80"/>
                          </a:solidFill>
                          <a:effectLst/>
                          <a:latin typeface="+mn-lt"/>
                          <a:ea typeface="+mn-ea"/>
                          <a:cs typeface="Times New Roman" pitchFamily="18" charset="0"/>
                        </a:rPr>
                        <a:t>ступительный экзамен</a:t>
                      </a:r>
                      <a:endPar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endParaRPr>
                    </a:p>
                  </a:txBody>
                  <a:tcPr marL="12700" marR="12700" marT="9525" marB="0" anchor="ctr"/>
                </a:tc>
                <a:tc>
                  <a:txBody>
                    <a:bodyPr/>
                    <a:lstStyle/>
                    <a:p>
                      <a:pPr marL="285750" lvl="0" indent="-285750" algn="l">
                        <a:lnSpc>
                          <a:spcPct val="100000"/>
                        </a:lnSpc>
                        <a:spcBef>
                          <a:spcPts val="0"/>
                        </a:spcBef>
                        <a:spcAft>
                          <a:spcPts val="0"/>
                        </a:spcAft>
                        <a:buFont typeface="Wingdings" pitchFamily="2" charset="2"/>
                        <a:buChar char="Ø"/>
                      </a:pPr>
                      <a:r>
                        <a:rPr lang="ru-RU" sz="1200" b="1" i="0" u="none" strike="noStrike" dirty="0" smtClean="0">
                          <a:solidFill>
                            <a:srgbClr val="8B4D80"/>
                          </a:solidFill>
                          <a:effectLst/>
                          <a:latin typeface="+mn-lt"/>
                          <a:cs typeface="Times New Roman" pitchFamily="18" charset="0"/>
                        </a:rPr>
                        <a:t>Проведение вступительного экзамена –</a:t>
                      </a:r>
                      <a:r>
                        <a:rPr lang="ru-RU" sz="1200" b="1" i="0" u="none" strike="noStrike" dirty="0" smtClean="0">
                          <a:solidFill>
                            <a:srgbClr val="C00000"/>
                          </a:solidFill>
                          <a:effectLst/>
                          <a:latin typeface="+mn-lt"/>
                          <a:cs typeface="Times New Roman" pitchFamily="18" charset="0"/>
                        </a:rPr>
                        <a:t> </a:t>
                      </a:r>
                      <a:r>
                        <a:rPr lang="ru-RU" sz="1200" b="1" i="0" u="none" strike="noStrike" dirty="0" smtClean="0">
                          <a:solidFill>
                            <a:srgbClr val="002060"/>
                          </a:solidFill>
                          <a:effectLst/>
                          <a:latin typeface="+mn-lt"/>
                          <a:cs typeface="Times New Roman" pitchFamily="18" charset="0"/>
                        </a:rPr>
                        <a:t>8 – 16 августа</a:t>
                      </a:r>
                    </a:p>
                    <a:p>
                      <a:pPr marL="285750" lvl="0" indent="-285750" algn="l">
                        <a:lnSpc>
                          <a:spcPct val="100000"/>
                        </a:lnSpc>
                        <a:spcBef>
                          <a:spcPts val="0"/>
                        </a:spcBef>
                        <a:spcAft>
                          <a:spcPts val="0"/>
                        </a:spcAft>
                        <a:buFont typeface="Wingdings" pitchFamily="2" charset="2"/>
                        <a:buChar char="Ø"/>
                      </a:pPr>
                      <a:r>
                        <a:rPr lang="ru-RU" sz="1200" b="1" i="0" u="none" strike="noStrike" dirty="0" smtClean="0">
                          <a:solidFill>
                            <a:srgbClr val="8B4D80"/>
                          </a:solidFill>
                          <a:effectLst/>
                          <a:latin typeface="+mn-lt"/>
                          <a:cs typeface="Times New Roman" pitchFamily="18" charset="0"/>
                        </a:rPr>
                        <a:t>Формат комбинированного вступительного экзамена (всего 100 баллов):</a:t>
                      </a:r>
                    </a:p>
                    <a:p>
                      <a:pPr lvl="0" algn="just">
                        <a:lnSpc>
                          <a:spcPct val="100000"/>
                        </a:lnSpc>
                        <a:spcBef>
                          <a:spcPts val="0"/>
                        </a:spcBef>
                        <a:spcAft>
                          <a:spcPts val="0"/>
                        </a:spcAft>
                      </a:pPr>
                      <a:r>
                        <a:rPr lang="ru-RU" sz="1200" b="1" dirty="0" smtClean="0">
                          <a:solidFill>
                            <a:srgbClr val="8B4D80"/>
                          </a:solidFill>
                          <a:latin typeface="+mn-lt"/>
                          <a:cs typeface="Times New Roman" pitchFamily="18" charset="0"/>
                        </a:rPr>
                        <a:t>      </a:t>
                      </a:r>
                      <a:r>
                        <a:rPr lang="ru-RU" sz="1200" b="0" dirty="0" smtClean="0">
                          <a:solidFill>
                            <a:srgbClr val="8B4D80"/>
                          </a:solidFill>
                          <a:latin typeface="+mn-lt"/>
                          <a:cs typeface="Times New Roman" pitchFamily="18" charset="0"/>
                        </a:rPr>
                        <a:t>1) Средний балл GPA –</a:t>
                      </a:r>
                      <a:r>
                        <a:rPr lang="ru-RU" sz="1200" b="0" dirty="0" smtClean="0">
                          <a:solidFill>
                            <a:srgbClr val="002060"/>
                          </a:solidFill>
                          <a:latin typeface="+mn-lt"/>
                          <a:cs typeface="Times New Roman" pitchFamily="18" charset="0"/>
                        </a:rPr>
                        <a:t> </a:t>
                      </a:r>
                      <a:r>
                        <a:rPr lang="ru-RU" sz="1200" b="0" dirty="0" smtClean="0">
                          <a:solidFill>
                            <a:srgbClr val="C00000"/>
                          </a:solidFill>
                          <a:latin typeface="+mn-lt"/>
                          <a:cs typeface="Times New Roman" pitchFamily="18" charset="0"/>
                        </a:rPr>
                        <a:t>35%</a:t>
                      </a:r>
                    </a:p>
                    <a:p>
                      <a:pPr algn="just">
                        <a:lnSpc>
                          <a:spcPct val="100000"/>
                        </a:lnSpc>
                        <a:spcBef>
                          <a:spcPts val="0"/>
                        </a:spcBef>
                        <a:spcAft>
                          <a:spcPts val="0"/>
                        </a:spcAft>
                      </a:pPr>
                      <a:r>
                        <a:rPr lang="ru-RU" sz="1200" b="0" dirty="0" smtClean="0">
                          <a:solidFill>
                            <a:srgbClr val="002060"/>
                          </a:solidFill>
                          <a:latin typeface="+mn-lt"/>
                          <a:cs typeface="Times New Roman" pitchFamily="18" charset="0"/>
                        </a:rPr>
                        <a:t>      </a:t>
                      </a:r>
                      <a:r>
                        <a:rPr lang="ru-RU" sz="1200" b="0" dirty="0" smtClean="0">
                          <a:solidFill>
                            <a:srgbClr val="8B4D80"/>
                          </a:solidFill>
                          <a:latin typeface="+mn-lt"/>
                          <a:cs typeface="Times New Roman" pitchFamily="18" charset="0"/>
                        </a:rPr>
                        <a:t>2) Оценка 1-го этапа итоговой аттестации (независимое тестирование, </a:t>
                      </a:r>
                    </a:p>
                    <a:p>
                      <a:pPr algn="just">
                        <a:lnSpc>
                          <a:spcPct val="100000"/>
                        </a:lnSpc>
                        <a:spcBef>
                          <a:spcPts val="0"/>
                        </a:spcBef>
                        <a:spcAft>
                          <a:spcPts val="0"/>
                        </a:spcAft>
                      </a:pPr>
                      <a:r>
                        <a:rPr lang="ru-RU" sz="1200" b="0" dirty="0" smtClean="0">
                          <a:solidFill>
                            <a:srgbClr val="8B4D80"/>
                          </a:solidFill>
                          <a:latin typeface="+mn-lt"/>
                          <a:cs typeface="Times New Roman" pitchFamily="18" charset="0"/>
                        </a:rPr>
                        <a:t>          проводимое    НЦНЭ) -</a:t>
                      </a:r>
                      <a:r>
                        <a:rPr lang="ru-RU" sz="1200" b="0" dirty="0" smtClean="0">
                          <a:solidFill>
                            <a:srgbClr val="002060"/>
                          </a:solidFill>
                          <a:latin typeface="+mn-lt"/>
                          <a:cs typeface="Times New Roman" pitchFamily="18" charset="0"/>
                        </a:rPr>
                        <a:t> </a:t>
                      </a:r>
                      <a:r>
                        <a:rPr lang="ru-RU" sz="1200" b="0" dirty="0" smtClean="0">
                          <a:solidFill>
                            <a:srgbClr val="C00000"/>
                          </a:solidFill>
                          <a:latin typeface="+mn-lt"/>
                          <a:cs typeface="Times New Roman" pitchFamily="18" charset="0"/>
                        </a:rPr>
                        <a:t>35%</a:t>
                      </a:r>
                      <a:r>
                        <a:rPr lang="ru-RU" sz="1200" b="0" dirty="0" smtClean="0">
                          <a:solidFill>
                            <a:srgbClr val="002060"/>
                          </a:solidFill>
                          <a:latin typeface="+mn-lt"/>
                          <a:cs typeface="Times New Roman" pitchFamily="18" charset="0"/>
                        </a:rPr>
                        <a:t> </a:t>
                      </a:r>
                    </a:p>
                    <a:p>
                      <a:pPr lvl="0" algn="just">
                        <a:lnSpc>
                          <a:spcPct val="100000"/>
                        </a:lnSpc>
                        <a:spcBef>
                          <a:spcPts val="0"/>
                        </a:spcBef>
                        <a:spcAft>
                          <a:spcPts val="0"/>
                        </a:spcAft>
                      </a:pPr>
                      <a:r>
                        <a:rPr lang="ru-RU" sz="1200" b="0" dirty="0" smtClean="0">
                          <a:solidFill>
                            <a:srgbClr val="002060"/>
                          </a:solidFill>
                          <a:latin typeface="+mn-lt"/>
                          <a:cs typeface="Times New Roman" pitchFamily="18" charset="0"/>
                        </a:rPr>
                        <a:t>       </a:t>
                      </a:r>
                      <a:r>
                        <a:rPr lang="ru-RU" sz="1200" b="0" dirty="0" smtClean="0">
                          <a:solidFill>
                            <a:srgbClr val="8B4D80"/>
                          </a:solidFill>
                          <a:latin typeface="+mn-lt"/>
                          <a:cs typeface="Times New Roman" pitchFamily="18" charset="0"/>
                        </a:rPr>
                        <a:t>3) Собеседование </a:t>
                      </a:r>
                      <a:r>
                        <a:rPr lang="kk-KZ" sz="1200" dirty="0" smtClean="0">
                          <a:solidFill>
                            <a:srgbClr val="8B4D80"/>
                          </a:solidFill>
                          <a:latin typeface="+mn-lt"/>
                        </a:rPr>
                        <a:t>по основной и альтернативной специальностям </a:t>
                      </a:r>
                      <a:r>
                        <a:rPr lang="ru-RU" sz="1200" b="0" dirty="0" smtClean="0">
                          <a:solidFill>
                            <a:srgbClr val="8B4D80"/>
                          </a:solidFill>
                          <a:latin typeface="+mn-lt"/>
                          <a:cs typeface="Times New Roman" pitchFamily="18" charset="0"/>
                        </a:rPr>
                        <a:t>–</a:t>
                      </a:r>
                      <a:r>
                        <a:rPr lang="ru-RU" sz="1200" b="0" dirty="0" smtClean="0">
                          <a:solidFill>
                            <a:srgbClr val="002060"/>
                          </a:solidFill>
                          <a:latin typeface="+mn-lt"/>
                          <a:cs typeface="Times New Roman" pitchFamily="18" charset="0"/>
                        </a:rPr>
                        <a:t> </a:t>
                      </a:r>
                      <a:r>
                        <a:rPr lang="ru-RU" sz="1200" b="0" dirty="0" smtClean="0">
                          <a:solidFill>
                            <a:srgbClr val="C00000"/>
                          </a:solidFill>
                          <a:latin typeface="+mn-lt"/>
                          <a:cs typeface="Times New Roman" pitchFamily="18" charset="0"/>
                        </a:rPr>
                        <a:t>30 %</a:t>
                      </a:r>
                      <a:r>
                        <a:rPr lang="ru-RU" sz="1200" b="0" baseline="0" dirty="0" smtClean="0">
                          <a:solidFill>
                            <a:srgbClr val="002060"/>
                          </a:solidFill>
                          <a:latin typeface="+mn-lt"/>
                          <a:cs typeface="Times New Roman" pitchFamily="18" charset="0"/>
                        </a:rPr>
                        <a:t> </a:t>
                      </a:r>
                    </a:p>
                    <a:p>
                      <a:pPr marL="285750" lvl="0" indent="-285750" algn="just">
                        <a:lnSpc>
                          <a:spcPct val="100000"/>
                        </a:lnSpc>
                        <a:spcBef>
                          <a:spcPts val="0"/>
                        </a:spcBef>
                        <a:spcAft>
                          <a:spcPts val="0"/>
                        </a:spcAft>
                        <a:buFont typeface="Wingdings" pitchFamily="2" charset="2"/>
                        <a:buChar char="Ø"/>
                      </a:pPr>
                      <a:r>
                        <a:rPr lang="ru-RU" sz="1200" b="1" kern="1200" dirty="0" smtClean="0">
                          <a:solidFill>
                            <a:srgbClr val="8B4D80"/>
                          </a:solidFill>
                          <a:effectLst/>
                          <a:latin typeface="+mn-lt"/>
                          <a:ea typeface="+mn-ea"/>
                          <a:cs typeface="Times New Roman" pitchFamily="18" charset="0"/>
                        </a:rPr>
                        <a:t>Пороговый балл - </a:t>
                      </a:r>
                      <a:r>
                        <a:rPr lang="ru-RU" sz="1200" b="1" kern="1200" dirty="0" smtClean="0">
                          <a:solidFill>
                            <a:srgbClr val="C00000"/>
                          </a:solidFill>
                          <a:effectLst/>
                          <a:latin typeface="+mn-lt"/>
                          <a:ea typeface="+mn-ea"/>
                          <a:cs typeface="Times New Roman" pitchFamily="18" charset="0"/>
                        </a:rPr>
                        <a:t>75</a:t>
                      </a:r>
                      <a:r>
                        <a:rPr lang="ru-RU" sz="1200" b="1" kern="1200" dirty="0" smtClean="0">
                          <a:solidFill>
                            <a:srgbClr val="002060"/>
                          </a:solidFill>
                          <a:effectLst/>
                          <a:latin typeface="+mn-lt"/>
                          <a:ea typeface="+mn-ea"/>
                          <a:cs typeface="Times New Roman" pitchFamily="18" charset="0"/>
                        </a:rPr>
                        <a:t> </a:t>
                      </a:r>
                      <a:r>
                        <a:rPr lang="ru-RU" sz="1200" b="1" kern="1200" dirty="0" smtClean="0">
                          <a:solidFill>
                            <a:srgbClr val="C00000"/>
                          </a:solidFill>
                          <a:effectLst/>
                          <a:latin typeface="+mn-lt"/>
                          <a:ea typeface="+mn-ea"/>
                          <a:cs typeface="Times New Roman" pitchFamily="18" charset="0"/>
                        </a:rPr>
                        <a:t>баллов</a:t>
                      </a:r>
                      <a:r>
                        <a:rPr lang="ru-RU" sz="1200" b="1" kern="1200" dirty="0" smtClean="0">
                          <a:solidFill>
                            <a:srgbClr val="002060"/>
                          </a:solidFill>
                          <a:effectLst/>
                          <a:latin typeface="+mn-lt"/>
                          <a:ea typeface="+mn-ea"/>
                          <a:cs typeface="Times New Roman" pitchFamily="18" charset="0"/>
                        </a:rPr>
                        <a:t> </a:t>
                      </a:r>
                      <a:r>
                        <a:rPr lang="ru-RU" sz="1200" b="1" kern="1200" dirty="0" smtClean="0">
                          <a:solidFill>
                            <a:srgbClr val="8B4D80"/>
                          </a:solidFill>
                          <a:effectLst/>
                          <a:latin typeface="+mn-lt"/>
                          <a:ea typeface="+mn-ea"/>
                          <a:cs typeface="Times New Roman" pitchFamily="18" charset="0"/>
                        </a:rPr>
                        <a:t>из возможных </a:t>
                      </a:r>
                      <a:r>
                        <a:rPr lang="ru-RU" sz="1200" b="1" kern="1200" dirty="0" smtClean="0">
                          <a:solidFill>
                            <a:srgbClr val="C00000"/>
                          </a:solidFill>
                          <a:effectLst/>
                          <a:latin typeface="+mn-lt"/>
                          <a:ea typeface="+mn-ea"/>
                          <a:cs typeface="Times New Roman" pitchFamily="18" charset="0"/>
                        </a:rPr>
                        <a:t>100</a:t>
                      </a:r>
                      <a:r>
                        <a:rPr lang="ru-RU" sz="1200" b="1" kern="1200" dirty="0" smtClean="0">
                          <a:solidFill>
                            <a:srgbClr val="002060"/>
                          </a:solidFill>
                          <a:effectLst/>
                          <a:latin typeface="+mn-lt"/>
                          <a:ea typeface="+mn-ea"/>
                          <a:cs typeface="Times New Roman" pitchFamily="18" charset="0"/>
                        </a:rPr>
                        <a:t> </a:t>
                      </a:r>
                      <a:r>
                        <a:rPr lang="ru-RU" sz="1200" b="1" kern="1200" dirty="0" smtClean="0">
                          <a:solidFill>
                            <a:srgbClr val="8B4D80"/>
                          </a:solidFill>
                          <a:effectLst/>
                          <a:latin typeface="+mn-lt"/>
                          <a:ea typeface="+mn-ea"/>
                          <a:cs typeface="Times New Roman" pitchFamily="18" charset="0"/>
                        </a:rPr>
                        <a:t>баллов</a:t>
                      </a:r>
                      <a:endParaRPr lang="ru-RU" sz="1200" b="1" i="0" u="none" strike="noStrike" dirty="0" smtClean="0">
                        <a:solidFill>
                          <a:srgbClr val="8B4D80"/>
                        </a:solidFill>
                        <a:effectLst/>
                        <a:latin typeface="+mn-lt"/>
                        <a:cs typeface="Times New Roman" pitchFamily="18" charset="0"/>
                      </a:endParaRPr>
                    </a:p>
                  </a:txBody>
                  <a:tcPr marL="12700" marR="12700" marT="9525" marB="0" anchor="ctr"/>
                </a:tc>
              </a:tr>
              <a:tr h="1275347">
                <a:tc>
                  <a:txBody>
                    <a:bodyPr/>
                    <a:lstStyle/>
                    <a:p>
                      <a:pPr marL="1077913" marR="0" lvl="0" indent="-1077913"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ru-RU" sz="1200" b="0" i="0" u="none" strike="noStrike" kern="1200" cap="none" spc="0" normalizeH="0" baseline="0" noProof="0" dirty="0" smtClean="0">
                          <a:ln>
                            <a:noFill/>
                          </a:ln>
                          <a:solidFill>
                            <a:srgbClr val="1F497D"/>
                          </a:solidFill>
                          <a:effectLst/>
                          <a:uLnTx/>
                          <a:uFillTx/>
                          <a:latin typeface="+mn-lt"/>
                          <a:ea typeface="+mn-ea"/>
                          <a:cs typeface="Times New Roman" pitchFamily="18" charset="0"/>
                        </a:rPr>
                        <a:t>     </a:t>
                      </a:r>
                      <a:r>
                        <a:rPr lang="en-US" sz="1200" b="1" i="0" u="none" strike="noStrike" dirty="0" smtClean="0">
                          <a:solidFill>
                            <a:srgbClr val="002060"/>
                          </a:solidFill>
                          <a:effectLst/>
                          <a:latin typeface="+mn-lt"/>
                          <a:cs typeface="Times New Roman" pitchFamily="18" charset="0"/>
                        </a:rPr>
                        <a:t>III</a:t>
                      </a:r>
                      <a:r>
                        <a:rPr lang="ru-RU" sz="1200" b="1" i="0" u="none" strike="noStrike" dirty="0" smtClean="0">
                          <a:solidFill>
                            <a:srgbClr val="002060"/>
                          </a:solidFill>
                          <a:effectLst/>
                          <a:latin typeface="+mn-lt"/>
                          <a:cs typeface="Times New Roman" pitchFamily="18" charset="0"/>
                        </a:rPr>
                        <a:t> этап –</a:t>
                      </a:r>
                      <a:r>
                        <a:rPr kumimoji="0" lang="ru-RU" sz="1200" b="1" i="0" u="none" strike="noStrike" kern="1200" cap="none" spc="0" normalizeH="0" baseline="0" noProof="0" dirty="0" smtClean="0">
                          <a:ln>
                            <a:noFill/>
                          </a:ln>
                          <a:solidFill>
                            <a:srgbClr val="002060"/>
                          </a:solidFill>
                          <a:effectLst/>
                          <a:uLnTx/>
                          <a:uFillTx/>
                          <a:latin typeface="+mn-lt"/>
                          <a:ea typeface="+mn-ea"/>
                          <a:cs typeface="Times New Roman" pitchFamily="18" charset="0"/>
                        </a:rPr>
                        <a:t> </a:t>
                      </a: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Конкурс на обучение </a:t>
                      </a:r>
                      <a:endPar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endParaRPr>
                    </a:p>
                    <a:p>
                      <a:pPr marL="1077913" marR="0" lvl="0" indent="-1077913"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a:t>
                      </a: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по</a:t>
                      </a:r>
                      <a:r>
                        <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a:t>
                      </a: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государственному</a:t>
                      </a:r>
                      <a:endPar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endParaRPr>
                    </a:p>
                    <a:p>
                      <a:pPr marL="1077913" marR="0" lvl="0" indent="-1077913"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a:t>
                      </a: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a:t>
                      </a:r>
                      <a:r>
                        <a:rPr kumimoji="0" lang="en-US"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a:t>
                      </a: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образовательному </a:t>
                      </a:r>
                    </a:p>
                    <a:p>
                      <a:pPr marL="1077913" marR="0" lvl="0" indent="-1077913"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0" lang="ru-RU" sz="1200" b="1" i="0" u="none" strike="noStrike" kern="1200" cap="none" spc="0" normalizeH="0" baseline="0" noProof="0" dirty="0" smtClean="0">
                          <a:ln>
                            <a:noFill/>
                          </a:ln>
                          <a:solidFill>
                            <a:srgbClr val="8B4D80"/>
                          </a:solidFill>
                          <a:effectLst/>
                          <a:uLnTx/>
                          <a:uFillTx/>
                          <a:latin typeface="+mn-lt"/>
                          <a:ea typeface="+mn-ea"/>
                          <a:cs typeface="Times New Roman" pitchFamily="18" charset="0"/>
                        </a:rPr>
                        <a:t>                      заказу </a:t>
                      </a:r>
                      <a:endParaRPr lang="ru-RU" sz="1200" b="1" i="0" u="none" strike="noStrike" dirty="0" smtClean="0">
                        <a:solidFill>
                          <a:srgbClr val="8B4D80"/>
                        </a:solidFill>
                        <a:effectLst/>
                        <a:latin typeface="+mn-lt"/>
                        <a:cs typeface="Times New Roman" pitchFamily="18" charset="0"/>
                      </a:endParaRPr>
                    </a:p>
                  </a:txBody>
                  <a:tcPr marL="12700" marR="12700" marT="9525" marB="0" anchor="ctr"/>
                </a:tc>
                <a:tc>
                  <a:txBody>
                    <a:bodyPr/>
                    <a:lstStyle/>
                    <a:p>
                      <a:pPr marL="285750" marR="0" lvl="0" indent="-285750" algn="l" defTabSz="914377" rtl="0" eaLnBrk="1" fontAlgn="ctr" latinLnBrk="0" hangingPunct="1">
                        <a:lnSpc>
                          <a:spcPct val="100000"/>
                        </a:lnSpc>
                        <a:spcBef>
                          <a:spcPts val="0"/>
                        </a:spcBef>
                        <a:spcAft>
                          <a:spcPts val="0"/>
                        </a:spcAft>
                        <a:buClrTx/>
                        <a:buSzTx/>
                        <a:buFont typeface="Wingdings" pitchFamily="2" charset="2"/>
                        <a:buChar char="Ø"/>
                        <a:tabLst/>
                        <a:defRPr/>
                      </a:pPr>
                      <a:r>
                        <a:rPr lang="ru-RU" sz="1200" b="1" dirty="0" smtClean="0">
                          <a:solidFill>
                            <a:srgbClr val="8B4D80"/>
                          </a:solidFill>
                          <a:latin typeface="+mn-lt"/>
                          <a:cs typeface="Arial" panose="020B0604020202020204" pitchFamily="34" charset="0"/>
                        </a:rPr>
                        <a:t>Пороговый балл для участия в конкурсе </a:t>
                      </a:r>
                      <a:r>
                        <a:rPr lang="ru-RU" sz="1200" b="1" u="none" dirty="0" smtClean="0">
                          <a:solidFill>
                            <a:srgbClr val="8B4D80"/>
                          </a:solidFill>
                          <a:latin typeface="+mn-lt"/>
                          <a:cs typeface="Times New Roman" pitchFamily="18" charset="0"/>
                        </a:rPr>
                        <a:t>за счет средств РБ и МИО </a:t>
                      </a:r>
                      <a:r>
                        <a:rPr lang="ru-RU" sz="1200" b="1" dirty="0" smtClean="0">
                          <a:solidFill>
                            <a:srgbClr val="8B4D80"/>
                          </a:solidFill>
                          <a:latin typeface="+mn-lt"/>
                          <a:cs typeface="Arial" panose="020B0604020202020204" pitchFamily="34" charset="0"/>
                        </a:rPr>
                        <a:t> –</a:t>
                      </a:r>
                      <a:r>
                        <a:rPr lang="ru-RU" sz="1200" b="1" dirty="0" smtClean="0">
                          <a:solidFill>
                            <a:srgbClr val="002060"/>
                          </a:solidFill>
                          <a:latin typeface="+mn-lt"/>
                          <a:cs typeface="Arial" panose="020B0604020202020204" pitchFamily="34" charset="0"/>
                        </a:rPr>
                        <a:t> </a:t>
                      </a:r>
                      <a:r>
                        <a:rPr lang="ru-RU" sz="1200" b="1" dirty="0" smtClean="0">
                          <a:solidFill>
                            <a:srgbClr val="C00000"/>
                          </a:solidFill>
                          <a:latin typeface="+mn-lt"/>
                          <a:cs typeface="Arial" panose="020B0604020202020204" pitchFamily="34" charset="0"/>
                        </a:rPr>
                        <a:t>75 баллов</a:t>
                      </a:r>
                    </a:p>
                    <a:p>
                      <a:pPr marL="285750" marR="0" lvl="0" indent="-285750" algn="l" defTabSz="914377" rtl="0" eaLnBrk="1" fontAlgn="ctr" latinLnBrk="0" hangingPunct="1">
                        <a:lnSpc>
                          <a:spcPct val="100000"/>
                        </a:lnSpc>
                        <a:spcBef>
                          <a:spcPts val="0"/>
                        </a:spcBef>
                        <a:spcAft>
                          <a:spcPts val="0"/>
                        </a:spcAft>
                        <a:buClrTx/>
                        <a:buSzTx/>
                        <a:buFont typeface="Wingdings" pitchFamily="2" charset="2"/>
                        <a:buChar char="Ø"/>
                        <a:tabLst/>
                        <a:defRPr/>
                      </a:pPr>
                      <a:r>
                        <a:rPr lang="ru-RU" sz="1200" kern="1200" dirty="0" smtClean="0">
                          <a:solidFill>
                            <a:srgbClr val="8B4D80"/>
                          </a:solidFill>
                          <a:effectLst/>
                          <a:latin typeface="+mn-lt"/>
                          <a:ea typeface="+mn-ea"/>
                          <a:cs typeface="+mn-cs"/>
                        </a:rPr>
                        <a:t>На первом этапе проводится конкурс по основным ОП. </a:t>
                      </a:r>
                    </a:p>
                    <a:p>
                      <a:pPr marL="0" marR="0" lvl="0" indent="0" algn="just" defTabSz="914377" rtl="0" eaLnBrk="1" fontAlgn="ctr" latinLnBrk="0" hangingPunct="1">
                        <a:lnSpc>
                          <a:spcPct val="100000"/>
                        </a:lnSpc>
                        <a:spcBef>
                          <a:spcPts val="0"/>
                        </a:spcBef>
                        <a:spcAft>
                          <a:spcPts val="0"/>
                        </a:spcAft>
                        <a:buClrTx/>
                        <a:buSzTx/>
                        <a:buFont typeface="Wingdings" pitchFamily="2" charset="2"/>
                        <a:buNone/>
                        <a:tabLst/>
                        <a:defRPr/>
                      </a:pPr>
                      <a:r>
                        <a:rPr lang="ru-RU" sz="1200" kern="1200" dirty="0" smtClean="0">
                          <a:solidFill>
                            <a:srgbClr val="8B4D80"/>
                          </a:solidFill>
                          <a:effectLst/>
                          <a:latin typeface="+mn-lt"/>
                          <a:ea typeface="+mn-ea"/>
                          <a:cs typeface="+mn-cs"/>
                        </a:rPr>
                        <a:t>        На втором этапе при наличии вакантных мест, оставшихся после проведения конкурса по основным ОП, проводится конкурс по альтернативным ОП для претендентов, не прошедших по конкурсу по основной ОП. При этом претенденты, прошедшие по конкурсу по основной ОП, не участвуют в конкурсе по альтернативной специальности.</a:t>
                      </a:r>
                      <a:r>
                        <a:rPr lang="ru-RU" sz="1200" dirty="0" smtClean="0">
                          <a:solidFill>
                            <a:srgbClr val="002060"/>
                          </a:solidFill>
                          <a:latin typeface="+mn-lt"/>
                        </a:rPr>
                        <a:t> </a:t>
                      </a:r>
                    </a:p>
                    <a:p>
                      <a:pPr marL="285750" marR="0" lvl="0" indent="-285750" algn="l" defTabSz="914377" rtl="0" eaLnBrk="1" fontAlgn="ctr" latinLnBrk="0" hangingPunct="1">
                        <a:lnSpc>
                          <a:spcPct val="100000"/>
                        </a:lnSpc>
                        <a:spcBef>
                          <a:spcPts val="0"/>
                        </a:spcBef>
                        <a:spcAft>
                          <a:spcPts val="0"/>
                        </a:spcAft>
                        <a:buClrTx/>
                        <a:buSzTx/>
                        <a:buFont typeface="Wingdings" pitchFamily="2" charset="2"/>
                        <a:buChar char="Ø"/>
                        <a:tabLst/>
                        <a:defRPr/>
                      </a:pPr>
                      <a:r>
                        <a:rPr lang="ru-RU" sz="1200" b="1" dirty="0" smtClean="0">
                          <a:solidFill>
                            <a:srgbClr val="8B4D80"/>
                          </a:solidFill>
                          <a:latin typeface="+mn-lt"/>
                          <a:cs typeface="Arial" panose="020B0604020202020204" pitchFamily="34" charset="0"/>
                        </a:rPr>
                        <a:t>Прием документов на конкурс за счет средств МИО -</a:t>
                      </a:r>
                      <a:r>
                        <a:rPr lang="ru-RU" sz="1200" b="1" dirty="0" smtClean="0">
                          <a:solidFill>
                            <a:srgbClr val="002060"/>
                          </a:solidFill>
                          <a:latin typeface="+mn-lt"/>
                          <a:cs typeface="Arial" panose="020B0604020202020204" pitchFamily="34" charset="0"/>
                        </a:rPr>
                        <a:t> до 25 </a:t>
                      </a:r>
                      <a:r>
                        <a:rPr lang="ru-RU" sz="1200" b="1" dirty="0" smtClean="0">
                          <a:solidFill>
                            <a:srgbClr val="002060"/>
                          </a:solidFill>
                          <a:latin typeface="+mn-lt"/>
                          <a:cs typeface="Arial" panose="020B0604020202020204" pitchFamily="34" charset="0"/>
                        </a:rPr>
                        <a:t>августа</a:t>
                      </a:r>
                      <a:endParaRPr lang="ru-RU" sz="1200" b="1" dirty="0" smtClean="0">
                        <a:solidFill>
                          <a:srgbClr val="002060"/>
                        </a:solidFill>
                        <a:latin typeface="+mn-lt"/>
                        <a:cs typeface="Arial" panose="020B0604020202020204" pitchFamily="34" charset="0"/>
                      </a:endParaRPr>
                    </a:p>
                    <a:p>
                      <a:pPr marL="0" marR="0" lvl="0" indent="0" algn="l" defTabSz="914377" rtl="0" eaLnBrk="1" fontAlgn="ctr" latinLnBrk="0" hangingPunct="1">
                        <a:lnSpc>
                          <a:spcPct val="100000"/>
                        </a:lnSpc>
                        <a:spcBef>
                          <a:spcPts val="0"/>
                        </a:spcBef>
                        <a:spcAft>
                          <a:spcPts val="0"/>
                        </a:spcAft>
                        <a:buClrTx/>
                        <a:buSzTx/>
                        <a:buFont typeface="Wingdings" pitchFamily="2" charset="2"/>
                        <a:buNone/>
                        <a:tabLst/>
                        <a:defRPr/>
                      </a:pPr>
                      <a:endParaRPr lang="ru-RU" sz="1200" b="1" u="sng" dirty="0" smtClean="0">
                        <a:solidFill>
                          <a:srgbClr val="C00000"/>
                        </a:solidFill>
                        <a:latin typeface="+mn-lt"/>
                        <a:cs typeface="Times New Roman" pitchFamily="18" charset="0"/>
                      </a:endParaRPr>
                    </a:p>
                  </a:txBody>
                  <a:tcPr marL="12700" marR="12700" marT="9525" marB="0" anchor="ctr"/>
                </a:tc>
                <a:extLst>
                  <a:ext uri="{0D108BD9-81ED-4DB2-BD59-A6C34878D82A}">
                    <a16:rowId xmlns:a16="http://schemas.microsoft.com/office/drawing/2014/main" xmlns="" val="10005"/>
                  </a:ext>
                </a:extLst>
              </a:tr>
              <a:tr h="223887">
                <a:tc>
                  <a:txBody>
                    <a:bodyPr/>
                    <a:lstStyle/>
                    <a:p>
                      <a:pPr algn="l" fontAlgn="ctr"/>
                      <a:r>
                        <a:rPr lang="ru-RU" sz="1200" b="1" i="0" u="none" strike="noStrike" dirty="0" smtClean="0">
                          <a:solidFill>
                            <a:srgbClr val="800000"/>
                          </a:solidFill>
                          <a:effectLst/>
                          <a:latin typeface="+mn-lt"/>
                          <a:cs typeface="Times New Roman" pitchFamily="18" charset="0"/>
                        </a:rPr>
                        <a:t>       </a:t>
                      </a:r>
                      <a:r>
                        <a:rPr lang="en-US" sz="1200" b="1" i="0" u="none" strike="noStrike" dirty="0" smtClean="0">
                          <a:solidFill>
                            <a:srgbClr val="002060"/>
                          </a:solidFill>
                          <a:effectLst/>
                          <a:latin typeface="+mn-lt"/>
                          <a:cs typeface="Times New Roman" pitchFamily="18" charset="0"/>
                        </a:rPr>
                        <a:t>IV</a:t>
                      </a:r>
                      <a:r>
                        <a:rPr lang="ru-RU" sz="1200" b="1" i="0" u="none" strike="noStrike" dirty="0" smtClean="0">
                          <a:solidFill>
                            <a:srgbClr val="002060"/>
                          </a:solidFill>
                          <a:effectLst/>
                          <a:latin typeface="+mn-lt"/>
                          <a:cs typeface="Times New Roman" pitchFamily="18" charset="0"/>
                        </a:rPr>
                        <a:t> этап</a:t>
                      </a:r>
                      <a:r>
                        <a:rPr lang="ru-RU" sz="1200" b="1" i="0" u="none" strike="noStrike" baseline="0" dirty="0" smtClean="0">
                          <a:solidFill>
                            <a:srgbClr val="002060"/>
                          </a:solidFill>
                          <a:effectLst/>
                          <a:latin typeface="+mn-lt"/>
                          <a:cs typeface="Times New Roman" pitchFamily="18" charset="0"/>
                        </a:rPr>
                        <a:t> </a:t>
                      </a:r>
                      <a:r>
                        <a:rPr lang="ru-RU" sz="1200" b="1" i="0" u="none" strike="noStrike" dirty="0" smtClean="0">
                          <a:solidFill>
                            <a:srgbClr val="002060"/>
                          </a:solidFill>
                          <a:effectLst/>
                          <a:latin typeface="+mn-lt"/>
                          <a:cs typeface="Times New Roman" pitchFamily="18" charset="0"/>
                        </a:rPr>
                        <a:t>– </a:t>
                      </a:r>
                      <a:r>
                        <a:rPr lang="ru-RU" sz="1200" b="1" i="0" u="none" strike="noStrike" dirty="0" smtClean="0">
                          <a:solidFill>
                            <a:srgbClr val="8B4D80"/>
                          </a:solidFill>
                          <a:effectLst/>
                          <a:latin typeface="+mn-lt"/>
                          <a:cs typeface="Times New Roman" pitchFamily="18" charset="0"/>
                        </a:rPr>
                        <a:t>Зачисление</a:t>
                      </a:r>
                    </a:p>
                  </a:txBody>
                  <a:tcPr marL="12700" marR="12700" marT="9525" marB="0" anchor="ctr"/>
                </a:tc>
                <a:tc>
                  <a:txBody>
                    <a:bodyPr/>
                    <a:lstStyle/>
                    <a:p>
                      <a:pPr marL="285750" marR="0" indent="-285750" algn="l" defTabSz="914377" rtl="0" eaLnBrk="1" fontAlgn="ctr" latinLnBrk="0" hangingPunct="1">
                        <a:lnSpc>
                          <a:spcPct val="100000"/>
                        </a:lnSpc>
                        <a:spcBef>
                          <a:spcPts val="0"/>
                        </a:spcBef>
                        <a:spcAft>
                          <a:spcPts val="0"/>
                        </a:spcAft>
                        <a:buClrTx/>
                        <a:buSzTx/>
                        <a:buFont typeface="Wingdings" pitchFamily="2" charset="2"/>
                        <a:buChar char="Ø"/>
                        <a:tabLst/>
                        <a:defRPr/>
                      </a:pPr>
                      <a:r>
                        <a:rPr lang="ru-RU" sz="1200" b="1" i="0" u="none" strike="noStrike" dirty="0" smtClean="0">
                          <a:solidFill>
                            <a:srgbClr val="002060"/>
                          </a:solidFill>
                          <a:effectLst/>
                          <a:latin typeface="+mn-lt"/>
                          <a:cs typeface="Times New Roman" pitchFamily="18" charset="0"/>
                        </a:rPr>
                        <a:t>до 28 августа</a:t>
                      </a:r>
                    </a:p>
                    <a:p>
                      <a:pPr marL="0" indent="0" algn="just" fontAlgn="ctr">
                        <a:buNone/>
                      </a:pPr>
                      <a:endParaRPr lang="ru-RU" sz="1200" b="0" i="0" u="none" strike="noStrike" dirty="0" smtClean="0">
                        <a:solidFill>
                          <a:srgbClr val="C00000"/>
                        </a:solidFill>
                        <a:effectLst/>
                        <a:latin typeface="+mn-lt"/>
                        <a:cs typeface="Times New Roman" pitchFamily="18" charset="0"/>
                      </a:endParaRPr>
                    </a:p>
                  </a:txBody>
                  <a:tcPr marL="12700" marR="12700" marT="9525" marB="0" anchor="ctr"/>
                </a:tc>
              </a:tr>
            </a:tbl>
          </a:graphicData>
        </a:graphic>
      </p:graphicFrame>
    </p:spTree>
    <p:extLst>
      <p:ext uri="{BB962C8B-B14F-4D97-AF65-F5344CB8AC3E}">
        <p14:creationId xmlns:p14="http://schemas.microsoft.com/office/powerpoint/2010/main" val="3903244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12797</TotalTime>
  <Words>224</Words>
  <Application>Microsoft Office PowerPoint</Application>
  <PresentationFormat>Экран (16:9)</PresentationFormat>
  <Paragraphs>28</Paragraphs>
  <Slides>1</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vt:i4>
      </vt:variant>
    </vt:vector>
  </HeadingPairs>
  <TitlesOfParts>
    <vt:vector size="7" baseType="lpstr">
      <vt:lpstr>Arial</vt:lpstr>
      <vt:lpstr>Calibri</vt:lpstr>
      <vt:lpstr>Calibri Light</vt:lpstr>
      <vt:lpstr>Times New Roman</vt:lpstr>
      <vt:lpstr>Wingdings</vt:lpstr>
      <vt:lpstr>Тема Office</vt:lpstr>
      <vt:lpstr>ПОРЯДОК ПРИЕМА В РЕЗИДЕНТУРУ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Казахский национальный медицинский университет имени С. Д. Асфендиярова</dc:title>
  <dc:creator>Razor</dc:creator>
  <cp:lastModifiedBy>User</cp:lastModifiedBy>
  <cp:revision>1243</cp:revision>
  <cp:lastPrinted>2023-05-29T11:04:51Z</cp:lastPrinted>
  <dcterms:created xsi:type="dcterms:W3CDTF">2018-09-14T04:48:31Z</dcterms:created>
  <dcterms:modified xsi:type="dcterms:W3CDTF">2024-06-03T06:32:53Z</dcterms:modified>
</cp:coreProperties>
</file>