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0" r:id="rId1"/>
  </p:sldMasterIdLst>
  <p:notesMasterIdLst>
    <p:notesMasterId r:id="rId5"/>
  </p:notesMasterIdLst>
  <p:handoutMasterIdLst>
    <p:handoutMasterId r:id="rId6"/>
  </p:handoutMasterIdLst>
  <p:sldIdLst>
    <p:sldId id="692" r:id="rId2"/>
    <p:sldId id="699" r:id="rId3"/>
    <p:sldId id="698" r:id="rId4"/>
  </p:sldIdLst>
  <p:sldSz cx="9144000" cy="5143500" type="screen16x9"/>
  <p:notesSz cx="6797675" cy="9925050"/>
  <p:defaultTextStyle>
    <a:defPPr>
      <a:defRPr lang="ru-RU"/>
    </a:defPPr>
    <a:lvl1pPr marL="0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4732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9463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34193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8925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23655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68388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13118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57850" algn="l" defTabSz="6894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4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4D80"/>
    <a:srgbClr val="F8F8F8"/>
    <a:srgbClr val="D5DCEB"/>
    <a:srgbClr val="EAEAEA"/>
    <a:srgbClr val="FBEFFB"/>
    <a:srgbClr val="D0D8E8"/>
    <a:srgbClr val="D9ECFF"/>
    <a:srgbClr val="F5F5F5"/>
    <a:srgbClr val="F4D8F3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68" autoAdjust="0"/>
    <p:restoredTop sz="95958" autoAdjust="0"/>
  </p:normalViewPr>
  <p:slideViewPr>
    <p:cSldViewPr snapToGrid="0">
      <p:cViewPr varScale="1">
        <p:scale>
          <a:sx n="149" d="100"/>
          <a:sy n="149" d="100"/>
        </p:scale>
        <p:origin x="294" y="114"/>
      </p:cViewPr>
      <p:guideLst>
        <p:guide orient="horz" pos="2160"/>
        <p:guide pos="3840"/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675178-03E3-449A-B0FA-1A4C84B72A5E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27079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5" y="9427079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34F41-AC17-4542-82BB-B7B897302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484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A9466-8282-4525-96AE-E3CDD9E04288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2950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4400"/>
            <a:ext cx="5438140" cy="446627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7079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27079"/>
            <a:ext cx="2945659" cy="4962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57AC52-2602-43B3-AAF1-72EC288C29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67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4732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9463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34193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8925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23655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68388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13118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57850" algn="l" defTabSz="68946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7AC52-2602-43B3-AAF1-72EC288C29F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8811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7AC52-2602-43B3-AAF1-72EC288C29F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1086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331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99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99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637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810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0567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542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6151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833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8448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6242-C8A3-479D-98D3-23E9E7312D1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2499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66242-C8A3-479D-98D3-23E9E7312D1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E56AD-A244-4012-B08A-98BE179C2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91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1041041" y="200142"/>
            <a:ext cx="8078410" cy="287098"/>
          </a:xfrm>
          <a:prstGeom prst="rect">
            <a:avLst/>
          </a:prstGeom>
        </p:spPr>
        <p:txBody>
          <a:bodyPr vert="horz" wrap="square" lIns="0" tIns="10001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lang="ru-RU" sz="1800" b="1" dirty="0" smtClean="0">
                <a:solidFill>
                  <a:srgbClr val="8B4D80"/>
                </a:solidFill>
                <a:latin typeface="+mn-lt"/>
              </a:rPr>
              <a:t>ПОРЯДОК ПРИЕМА В МАГИСТРАТУРУ (</a:t>
            </a:r>
            <a:r>
              <a:rPr lang="ru-RU" sz="1400" b="1" dirty="0" smtClean="0">
                <a:solidFill>
                  <a:srgbClr val="8B4D80"/>
                </a:solidFill>
                <a:latin typeface="+mn-lt"/>
              </a:rPr>
              <a:t>научно-педагогическое направление)</a:t>
            </a:r>
            <a:endParaRPr lang="ru-RU" sz="1800" b="1" dirty="0">
              <a:solidFill>
                <a:srgbClr val="8B4D80"/>
              </a:solidFill>
              <a:latin typeface="+mn-lt"/>
            </a:endParaRPr>
          </a:p>
        </p:txBody>
      </p:sp>
      <p:pic>
        <p:nvPicPr>
          <p:cNvPr id="35" name="Рисунок 34">
            <a:extLst>
              <a:ext uri="{FF2B5EF4-FFF2-40B4-BE49-F238E27FC236}">
                <a16:creationId xmlns="" xmlns:a16="http://schemas.microsoft.com/office/drawing/2014/main" id="{780B9200-BF1B-6B08-B9E7-B89AAE7FCA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608" y="162492"/>
            <a:ext cx="375825" cy="450343"/>
          </a:xfrm>
          <a:prstGeom prst="rect">
            <a:avLst/>
          </a:prstGeom>
        </p:spPr>
      </p:pic>
      <p:cxnSp>
        <p:nvCxnSpPr>
          <p:cNvPr id="37" name="Прямая соединительная линия 36">
            <a:extLst>
              <a:ext uri="{FF2B5EF4-FFF2-40B4-BE49-F238E27FC236}">
                <a16:creationId xmlns="" xmlns:a16="http://schemas.microsoft.com/office/drawing/2014/main" id="{BD15E922-F726-DBC0-4A68-84553747C997}"/>
              </a:ext>
            </a:extLst>
          </p:cNvPr>
          <p:cNvCxnSpPr/>
          <p:nvPr/>
        </p:nvCxnSpPr>
        <p:spPr>
          <a:xfrm>
            <a:off x="0" y="610526"/>
            <a:ext cx="292608" cy="0"/>
          </a:xfrm>
          <a:prstGeom prst="line">
            <a:avLst/>
          </a:prstGeom>
          <a:ln>
            <a:solidFill>
              <a:srgbClr val="8B4D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>
            <a:extLst>
              <a:ext uri="{FF2B5EF4-FFF2-40B4-BE49-F238E27FC236}">
                <a16:creationId xmlns="" xmlns:a16="http://schemas.microsoft.com/office/drawing/2014/main" id="{C85AD0F3-6BBE-2AC9-9786-0801A4F61DD8}"/>
              </a:ext>
            </a:extLst>
          </p:cNvPr>
          <p:cNvCxnSpPr/>
          <p:nvPr/>
        </p:nvCxnSpPr>
        <p:spPr>
          <a:xfrm>
            <a:off x="668433" y="610526"/>
            <a:ext cx="8475567" cy="0"/>
          </a:xfrm>
          <a:prstGeom prst="line">
            <a:avLst/>
          </a:prstGeom>
          <a:ln>
            <a:solidFill>
              <a:srgbClr val="8B4D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>
            <a:extLst>
              <a:ext uri="{FF2B5EF4-FFF2-40B4-BE49-F238E27FC236}">
                <a16:creationId xmlns="" xmlns:a16="http://schemas.microsoft.com/office/drawing/2014/main" id="{A1CF5DEF-960D-232F-2CBD-7B48357AAE03}"/>
              </a:ext>
            </a:extLst>
          </p:cNvPr>
          <p:cNvSpPr/>
          <p:nvPr/>
        </p:nvSpPr>
        <p:spPr>
          <a:xfrm>
            <a:off x="9088669" y="-12940"/>
            <a:ext cx="61565" cy="698270"/>
          </a:xfrm>
          <a:prstGeom prst="rect">
            <a:avLst/>
          </a:prstGeom>
          <a:solidFill>
            <a:srgbClr val="DBBE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/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750484F6-D3EE-4EEA-9AD3-E2D6A5F59E79}"/>
              </a:ext>
            </a:extLst>
          </p:cNvPr>
          <p:cNvSpPr/>
          <p:nvPr/>
        </p:nvSpPr>
        <p:spPr>
          <a:xfrm>
            <a:off x="6552322" y="4873596"/>
            <a:ext cx="2184188" cy="252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685800">
              <a:lnSpc>
                <a:spcPct val="150000"/>
              </a:lnSpc>
              <a:defRPr/>
            </a:pPr>
            <a:r>
              <a:rPr lang="ru-RU" sz="788" dirty="0">
                <a:solidFill>
                  <a:srgbClr val="8B4D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КазНМУ им</a:t>
            </a:r>
            <a:r>
              <a:rPr lang="en-US" sz="788" dirty="0">
                <a:solidFill>
                  <a:srgbClr val="8B4D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788" dirty="0">
                <a:solidFill>
                  <a:srgbClr val="8B4D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88" dirty="0" err="1">
                <a:solidFill>
                  <a:srgbClr val="8B4D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С.Д.Асфендиярова</a:t>
            </a:r>
            <a:r>
              <a:rPr lang="en-US" sz="788" dirty="0">
                <a:solidFill>
                  <a:srgbClr val="8B4D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|</a:t>
            </a:r>
            <a:endParaRPr lang="ru-RU" sz="788" dirty="0">
              <a:solidFill>
                <a:srgbClr val="8B4D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Номер слайда 1">
            <a:extLst>
              <a:ext uri="{FF2B5EF4-FFF2-40B4-BE49-F238E27FC236}">
                <a16:creationId xmlns="" xmlns:a16="http://schemas.microsoft.com/office/drawing/2014/main" id="{0779AA8D-4FF9-4C04-9833-185E9433622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779011" y="4947078"/>
            <a:ext cx="2104838" cy="138500"/>
          </a:xfrm>
        </p:spPr>
        <p:txBody>
          <a:bodyPr/>
          <a:lstStyle/>
          <a:p>
            <a:pPr defTabSz="685800">
              <a:defRPr/>
            </a:pPr>
            <a:r>
              <a:rPr lang="ru-RU" dirty="0" smtClean="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dirty="0">
              <a:solidFill>
                <a:prstClr val="black">
                  <a:tint val="75000"/>
                </a:prstClr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graphicFrame>
        <p:nvGraphicFramePr>
          <p:cNvPr id="1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87061"/>
              </p:ext>
            </p:extLst>
          </p:nvPr>
        </p:nvGraphicFramePr>
        <p:xfrm>
          <a:off x="292908" y="828683"/>
          <a:ext cx="8694295" cy="40449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510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51372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+mn-lt"/>
                          <a:cs typeface="Arial" pitchFamily="34" charset="0"/>
                        </a:rPr>
                        <a:t>Этапы поступления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21920" marR="121920">
                    <a:solidFill>
                      <a:srgbClr val="F8F8F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5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241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en-US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этап </a:t>
                      </a:r>
                      <a:r>
                        <a:rPr lang="ru-RU" sz="1400" b="1" i="0" u="none" strike="noStrike" baseline="0" dirty="0" smtClean="0">
                          <a:solidFill>
                            <a:srgbClr val="8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– </a:t>
                      </a:r>
                      <a:r>
                        <a:rPr lang="ru-RU" sz="1400" b="1" i="0" u="none" strike="noStrike" baseline="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Комплексное </a:t>
                      </a:r>
                    </a:p>
                    <a:p>
                      <a:pPr algn="l" fontAlgn="ctr"/>
                      <a:r>
                        <a:rPr lang="ru-RU" sz="1400" b="1" i="0" u="none" strike="noStrike" baseline="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               тестирование (КТ),</a:t>
                      </a:r>
                    </a:p>
                    <a:p>
                      <a:pPr algn="l" fontAlgn="ctr"/>
                      <a:r>
                        <a:rPr lang="ru-RU" sz="1400" b="1" i="0" u="none" strike="noStrike" baseline="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               проводимое НЦТ РК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endParaRPr lang="ru-RU" sz="1400" b="1" i="0" u="none" strike="noStrike" dirty="0" smtClean="0">
                        <a:solidFill>
                          <a:srgbClr val="8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l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RU" sz="1200" b="0" i="0" u="none" strike="noStrike" kern="1200" dirty="0" smtClean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12700" marR="12700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r>
                        <a:rPr lang="ru-RU" sz="1200" b="1" dirty="0" smtClean="0">
                          <a:solidFill>
                            <a:srgbClr val="8B4D80"/>
                          </a:solidFill>
                          <a:latin typeface="+mn-lt"/>
                          <a:cs typeface="Arial" pitchFamily="34" charset="0"/>
                        </a:rPr>
                        <a:t>Регистрация на сайте НЦТ МНВО РК 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+mn-lt"/>
                          <a:cs typeface="Arial" pitchFamily="34" charset="0"/>
                        </a:rPr>
                        <a:t>(app.testcenter.kz)</a:t>
                      </a:r>
                      <a:r>
                        <a:rPr lang="ru-RU" sz="1200" b="1" baseline="0" dirty="0" smtClean="0">
                          <a:solidFill>
                            <a:srgbClr val="002060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8B4D80"/>
                          </a:solidFill>
                          <a:latin typeface="+mn-lt"/>
                          <a:cs typeface="Arial" pitchFamily="34" charset="0"/>
                        </a:rPr>
                        <a:t>2 раза в год: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ru-RU" sz="1200" b="1" dirty="0" smtClean="0">
                          <a:solidFill>
                            <a:srgbClr val="8B4D80"/>
                          </a:solidFill>
                          <a:latin typeface="+mn-lt"/>
                          <a:cs typeface="Arial" pitchFamily="34" charset="0"/>
                        </a:rPr>
                        <a:t>                           1) с 1 июня по 8 июля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ru-RU" sz="1200" b="1" baseline="0" dirty="0" smtClean="0">
                          <a:solidFill>
                            <a:srgbClr val="8B4D80"/>
                          </a:solidFill>
                          <a:latin typeface="+mn-lt"/>
                          <a:cs typeface="Arial" pitchFamily="34" charset="0"/>
                        </a:rPr>
                        <a:t>                           </a:t>
                      </a:r>
                      <a:r>
                        <a:rPr lang="ru-RU" sz="1200" b="1" dirty="0" smtClean="0">
                          <a:solidFill>
                            <a:srgbClr val="8B4D80"/>
                          </a:solidFill>
                          <a:latin typeface="+mn-lt"/>
                          <a:cs typeface="Arial" pitchFamily="34" charset="0"/>
                        </a:rPr>
                        <a:t>2) с 28 октября по 10 ноября</a:t>
                      </a:r>
                    </a:p>
                    <a:p>
                      <a:pPr marL="285750" indent="-285750" algn="l"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r>
                        <a:rPr lang="ru-RU" sz="1200" b="1" i="0" u="none" strike="noStrike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КТ проводится 2 раза в год: 1) с 20 июля по 10 августа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ru-RU" sz="1200" b="1" i="0" u="none" strike="noStrike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                                                            2) с 18 ноября по 11 декабря</a:t>
                      </a:r>
                    </a:p>
                    <a:p>
                      <a:pPr marL="285750" marR="0" indent="-285750" algn="just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Формат вступительного экзамена:</a:t>
                      </a:r>
                    </a:p>
                    <a:p>
                      <a:pPr marL="0" lvl="0" indent="177800">
                        <a:lnSpc>
                          <a:spcPct val="100000"/>
                        </a:lnSpc>
                      </a:pPr>
                      <a:r>
                        <a:rPr lang="ru-RU" sz="1200" kern="120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1) тест по иностранному языку –</a:t>
                      </a:r>
                      <a:r>
                        <a:rPr lang="ru-RU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не менее 25 баллов</a:t>
                      </a:r>
                      <a:r>
                        <a:rPr lang="ru-RU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0" lvl="0" indent="177800">
                        <a:lnSpc>
                          <a:spcPct val="100000"/>
                        </a:lnSpc>
                      </a:pPr>
                      <a:r>
                        <a:rPr lang="ru-RU" sz="1200" kern="120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2) тест на определение готовности к обучению – </a:t>
                      </a:r>
                      <a:r>
                        <a:rPr lang="ru-RU" sz="12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не менее 7 баллов</a:t>
                      </a:r>
                      <a:r>
                        <a:rPr lang="ru-RU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0" lvl="0" indent="177800">
                        <a:lnSpc>
                          <a:spcPct val="100000"/>
                        </a:lnSpc>
                      </a:pPr>
                      <a:r>
                        <a:rPr lang="ru-RU" sz="1200" kern="120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3) тест по профилю ГОП: по первой профильной дисциплине</a:t>
                      </a:r>
                      <a:r>
                        <a:rPr lang="ru-RU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- не менее 7 баллов; </a:t>
                      </a:r>
                    </a:p>
                    <a:p>
                      <a:pPr marL="0" lvl="0" indent="177800">
                        <a:lnSpc>
                          <a:spcPct val="100000"/>
                        </a:lnSpc>
                      </a:pPr>
                      <a:r>
                        <a:rPr lang="ru-RU" sz="12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</a:t>
                      </a:r>
                      <a:r>
                        <a:rPr lang="ru-RU" sz="1200" kern="120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по второй профильной дисциплине - </a:t>
                      </a:r>
                      <a:r>
                        <a:rPr lang="ru-RU" sz="12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не менее 7 баллов</a:t>
                      </a:r>
                    </a:p>
                    <a:p>
                      <a:pPr marL="285750" indent="-285750" algn="just" fontAlgn="ctr"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Пороговый балл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-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75 баллов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из возможных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150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баллов</a:t>
                      </a:r>
                    </a:p>
                    <a:p>
                      <a:pPr marL="0" indent="0" algn="just" font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12700" marR="12700" marT="9525" marB="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01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    </a:t>
                      </a:r>
                      <a:r>
                        <a:rPr lang="en-US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II</a:t>
                      </a:r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этап </a:t>
                      </a:r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 </a:t>
                      </a:r>
                      <a:r>
                        <a:rPr lang="ru-RU" sz="1200" b="1" i="0" kern="120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Конкурс на обучение</a:t>
                      </a:r>
                    </a:p>
                    <a:p>
                      <a:pPr algn="l" fontAlgn="ctr"/>
                      <a:r>
                        <a:rPr lang="ru-RU" sz="1200" b="1" i="0" kern="120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по государственному </a:t>
                      </a:r>
                    </a:p>
                    <a:p>
                      <a:pPr algn="l" fontAlgn="ctr"/>
                      <a:r>
                        <a:rPr lang="ru-RU" sz="1200" b="1" i="0" kern="120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образовательному заказу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8B4D8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377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8B4D80"/>
                          </a:solidFill>
                          <a:latin typeface="+mn-lt"/>
                          <a:cs typeface="Arial" panose="020B0604020202020204" pitchFamily="34" charset="0"/>
                        </a:rPr>
                        <a:t>Прием документов  –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+mn-lt"/>
                          <a:cs typeface="Arial" panose="020B0604020202020204" pitchFamily="34" charset="0"/>
                        </a:rPr>
                        <a:t>до 20 августа</a:t>
                      </a:r>
                    </a:p>
                    <a:p>
                      <a:pPr marL="171450" marR="0" lvl="0" indent="-171450" algn="l" defTabSz="914377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8B4D80"/>
                          </a:solidFill>
                          <a:latin typeface="+mn-lt"/>
                          <a:cs typeface="Arial" panose="020B0604020202020204" pitchFamily="34" charset="0"/>
                        </a:rPr>
                        <a:t>Пороговый балл для участия в конкурсе –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+mn-lt"/>
                          <a:cs typeface="Arial" panose="020B0604020202020204" pitchFamily="34" charset="0"/>
                        </a:rPr>
                        <a:t>75 </a:t>
                      </a:r>
                      <a:r>
                        <a:rPr lang="ru-RU" sz="1200" b="1" dirty="0" smtClean="0">
                          <a:solidFill>
                            <a:srgbClr val="8B4D80"/>
                          </a:solidFill>
                          <a:latin typeface="+mn-lt"/>
                          <a:cs typeface="Arial" panose="020B0604020202020204" pitchFamily="34" charset="0"/>
                        </a:rPr>
                        <a:t>баллов из возможных </a:t>
                      </a:r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+mn-lt"/>
                          <a:cs typeface="Arial" panose="020B0604020202020204" pitchFamily="34" charset="0"/>
                        </a:rPr>
                        <a:t>150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8B4D80"/>
                          </a:solidFill>
                          <a:latin typeface="+mn-lt"/>
                          <a:cs typeface="Arial" panose="020B0604020202020204" pitchFamily="34" charset="0"/>
                        </a:rPr>
                        <a:t>баллов</a:t>
                      </a:r>
                    </a:p>
                    <a:p>
                      <a:pPr algn="ctr" fontAlgn="ctr"/>
                      <a:endParaRPr lang="ru-RU" sz="1200" b="0" i="0" u="none" strike="noStrike" dirty="0" smtClean="0">
                        <a:solidFill>
                          <a:schemeClr val="tx2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10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      </a:t>
                      </a:r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III</a:t>
                      </a:r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этап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– </a:t>
                      </a:r>
                      <a:r>
                        <a:rPr lang="ru-RU" sz="1200" b="1" i="0" u="none" strike="noStrike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Зачисление</a:t>
                      </a:r>
                    </a:p>
                  </a:txBody>
                  <a:tcPr marL="12700" marR="12700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fontAlgn="ctr">
                        <a:buFont typeface="Wingdings" pitchFamily="2" charset="2"/>
                        <a:buChar char="Ø"/>
                      </a:pPr>
                      <a:r>
                        <a:rPr lang="ru-RU" sz="12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15 - </a:t>
                      </a:r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28 августа и 26 декабря - 10 января</a:t>
                      </a:r>
                    </a:p>
                    <a:p>
                      <a:pPr marL="0" indent="0" algn="l" fontAlgn="ctr">
                        <a:buFont typeface="Wingdings" pitchFamily="2" charset="2"/>
                        <a:buNone/>
                      </a:pPr>
                      <a:endParaRPr lang="ru-RU" sz="1200" b="0" i="0" u="none" strike="noStrike" dirty="0" smtClean="0">
                        <a:solidFill>
                          <a:srgbClr val="C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12700" marR="12700" marT="9525" marB="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742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1041041" y="200142"/>
            <a:ext cx="8078410" cy="287098"/>
          </a:xfrm>
          <a:prstGeom prst="rect">
            <a:avLst/>
          </a:prstGeom>
        </p:spPr>
        <p:txBody>
          <a:bodyPr vert="horz" wrap="square" lIns="0" tIns="10001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lang="ru-RU" sz="1800" b="1" dirty="0" smtClean="0">
                <a:solidFill>
                  <a:srgbClr val="8B4D80"/>
                </a:solidFill>
                <a:latin typeface="+mn-lt"/>
              </a:rPr>
              <a:t>ПОРЯДОК ПРИЕМА В МАГИСТРАТУРУ (</a:t>
            </a:r>
            <a:r>
              <a:rPr lang="ru-RU" sz="1400" b="1" dirty="0" smtClean="0">
                <a:solidFill>
                  <a:srgbClr val="8B4D80"/>
                </a:solidFill>
                <a:latin typeface="+mn-lt"/>
              </a:rPr>
              <a:t>профильное направление)</a:t>
            </a:r>
            <a:endParaRPr lang="ru-RU" sz="1800" b="1" dirty="0">
              <a:solidFill>
                <a:srgbClr val="8B4D80"/>
              </a:solidFill>
              <a:latin typeface="+mn-lt"/>
            </a:endParaRPr>
          </a:p>
        </p:txBody>
      </p:sp>
      <p:pic>
        <p:nvPicPr>
          <p:cNvPr id="35" name="Рисунок 34">
            <a:extLst>
              <a:ext uri="{FF2B5EF4-FFF2-40B4-BE49-F238E27FC236}">
                <a16:creationId xmlns="" xmlns:a16="http://schemas.microsoft.com/office/drawing/2014/main" id="{780B9200-BF1B-6B08-B9E7-B89AAE7FCA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608" y="162492"/>
            <a:ext cx="375825" cy="450343"/>
          </a:xfrm>
          <a:prstGeom prst="rect">
            <a:avLst/>
          </a:prstGeom>
        </p:spPr>
      </p:pic>
      <p:cxnSp>
        <p:nvCxnSpPr>
          <p:cNvPr id="37" name="Прямая соединительная линия 36">
            <a:extLst>
              <a:ext uri="{FF2B5EF4-FFF2-40B4-BE49-F238E27FC236}">
                <a16:creationId xmlns="" xmlns:a16="http://schemas.microsoft.com/office/drawing/2014/main" id="{BD15E922-F726-DBC0-4A68-84553747C997}"/>
              </a:ext>
            </a:extLst>
          </p:cNvPr>
          <p:cNvCxnSpPr/>
          <p:nvPr/>
        </p:nvCxnSpPr>
        <p:spPr>
          <a:xfrm>
            <a:off x="0" y="610526"/>
            <a:ext cx="292608" cy="0"/>
          </a:xfrm>
          <a:prstGeom prst="line">
            <a:avLst/>
          </a:prstGeom>
          <a:ln>
            <a:solidFill>
              <a:srgbClr val="8B4D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>
            <a:extLst>
              <a:ext uri="{FF2B5EF4-FFF2-40B4-BE49-F238E27FC236}">
                <a16:creationId xmlns="" xmlns:a16="http://schemas.microsoft.com/office/drawing/2014/main" id="{C85AD0F3-6BBE-2AC9-9786-0801A4F61DD8}"/>
              </a:ext>
            </a:extLst>
          </p:cNvPr>
          <p:cNvCxnSpPr/>
          <p:nvPr/>
        </p:nvCxnSpPr>
        <p:spPr>
          <a:xfrm>
            <a:off x="668433" y="610526"/>
            <a:ext cx="8475567" cy="0"/>
          </a:xfrm>
          <a:prstGeom prst="line">
            <a:avLst/>
          </a:prstGeom>
          <a:ln>
            <a:solidFill>
              <a:srgbClr val="8B4D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>
            <a:extLst>
              <a:ext uri="{FF2B5EF4-FFF2-40B4-BE49-F238E27FC236}">
                <a16:creationId xmlns="" xmlns:a16="http://schemas.microsoft.com/office/drawing/2014/main" id="{A1CF5DEF-960D-232F-2CBD-7B48357AAE03}"/>
              </a:ext>
            </a:extLst>
          </p:cNvPr>
          <p:cNvSpPr/>
          <p:nvPr/>
        </p:nvSpPr>
        <p:spPr>
          <a:xfrm>
            <a:off x="9088669" y="-12940"/>
            <a:ext cx="61565" cy="698270"/>
          </a:xfrm>
          <a:prstGeom prst="rect">
            <a:avLst/>
          </a:prstGeom>
          <a:solidFill>
            <a:srgbClr val="DBBE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/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750484F6-D3EE-4EEA-9AD3-E2D6A5F59E79}"/>
              </a:ext>
            </a:extLst>
          </p:cNvPr>
          <p:cNvSpPr/>
          <p:nvPr/>
        </p:nvSpPr>
        <p:spPr>
          <a:xfrm>
            <a:off x="6552322" y="4873596"/>
            <a:ext cx="2184188" cy="252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685800">
              <a:lnSpc>
                <a:spcPct val="150000"/>
              </a:lnSpc>
              <a:defRPr/>
            </a:pPr>
            <a:r>
              <a:rPr lang="ru-RU" sz="788" dirty="0">
                <a:solidFill>
                  <a:srgbClr val="8B4D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КазНМУ им</a:t>
            </a:r>
            <a:r>
              <a:rPr lang="en-US" sz="788" dirty="0">
                <a:solidFill>
                  <a:srgbClr val="8B4D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788" dirty="0">
                <a:solidFill>
                  <a:srgbClr val="8B4D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88" dirty="0" err="1">
                <a:solidFill>
                  <a:srgbClr val="8B4D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С.Д.Асфендиярова</a:t>
            </a:r>
            <a:r>
              <a:rPr lang="en-US" sz="788" dirty="0">
                <a:solidFill>
                  <a:srgbClr val="8B4D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|</a:t>
            </a:r>
            <a:endParaRPr lang="ru-RU" sz="788" dirty="0">
              <a:solidFill>
                <a:srgbClr val="8B4D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Номер слайда 1">
            <a:extLst>
              <a:ext uri="{FF2B5EF4-FFF2-40B4-BE49-F238E27FC236}">
                <a16:creationId xmlns="" xmlns:a16="http://schemas.microsoft.com/office/drawing/2014/main" id="{0779AA8D-4FF9-4C04-9833-185E9433622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779011" y="4947078"/>
            <a:ext cx="2104838" cy="138500"/>
          </a:xfrm>
        </p:spPr>
        <p:txBody>
          <a:bodyPr/>
          <a:lstStyle/>
          <a:p>
            <a:pPr defTabSz="685800">
              <a:defRPr/>
            </a:pPr>
            <a:r>
              <a:rPr lang="ru-RU" dirty="0" smtClean="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dirty="0">
              <a:solidFill>
                <a:prstClr val="black">
                  <a:tint val="75000"/>
                </a:prstClr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graphicFrame>
        <p:nvGraphicFramePr>
          <p:cNvPr id="1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0156376"/>
              </p:ext>
            </p:extLst>
          </p:nvPr>
        </p:nvGraphicFramePr>
        <p:xfrm>
          <a:off x="292908" y="828683"/>
          <a:ext cx="8694295" cy="40449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510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51372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+mn-lt"/>
                          <a:cs typeface="Arial" pitchFamily="34" charset="0"/>
                        </a:rPr>
                        <a:t>Этапы поступления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121920" marR="121920">
                    <a:solidFill>
                      <a:srgbClr val="F8F8F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5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241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en-US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этап </a:t>
                      </a:r>
                      <a:r>
                        <a:rPr lang="ru-RU" sz="1400" b="1" i="0" u="none" strike="noStrike" baseline="0" dirty="0" smtClean="0">
                          <a:solidFill>
                            <a:srgbClr val="8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– </a:t>
                      </a:r>
                      <a:r>
                        <a:rPr lang="ru-RU" sz="1400" b="1" i="0" u="none" strike="noStrike" baseline="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Комплексное </a:t>
                      </a:r>
                    </a:p>
                    <a:p>
                      <a:pPr algn="l" fontAlgn="ctr"/>
                      <a:r>
                        <a:rPr lang="ru-RU" sz="1400" b="1" i="0" u="none" strike="noStrike" baseline="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               тестирование (КТ),</a:t>
                      </a:r>
                    </a:p>
                    <a:p>
                      <a:pPr algn="l" fontAlgn="ctr"/>
                      <a:r>
                        <a:rPr lang="ru-RU" sz="1400" b="1" i="0" u="none" strike="noStrike" baseline="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               проводимое НЦТ РК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endParaRPr lang="ru-RU" sz="1400" b="1" i="0" u="none" strike="noStrike" dirty="0" smtClean="0">
                        <a:solidFill>
                          <a:srgbClr val="8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l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RU" sz="1200" b="0" i="0" u="none" strike="noStrike" kern="1200" dirty="0" smtClean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12700" marR="12700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r>
                        <a:rPr lang="ru-RU" sz="1200" b="1" dirty="0" smtClean="0">
                          <a:solidFill>
                            <a:srgbClr val="8B4D80"/>
                          </a:solidFill>
                          <a:latin typeface="+mn-lt"/>
                          <a:cs typeface="Arial" pitchFamily="34" charset="0"/>
                        </a:rPr>
                        <a:t>Регистрация на сайте НЦТ МНВО РК 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+mn-lt"/>
                          <a:cs typeface="Arial" pitchFamily="34" charset="0"/>
                        </a:rPr>
                        <a:t>(app.testcenter.kz)</a:t>
                      </a:r>
                      <a:r>
                        <a:rPr lang="ru-RU" sz="1200" b="1" baseline="0" dirty="0" smtClean="0">
                          <a:solidFill>
                            <a:srgbClr val="002060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8B4D80"/>
                          </a:solidFill>
                          <a:latin typeface="+mn-lt"/>
                          <a:cs typeface="Arial" pitchFamily="34" charset="0"/>
                        </a:rPr>
                        <a:t>2 раза в год: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ru-RU" sz="1200" b="1" dirty="0" smtClean="0">
                          <a:solidFill>
                            <a:srgbClr val="8B4D80"/>
                          </a:solidFill>
                          <a:latin typeface="+mn-lt"/>
                          <a:cs typeface="Arial" pitchFamily="34" charset="0"/>
                        </a:rPr>
                        <a:t>                           1) с 1 июня по 8 июля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ru-RU" sz="1200" b="1" baseline="0" dirty="0" smtClean="0">
                          <a:solidFill>
                            <a:srgbClr val="8B4D80"/>
                          </a:solidFill>
                          <a:latin typeface="+mn-lt"/>
                          <a:cs typeface="Arial" pitchFamily="34" charset="0"/>
                        </a:rPr>
                        <a:t>                           </a:t>
                      </a:r>
                      <a:r>
                        <a:rPr lang="ru-RU" sz="1200" b="1" dirty="0" smtClean="0">
                          <a:solidFill>
                            <a:srgbClr val="8B4D80"/>
                          </a:solidFill>
                          <a:latin typeface="+mn-lt"/>
                          <a:cs typeface="Arial" pitchFamily="34" charset="0"/>
                        </a:rPr>
                        <a:t>2) с 28 октября по 10 ноября</a:t>
                      </a:r>
                    </a:p>
                    <a:p>
                      <a:pPr marL="285750" indent="-285750" algn="l"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r>
                        <a:rPr lang="ru-RU" sz="1200" b="1" i="0" u="none" strike="noStrike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КТ проводится 2 раза в год: 1) с 20 июля по 10 августа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r>
                        <a:rPr lang="ru-RU" sz="1200" b="1" i="0" u="none" strike="noStrike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                                                            2) с 18 ноября по 11 декабря</a:t>
                      </a:r>
                    </a:p>
                    <a:p>
                      <a:pPr marL="285750" marR="0" indent="-285750" algn="just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Формат вступительного экзамена:</a:t>
                      </a:r>
                    </a:p>
                    <a:p>
                      <a:pPr marL="0" lvl="0" indent="177800">
                        <a:lnSpc>
                          <a:spcPct val="100000"/>
                        </a:lnSpc>
                      </a:pPr>
                      <a:r>
                        <a:rPr lang="ru-RU" sz="1200" kern="1200" baseline="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200" kern="120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тест по профилю ГОП: по первой профильной дисциплине</a:t>
                      </a:r>
                      <a:r>
                        <a:rPr lang="ru-RU" sz="12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- не менее 7 баллов; </a:t>
                      </a:r>
                    </a:p>
                    <a:p>
                      <a:pPr marL="0" lvl="0" indent="177800">
                        <a:lnSpc>
                          <a:spcPct val="100000"/>
                        </a:lnSpc>
                      </a:pPr>
                      <a:r>
                        <a:rPr lang="ru-RU" sz="12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</a:t>
                      </a:r>
                      <a:r>
                        <a:rPr lang="ru-RU" sz="1200" kern="120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по второй профильной дисциплине - </a:t>
                      </a:r>
                      <a:r>
                        <a:rPr lang="ru-RU" sz="12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не менее 7 баллов</a:t>
                      </a:r>
                    </a:p>
                    <a:p>
                      <a:pPr marL="285750" indent="-285750" algn="just" fontAlgn="ctr"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Пороговый балл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-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30 баллов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из возможных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70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8B4D8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баллов</a:t>
                      </a:r>
                    </a:p>
                    <a:p>
                      <a:pPr marL="0" indent="0" algn="just" fontAlgn="ctr">
                        <a:lnSpc>
                          <a:spcPct val="100000"/>
                        </a:lnSpc>
                        <a:buFont typeface="Wingdings" pitchFamily="2" charset="2"/>
                        <a:buNone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12700" marR="12700" marT="9525" marB="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01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    </a:t>
                      </a:r>
                      <a:r>
                        <a:rPr lang="en-US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II</a:t>
                      </a:r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этап </a:t>
                      </a:r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 </a:t>
                      </a:r>
                      <a:r>
                        <a:rPr lang="ru-RU" sz="1200" b="1" i="0" kern="120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Конкурс на обучение</a:t>
                      </a:r>
                    </a:p>
                    <a:p>
                      <a:pPr algn="l" fontAlgn="ctr"/>
                      <a:r>
                        <a:rPr lang="ru-RU" sz="1200" b="1" i="0" kern="120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по государственному </a:t>
                      </a:r>
                    </a:p>
                    <a:p>
                      <a:pPr algn="l" fontAlgn="ctr"/>
                      <a:r>
                        <a:rPr lang="ru-RU" sz="1200" b="1" i="0" kern="1200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образовательному заказу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8B4D8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377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8B4D80"/>
                          </a:solidFill>
                          <a:latin typeface="+mn-lt"/>
                          <a:cs typeface="Arial" panose="020B0604020202020204" pitchFamily="34" charset="0"/>
                        </a:rPr>
                        <a:t>Прием документов  –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+mn-lt"/>
                          <a:cs typeface="Arial" panose="020B0604020202020204" pitchFamily="34" charset="0"/>
                        </a:rPr>
                        <a:t>до 20 августа</a:t>
                      </a:r>
                    </a:p>
                    <a:p>
                      <a:pPr marL="171450" marR="0" lvl="0" indent="-171450" algn="l" defTabSz="914377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8B4D80"/>
                          </a:solidFill>
                          <a:latin typeface="+mn-lt"/>
                          <a:cs typeface="Arial" panose="020B0604020202020204" pitchFamily="34" charset="0"/>
                        </a:rPr>
                        <a:t>Пороговый балл для участия в конкурсе –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+mn-lt"/>
                          <a:cs typeface="Arial" panose="020B0604020202020204" pitchFamily="34" charset="0"/>
                        </a:rPr>
                        <a:t>30 </a:t>
                      </a:r>
                      <a:r>
                        <a:rPr lang="ru-RU" sz="1200" b="1" dirty="0" smtClean="0">
                          <a:solidFill>
                            <a:srgbClr val="8B4D80"/>
                          </a:solidFill>
                          <a:latin typeface="+mn-lt"/>
                          <a:cs typeface="Arial" panose="020B0604020202020204" pitchFamily="34" charset="0"/>
                        </a:rPr>
                        <a:t>баллов из возможных </a:t>
                      </a:r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+mn-lt"/>
                          <a:cs typeface="Arial" panose="020B0604020202020204" pitchFamily="34" charset="0"/>
                        </a:rPr>
                        <a:t>70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8B4D80"/>
                          </a:solidFill>
                          <a:latin typeface="+mn-lt"/>
                          <a:cs typeface="Arial" panose="020B0604020202020204" pitchFamily="34" charset="0"/>
                        </a:rPr>
                        <a:t>баллов</a:t>
                      </a:r>
                    </a:p>
                    <a:p>
                      <a:pPr algn="ctr" fontAlgn="ctr"/>
                      <a:endParaRPr lang="ru-RU" sz="1200" b="0" i="0" u="none" strike="noStrike" dirty="0" smtClean="0">
                        <a:solidFill>
                          <a:schemeClr val="tx2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10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8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      </a:t>
                      </a:r>
                      <a:r>
                        <a:rPr lang="en-US" sz="12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III</a:t>
                      </a:r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этап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– </a:t>
                      </a:r>
                      <a:r>
                        <a:rPr lang="ru-RU" sz="1200" b="1" i="0" u="none" strike="noStrike" dirty="0" smtClean="0">
                          <a:solidFill>
                            <a:srgbClr val="8B4D8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Зачисление</a:t>
                      </a:r>
                    </a:p>
                  </a:txBody>
                  <a:tcPr marL="12700" marR="12700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fontAlgn="ctr">
                        <a:buFont typeface="Wingdings" pitchFamily="2" charset="2"/>
                        <a:buChar char="Ø"/>
                      </a:pPr>
                      <a:r>
                        <a:rPr lang="ru-RU" sz="12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15 - </a:t>
                      </a:r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28 августа и 26 декабря - 10 января</a:t>
                      </a:r>
                    </a:p>
                    <a:p>
                      <a:pPr marL="0" indent="0" algn="l" fontAlgn="ctr">
                        <a:buFont typeface="Wingdings" pitchFamily="2" charset="2"/>
                        <a:buNone/>
                      </a:pPr>
                      <a:endParaRPr lang="ru-RU" sz="1200" b="0" i="0" u="none" strike="noStrike" dirty="0" smtClean="0">
                        <a:solidFill>
                          <a:srgbClr val="C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12700" marR="12700" marT="9525" marB="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461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2318477-F116-42EE-870E-CD0ADA9CE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525" y="212284"/>
            <a:ext cx="7935883" cy="350758"/>
          </a:xfrm>
        </p:spPr>
        <p:txBody>
          <a:bodyPr>
            <a:normAutofit fontScale="90000"/>
          </a:bodyPr>
          <a:lstStyle/>
          <a:p>
            <a:r>
              <a:rPr lang="ru-RU" sz="1800" b="1" dirty="0">
                <a:solidFill>
                  <a:srgbClr val="8B4D80"/>
                </a:solidFill>
                <a:latin typeface="+mn-lt"/>
                <a:cs typeface="Times New Roman" panose="02020603050405020304" pitchFamily="18" charset="0"/>
              </a:rPr>
              <a:t>ПОРЯДОК ПРИЕМА В МАГИСТРАТУРУ (профильное направление</a:t>
            </a:r>
            <a:r>
              <a:rPr lang="ru-RU" sz="1800" b="1" dirty="0" smtClean="0">
                <a:solidFill>
                  <a:srgbClr val="8B4D80"/>
                </a:solidFill>
                <a:latin typeface="+mn-lt"/>
                <a:cs typeface="Times New Roman" panose="02020603050405020304" pitchFamily="18" charset="0"/>
              </a:rPr>
              <a:t>) на платной основе</a:t>
            </a:r>
            <a:endParaRPr lang="x-none" sz="1800" b="1" dirty="0">
              <a:solidFill>
                <a:srgbClr val="8B4D80"/>
              </a:solidFill>
              <a:latin typeface="+mn-lt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A6F8B7BA-F6C8-D1B0-C468-2678F46D914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608" y="162492"/>
            <a:ext cx="375825" cy="450343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0" y="659244"/>
            <a:ext cx="9144000" cy="0"/>
          </a:xfrm>
          <a:prstGeom prst="line">
            <a:avLst/>
          </a:prstGeom>
          <a:ln>
            <a:solidFill>
              <a:srgbClr val="7029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A1CF5DEF-960D-232F-2CBD-7B48357AAE03}"/>
              </a:ext>
            </a:extLst>
          </p:cNvPr>
          <p:cNvSpPr/>
          <p:nvPr/>
        </p:nvSpPr>
        <p:spPr>
          <a:xfrm>
            <a:off x="9088669" y="-12940"/>
            <a:ext cx="61565" cy="698270"/>
          </a:xfrm>
          <a:prstGeom prst="rect">
            <a:avLst/>
          </a:prstGeom>
          <a:solidFill>
            <a:srgbClr val="DBBE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/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750484F6-D3EE-4EEA-9AD3-E2D6A5F59E79}"/>
              </a:ext>
            </a:extLst>
          </p:cNvPr>
          <p:cNvSpPr/>
          <p:nvPr/>
        </p:nvSpPr>
        <p:spPr>
          <a:xfrm>
            <a:off x="6552322" y="4873596"/>
            <a:ext cx="2184188" cy="252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685800">
              <a:lnSpc>
                <a:spcPct val="150000"/>
              </a:lnSpc>
              <a:defRPr/>
            </a:pPr>
            <a:r>
              <a:rPr lang="ru-RU" sz="788" dirty="0">
                <a:solidFill>
                  <a:srgbClr val="8B4D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КазНМУ им</a:t>
            </a:r>
            <a:r>
              <a:rPr lang="en-US" sz="788" dirty="0">
                <a:solidFill>
                  <a:srgbClr val="8B4D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788" dirty="0">
                <a:solidFill>
                  <a:srgbClr val="8B4D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88" dirty="0" err="1">
                <a:solidFill>
                  <a:srgbClr val="8B4D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С.Д.Асфендиярова</a:t>
            </a:r>
            <a:r>
              <a:rPr lang="en-US" sz="788" dirty="0">
                <a:solidFill>
                  <a:srgbClr val="8B4D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|</a:t>
            </a:r>
            <a:endParaRPr lang="ru-RU" sz="788" dirty="0">
              <a:solidFill>
                <a:srgbClr val="8B4D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Номер слайда 1">
            <a:extLst>
              <a:ext uri="{FF2B5EF4-FFF2-40B4-BE49-F238E27FC236}">
                <a16:creationId xmlns="" xmlns:a16="http://schemas.microsoft.com/office/drawing/2014/main" id="{0779AA8D-4FF9-4C04-9833-185E9433622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779011" y="4947078"/>
            <a:ext cx="2104838" cy="138500"/>
          </a:xfrm>
        </p:spPr>
        <p:txBody>
          <a:bodyPr/>
          <a:lstStyle/>
          <a:p>
            <a:pPr defTabSz="685800">
              <a:defRPr/>
            </a:pPr>
            <a:r>
              <a:rPr lang="ru-RU" dirty="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dirty="0">
              <a:solidFill>
                <a:prstClr val="black">
                  <a:tint val="75000"/>
                </a:prstClr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68433" y="1103442"/>
            <a:ext cx="7905941" cy="2640723"/>
          </a:xfrm>
          <a:prstGeom prst="rect">
            <a:avLst/>
          </a:prstGeom>
          <a:solidFill>
            <a:srgbClr val="F8F8F8"/>
          </a:solidFill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ru-RU" sz="1600" dirty="0">
                <a:solidFill>
                  <a:srgbClr val="8B4D80"/>
                </a:solidFill>
              </a:rPr>
              <a:t>Лица, имеющие </a:t>
            </a:r>
            <a:endParaRPr lang="ru-RU" sz="1600" dirty="0" smtClean="0">
              <a:solidFill>
                <a:srgbClr val="8B4D80"/>
              </a:solidFill>
            </a:endParaRPr>
          </a:p>
          <a:p>
            <a:pPr marL="380990" indent="-380990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rgbClr val="8B4D80"/>
                </a:solidFill>
              </a:rPr>
              <a:t>не </a:t>
            </a:r>
            <a:r>
              <a:rPr lang="ru-RU" sz="1600" b="1" dirty="0">
                <a:solidFill>
                  <a:srgbClr val="8B4D80"/>
                </a:solidFill>
              </a:rPr>
              <a:t>менее </a:t>
            </a:r>
            <a:r>
              <a:rPr lang="ru-RU" sz="1600" b="1" dirty="0" smtClean="0">
                <a:solidFill>
                  <a:srgbClr val="8B4D80"/>
                </a:solidFill>
              </a:rPr>
              <a:t>5 (пяти) </a:t>
            </a:r>
            <a:r>
              <a:rPr lang="ru-RU" sz="1600" b="1" dirty="0">
                <a:solidFill>
                  <a:srgbClr val="8B4D80"/>
                </a:solidFill>
              </a:rPr>
              <a:t>лет стажа на руководящей должности</a:t>
            </a:r>
            <a:r>
              <a:rPr lang="ru-RU" sz="1600" dirty="0">
                <a:solidFill>
                  <a:srgbClr val="8B4D80"/>
                </a:solidFill>
              </a:rPr>
              <a:t> </a:t>
            </a:r>
            <a:r>
              <a:rPr lang="ru-RU" sz="1600" dirty="0" smtClean="0">
                <a:solidFill>
                  <a:srgbClr val="8B4D80"/>
                </a:solidFill>
              </a:rPr>
              <a:t>в соответствии </a:t>
            </a:r>
            <a:r>
              <a:rPr lang="ru-RU" sz="1600" dirty="0">
                <a:solidFill>
                  <a:srgbClr val="8B4D80"/>
                </a:solidFill>
              </a:rPr>
              <a:t>с реестром должностей политических и </a:t>
            </a:r>
            <a:r>
              <a:rPr lang="ru-RU" sz="1600" dirty="0" smtClean="0">
                <a:solidFill>
                  <a:srgbClr val="8B4D80"/>
                </a:solidFill>
              </a:rPr>
              <a:t>административных государственных </a:t>
            </a:r>
            <a:r>
              <a:rPr lang="ru-RU" sz="1600" dirty="0">
                <a:solidFill>
                  <a:srgbClr val="8B4D80"/>
                </a:solidFill>
              </a:rPr>
              <a:t>служащих, реестром должностей гражданских </a:t>
            </a:r>
            <a:r>
              <a:rPr lang="ru-RU" sz="1600" dirty="0" smtClean="0">
                <a:solidFill>
                  <a:srgbClr val="8B4D80"/>
                </a:solidFill>
              </a:rPr>
              <a:t>служащих соответствующих отраслей</a:t>
            </a:r>
          </a:p>
          <a:p>
            <a:pPr marL="380990" indent="-380990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rgbClr val="8B4D80"/>
                </a:solidFill>
              </a:rPr>
              <a:t>не </a:t>
            </a:r>
            <a:r>
              <a:rPr lang="ru-RU" sz="1600" b="1" dirty="0">
                <a:solidFill>
                  <a:srgbClr val="8B4D80"/>
                </a:solidFill>
              </a:rPr>
              <a:t>менее </a:t>
            </a:r>
            <a:r>
              <a:rPr lang="ru-RU" sz="1600" b="1" dirty="0" smtClean="0">
                <a:solidFill>
                  <a:srgbClr val="8B4D80"/>
                </a:solidFill>
              </a:rPr>
              <a:t>10 (десяти) лет </a:t>
            </a:r>
            <a:r>
              <a:rPr lang="ru-RU" sz="1600" b="1" dirty="0">
                <a:solidFill>
                  <a:srgbClr val="8B4D80"/>
                </a:solidFill>
              </a:rPr>
              <a:t>стажа по соответствующему профилю образовательной программы профильной магистратуры</a:t>
            </a:r>
            <a:r>
              <a:rPr lang="ru-RU" sz="1600" dirty="0">
                <a:solidFill>
                  <a:srgbClr val="8B4D80"/>
                </a:solidFill>
              </a:rPr>
              <a:t> </a:t>
            </a:r>
            <a:endParaRPr lang="ru-RU" sz="1600" dirty="0" smtClean="0">
              <a:solidFill>
                <a:srgbClr val="8B4D80"/>
              </a:solidFill>
            </a:endParaRPr>
          </a:p>
          <a:p>
            <a:pPr algn="just">
              <a:lnSpc>
                <a:spcPct val="115000"/>
              </a:lnSpc>
            </a:pPr>
            <a:endParaRPr lang="ru-RU" sz="1600" dirty="0" smtClean="0">
              <a:solidFill>
                <a:srgbClr val="8B4D80"/>
              </a:solidFill>
            </a:endParaRPr>
          </a:p>
          <a:p>
            <a:pPr algn="just">
              <a:lnSpc>
                <a:spcPct val="115000"/>
              </a:lnSpc>
            </a:pPr>
            <a:r>
              <a:rPr lang="ru-RU" sz="1600" dirty="0" smtClean="0">
                <a:solidFill>
                  <a:srgbClr val="8B4D80"/>
                </a:solidFill>
              </a:rPr>
              <a:t>зачисляются </a:t>
            </a:r>
            <a:r>
              <a:rPr lang="ru-RU" sz="1600" b="1" u="sng" dirty="0" smtClean="0">
                <a:solidFill>
                  <a:srgbClr val="C00000"/>
                </a:solidFill>
              </a:rPr>
              <a:t>по </a:t>
            </a:r>
            <a:r>
              <a:rPr lang="ru-RU" sz="1600" b="1" u="sng" dirty="0">
                <a:solidFill>
                  <a:srgbClr val="C00000"/>
                </a:solidFill>
              </a:rPr>
              <a:t>результатам собеседования</a:t>
            </a:r>
            <a:r>
              <a:rPr lang="ru-RU" sz="1600" dirty="0">
                <a:solidFill>
                  <a:srgbClr val="8B4D80"/>
                </a:solidFill>
              </a:rPr>
              <a:t>, проводимого </a:t>
            </a:r>
            <a:r>
              <a:rPr lang="ru-RU" sz="1600" dirty="0" smtClean="0">
                <a:solidFill>
                  <a:srgbClr val="8B4D80"/>
                </a:solidFill>
              </a:rPr>
              <a:t>Университетом, </a:t>
            </a:r>
            <a:r>
              <a:rPr lang="ru-RU" sz="1600" dirty="0">
                <a:solidFill>
                  <a:srgbClr val="8B4D80"/>
                </a:solidFill>
              </a:rPr>
              <a:t>на платной </a:t>
            </a:r>
            <a:r>
              <a:rPr lang="ru-RU" sz="1600" dirty="0" smtClean="0">
                <a:solidFill>
                  <a:srgbClr val="8B4D80"/>
                </a:solidFill>
              </a:rPr>
              <a:t>основе.</a:t>
            </a:r>
            <a:endParaRPr lang="ru-RU" sz="1600" dirty="0">
              <a:solidFill>
                <a:srgbClr val="8B4D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29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12799</TotalTime>
  <Words>454</Words>
  <Application>Microsoft Office PowerPoint</Application>
  <PresentationFormat>Экран (16:9)</PresentationFormat>
  <Paragraphs>58</Paragraphs>
  <Slides>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Wingdings</vt:lpstr>
      <vt:lpstr>Тема Office</vt:lpstr>
      <vt:lpstr>ПОРЯДОК ПРИЕМА В МАГИСТРАТУРУ (научно-педагогическое направление)</vt:lpstr>
      <vt:lpstr>ПОРЯДОК ПРИЕМА В МАГИСТРАТУРУ (профильное направление)</vt:lpstr>
      <vt:lpstr>ПОРЯДОК ПРИЕМА В МАГИСТРАТУРУ (профильное направление) на платной основе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Казахский национальный медицинский университет имени С. Д. Асфендиярова</dc:title>
  <dc:creator>Razor</dc:creator>
  <cp:lastModifiedBy>User</cp:lastModifiedBy>
  <cp:revision>1242</cp:revision>
  <cp:lastPrinted>2023-05-29T11:04:51Z</cp:lastPrinted>
  <dcterms:created xsi:type="dcterms:W3CDTF">2018-09-14T04:48:31Z</dcterms:created>
  <dcterms:modified xsi:type="dcterms:W3CDTF">2024-06-03T09:28:43Z</dcterms:modified>
</cp:coreProperties>
</file>