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4"/>
  </p:notesMasterIdLst>
  <p:handoutMasterIdLst>
    <p:handoutMasterId r:id="rId5"/>
  </p:handoutMasterIdLst>
  <p:sldIdLst>
    <p:sldId id="695" r:id="rId2"/>
    <p:sldId id="694" r:id="rId3"/>
  </p:sldIdLst>
  <p:sldSz cx="9144000" cy="5143500" type="screen16x9"/>
  <p:notesSz cx="6797675" cy="9925050"/>
  <p:defaultTextStyle>
    <a:defPPr>
      <a:defRPr lang="ru-RU"/>
    </a:defPPr>
    <a:lvl1pPr marL="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D80"/>
    <a:srgbClr val="F8F8F8"/>
    <a:srgbClr val="D5DCEB"/>
    <a:srgbClr val="EAEAEA"/>
    <a:srgbClr val="FBEFFB"/>
    <a:srgbClr val="D0D8E8"/>
    <a:srgbClr val="D9ECFF"/>
    <a:srgbClr val="F5F5F5"/>
    <a:srgbClr val="F4D8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5958" autoAdjust="0"/>
  </p:normalViewPr>
  <p:slideViewPr>
    <p:cSldViewPr snapToGrid="0">
      <p:cViewPr varScale="1">
        <p:scale>
          <a:sx n="149" d="100"/>
          <a:sy n="149" d="100"/>
        </p:scale>
        <p:origin x="294" y="108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400"/>
            <a:ext cx="5438140" cy="44662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6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62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6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4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41041" y="200142"/>
            <a:ext cx="8078410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ПОРЯДОК ПРИЕМА В ДОКТОРАНТУРУ </a:t>
            </a:r>
            <a:r>
              <a:rPr lang="ru-RU" sz="1400" b="1" dirty="0" smtClean="0">
                <a:solidFill>
                  <a:srgbClr val="8B4D80"/>
                </a:solidFill>
                <a:latin typeface="+mn-lt"/>
              </a:rPr>
              <a:t>(Технология фармацевтического производства)</a:t>
            </a: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 </a:t>
            </a:r>
            <a:endParaRPr lang="ru-RU" sz="1800" b="1" dirty="0">
              <a:solidFill>
                <a:srgbClr val="8B4D80"/>
              </a:solidFill>
              <a:latin typeface="+mn-lt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15090"/>
              </p:ext>
            </p:extLst>
          </p:nvPr>
        </p:nvGraphicFramePr>
        <p:xfrm>
          <a:off x="292608" y="702328"/>
          <a:ext cx="8772774" cy="417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616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6820">
                <a:tc gridSpan="2">
                  <a:txBody>
                    <a:bodyPr/>
                    <a:lstStyle/>
                    <a:p>
                      <a:pPr marL="0" marR="0" lvl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В докторантуру принимаются лица, имеющие степень "магистр" и стаж работы не менее 9 (девяти) месяцев </a:t>
                      </a:r>
                      <a:endParaRPr lang="ru-RU" sz="1200" i="1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40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 –</a:t>
                      </a:r>
                      <a:r>
                        <a:rPr lang="ru-RU" sz="1400" b="1" i="0" u="none" strike="noStrike" baseline="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Прием документов </a:t>
                      </a:r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5DC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Прием документов 2 раза в год: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1) с 3 июля по 3 августа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                                                                    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2) с 25 октября по 10 ноября</a:t>
                      </a:r>
                    </a:p>
                    <a:p>
                      <a:pPr marL="285750" marR="0" indent="-28575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М</a:t>
                      </a:r>
                      <a:r>
                        <a:rPr lang="ru-RU" sz="1200" b="1" dirty="0" err="1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еждународные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сертификаты владения иностранным языком: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IELTS </a:t>
                      </a:r>
                      <a:r>
                        <a:rPr lang="en-US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Academic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-  не менее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5.0 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TOEFL IBT             - не менее 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TOEFL ITP             -</a:t>
                      </a: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417 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+ </a:t>
                      </a:r>
                      <a:r>
                        <a:rPr lang="ru-RU" sz="1200" b="1" kern="1200" dirty="0" err="1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доп.тестирование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(не менее 75 баллов)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TOEIC                    -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не менее  550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</a:t>
                      </a:r>
                      <a:r>
                        <a:rPr lang="en-US" sz="1200" b="1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Duolingo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ET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 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80</a:t>
                      </a:r>
                      <a:endParaRPr lang="ru-RU" sz="1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5D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96750">
                <a:tc>
                  <a:txBody>
                    <a:bodyPr/>
                    <a:lstStyle/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– </a:t>
                      </a:r>
                      <a:r>
                        <a:rPr lang="ru-RU" sz="1400" b="1" i="0" u="none" strike="noStrike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Вступительный экзамен,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400" b="1" i="0" u="none" strike="noStrike" kern="1200" dirty="0" smtClean="0">
                        <a:solidFill>
                          <a:srgbClr val="8B4D8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     проводимый НЦТ РК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B4D8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l" fontAlgn="ctr"/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indent="-285750" algn="just" fontAlgn="ctr"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Вступительные экзамены 2 раза в год: 1) с 4 по 20 августа</a:t>
                      </a:r>
                    </a:p>
                    <a:p>
                      <a:pPr marL="0" indent="0" algn="just" fontAlgn="ctr">
                        <a:buFont typeface="Wingdings" pitchFamily="2" charset="2"/>
                        <a:buNone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                                                               2) с 19 ноября по 11 декабря</a:t>
                      </a:r>
                    </a:p>
                    <a:p>
                      <a:pPr marL="285750" marR="0" indent="-28575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Формат вступительного экзамена:</a:t>
                      </a:r>
                    </a:p>
                    <a:p>
                      <a:pPr marL="0" lvl="0" indent="177800"/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1) собеседование -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30 баллов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lvl="0" indent="177800"/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2) эссе –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20 баллов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lvl="0" indent="177800"/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3) экзамен по профилю группы образовательной программы –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50 баллов</a:t>
                      </a:r>
                    </a:p>
                    <a:p>
                      <a:pPr marL="285750" indent="-285750" algn="just" fontAlgn="ctr"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Пороговый балл –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75  баллов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из возможных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баллов</a:t>
                      </a:r>
                      <a:endParaRPr lang="ru-RU" sz="1200" b="1" i="0" u="none" strike="noStrike" dirty="0">
                        <a:solidFill>
                          <a:srgbClr val="8B4D8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7762">
                <a:tc>
                  <a:txBody>
                    <a:bodyPr/>
                    <a:lstStyle/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-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Конкурс на обучение </a:t>
                      </a:r>
                    </a:p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 по госзаказу</a:t>
                      </a:r>
                      <a:endParaRPr lang="ru-RU" sz="1400" b="1" i="0" u="none" strike="noStrike" dirty="0" smtClean="0">
                        <a:solidFill>
                          <a:srgbClr val="8B4D8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 Пороговый балл для участия в конкурсе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75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баллов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из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баллов</a:t>
                      </a:r>
                      <a:endParaRPr lang="ru-RU" sz="1200" kern="1200" dirty="0" smtClean="0">
                        <a:solidFill>
                          <a:srgbClr val="8B4D8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89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</a:t>
                      </a:r>
                      <a:r>
                        <a:rPr lang="ru-RU" sz="14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Зачисление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171450" indent="-171450" algn="just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15 -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 августа и 26 декабря - 10 января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07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63245" y="200142"/>
            <a:ext cx="7873265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ПОРЯДОК ПРИЕМА В </a:t>
            </a: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ДОКТОРАНТУРУ </a:t>
            </a:r>
            <a:r>
              <a:rPr lang="ru-RU" sz="1400" b="1" dirty="0" smtClean="0">
                <a:solidFill>
                  <a:srgbClr val="8B4D80"/>
                </a:solidFill>
                <a:latin typeface="+mn-lt"/>
              </a:rPr>
              <a:t>на ОП области </a:t>
            </a:r>
            <a:r>
              <a:rPr lang="ru-RU" sz="1400" b="1" dirty="0">
                <a:solidFill>
                  <a:srgbClr val="8B4D80"/>
                </a:solidFill>
                <a:latin typeface="+mn-lt"/>
              </a:rPr>
              <a:t>образования «Здравоохранение»</a:t>
            </a:r>
            <a:endParaRPr lang="ru-RU" sz="1400" b="1" dirty="0">
              <a:solidFill>
                <a:srgbClr val="8B4D80"/>
              </a:solidFill>
              <a:latin typeface="+mn-lt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175741"/>
              </p:ext>
            </p:extLst>
          </p:nvPr>
        </p:nvGraphicFramePr>
        <p:xfrm>
          <a:off x="211015" y="610527"/>
          <a:ext cx="8769212" cy="4399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8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022">
                <a:tc gridSpan="2">
                  <a:txBody>
                    <a:bodyPr/>
                    <a:lstStyle/>
                    <a:p>
                      <a:pPr marL="0" marR="0" lvl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В докторантуру принимаются лица, имеющие степень "магистр" и стаж работы не менее 9 (девяти) месяцев или завершившие обучение в резидентуре по медицинским специальностям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8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 – </a:t>
                      </a:r>
                      <a:r>
                        <a:rPr lang="ru-RU" sz="12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Предварительный отбор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i="0" u="none" strike="noStrike" kern="1200" dirty="0" smtClean="0">
                        <a:solidFill>
                          <a:srgbClr val="8B4D8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Срок проведения -</a:t>
                      </a:r>
                      <a:r>
                        <a:rPr lang="ru-RU" sz="1200" b="0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 февраля</a:t>
                      </a:r>
                      <a:r>
                        <a:rPr lang="ru-RU" sz="1200" b="1" i="0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– 15 апреля</a:t>
                      </a:r>
                    </a:p>
                    <a:p>
                      <a:pPr marL="285750" marR="0" lvl="0" indent="-28575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i="0" u="none" strike="noStrike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Результат отбора –   Допуск / 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Недопуск</a:t>
                      </a:r>
                      <a:endParaRPr lang="ru-RU" sz="1200" b="1" i="0" u="none" strike="noStrike" dirty="0">
                        <a:solidFill>
                          <a:srgbClr val="8B4D8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32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– </a:t>
                      </a:r>
                      <a:r>
                        <a:rPr lang="ru-RU" sz="1200" b="1" i="0" u="none" strike="noStrike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Вступительный экзамен </a:t>
                      </a:r>
                    </a:p>
                    <a:p>
                      <a:pPr algn="l" fontAlgn="ctr"/>
                      <a:r>
                        <a:rPr lang="ru-RU" sz="1200" b="1" i="0" u="none" strike="noStrike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     проводится в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КазНМУ</a:t>
                      </a:r>
                      <a:endParaRPr lang="ru-RU" sz="1200" b="1" i="0" u="none" strike="noStrike" kern="1200" dirty="0" smtClean="0">
                        <a:solidFill>
                          <a:srgbClr val="8B4D8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l" fontAlgn="ctr"/>
                      <a:r>
                        <a:rPr lang="ru-RU" sz="12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    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Прием документов 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3 июля - 3 августа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Сертификат КАЗТЕСТ 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М</a:t>
                      </a:r>
                      <a:r>
                        <a:rPr lang="ru-RU" sz="1200" b="1" dirty="0" err="1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еждународные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сертификаты владения иностранным языком:</a:t>
                      </a:r>
                    </a:p>
                    <a:p>
                      <a:pPr marL="0" lvl="0" indent="903288" algn="just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IELTS </a:t>
                      </a:r>
                      <a:r>
                        <a:rPr lang="en-US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Academic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-  не менее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5,5 </a:t>
                      </a:r>
                    </a:p>
                    <a:p>
                      <a:pPr marL="0" lvl="0" indent="903288" algn="just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TOEFL IBT               - не менее 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46</a:t>
                      </a:r>
                    </a:p>
                    <a:p>
                      <a:pPr marL="0" lvl="0" indent="903288" algn="just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TOEFL ITP     </a:t>
                      </a:r>
                      <a:r>
                        <a:rPr lang="en-US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 не менее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460 </a:t>
                      </a: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+ </a:t>
                      </a:r>
                      <a:r>
                        <a:rPr lang="ru-RU" sz="1200" b="1" kern="1200" dirty="0" err="1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доп.тестирование</a:t>
                      </a:r>
                      <a:r>
                        <a:rPr lang="ru-RU" sz="1200" b="1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(не менее 75 баллов)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          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TOEIC                   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не менее  550</a:t>
                      </a:r>
                    </a:p>
                    <a:p>
                      <a:pPr marL="0" marR="0" indent="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                  </a:t>
                      </a:r>
                      <a:r>
                        <a:rPr lang="en-US" sz="1200" b="1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Duolingo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ET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      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  </a:t>
                      </a:r>
                      <a:r>
                        <a:rPr lang="ru-RU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не менее </a:t>
                      </a:r>
                      <a:r>
                        <a:rPr lang="en-US" sz="12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80</a:t>
                      </a:r>
                      <a:endParaRPr lang="ru-RU" sz="1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Проведение вступительных экзаменов - 4 - 20 августа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kk-K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Формат комбинированного экзамена: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</a:t>
                      </a: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1) собеседование;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</a:t>
                      </a:r>
                      <a:r>
                        <a:rPr kumimoji="0" lang="kk-KZ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2) </a:t>
                      </a:r>
                      <a:r>
                        <a:rPr kumimoji="0" lang="kk-KZ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письменный экзамен.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B4D8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Пороговый балл –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75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из возможных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100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баллов</a:t>
                      </a:r>
                      <a:endParaRPr lang="ru-RU" sz="1200" b="1" i="0" u="none" strike="noStrike" dirty="0">
                        <a:solidFill>
                          <a:srgbClr val="8B4D8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8788">
                <a:tc>
                  <a:txBody>
                    <a:bodyPr/>
                    <a:lstStyle/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-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Конкурс на обучение </a:t>
                      </a:r>
                    </a:p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 по государственному</a:t>
                      </a:r>
                    </a:p>
                    <a:p>
                      <a:pPr marL="1077913" marR="0" lvl="0" indent="-10779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                   образовательному заказу</a:t>
                      </a:r>
                      <a:endParaRPr lang="ru-RU" sz="1200" b="1" i="0" u="none" strike="noStrike" dirty="0" smtClean="0">
                        <a:solidFill>
                          <a:srgbClr val="8B4D8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Пороговый балл для участия в конкурсе –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75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баллов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2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Зачисление</a:t>
                      </a: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171450" indent="-171450" algn="just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15 -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 августа </a:t>
                      </a:r>
                      <a:endParaRPr lang="ru-RU" sz="1200" b="1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8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12800</TotalTime>
  <Words>423</Words>
  <Application>Microsoft Office PowerPoint</Application>
  <PresentationFormat>Экран (16:9)</PresentationFormat>
  <Paragraphs>58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ПРИЕМА В ДОКТОРАНТУРУ (Технология фармацевтического производства) </vt:lpstr>
      <vt:lpstr>ПОРЯДОК ПРИЕМА В ДОКТОРАНТУРУ на ОП области образования «Здравоохранение»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User</cp:lastModifiedBy>
  <cp:revision>1247</cp:revision>
  <cp:lastPrinted>2023-05-29T11:04:51Z</cp:lastPrinted>
  <dcterms:created xsi:type="dcterms:W3CDTF">2018-09-14T04:48:31Z</dcterms:created>
  <dcterms:modified xsi:type="dcterms:W3CDTF">2024-06-10T08:17:04Z</dcterms:modified>
</cp:coreProperties>
</file>