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283" r:id="rId4"/>
    <p:sldId id="271" r:id="rId5"/>
    <p:sldId id="289" r:id="rId6"/>
    <p:sldId id="290" r:id="rId7"/>
    <p:sldId id="284" r:id="rId8"/>
    <p:sldId id="276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842"/>
    <a:srgbClr val="F4F0F4"/>
    <a:srgbClr val="581D53"/>
    <a:srgbClr val="9A1616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86" d="100"/>
          <a:sy n="86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aznmu.edu.kz/rus/obrazovanie-2/uchebno-metodicheskoe-obedinenie/sekcii-umo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aznmu.edu.kz/rus/obrazovanie-2/uchebno-metodicheskoe-obedinenie/sekcii-um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wp-content/uploads/2023/10/protokol-7-ot-24.10.2023___1698341796.384237.pdf" TargetMode="External"/><Relationship Id="rId2" Type="http://schemas.openxmlformats.org/officeDocument/2006/relationships/hyperlink" Target="https://kaznmu.edu.kz/rus/wp-content/uploads/2023/05/protokol-2-ot-12.05.2023-goda___1684744695.3639743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kaznmu.edu.kz/rus/obrazovanie-2/uchebno-metodicheskoe-obedinenie/sekcii-umo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znmu.edu.kz/rus/obrazovanie-2/uchebno-metodicheskoe-obedinenie/sekcii-umo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wp-content/uploads/2024/05/protokol-zasedaniya-5-ot-10.05.2024g.___1716197465.3574824.pdf" TargetMode="External"/><Relationship Id="rId2" Type="http://schemas.openxmlformats.org/officeDocument/2006/relationships/hyperlink" Target="https://kaznmu.edu.kz/rus/wp-content/uploads/2023/05/protokol-2-ot-12.05.2023-goda___1684744695.3639743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256194"/>
            <a:ext cx="9144000" cy="13610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581D5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Отчет о деятельности Секции  дополнительного и неформального образования</a:t>
            </a:r>
            <a:br>
              <a:rPr lang="ru-RU" sz="2800" b="1" dirty="0" smtClean="0">
                <a:solidFill>
                  <a:srgbClr val="581D5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за 2023-24 </a:t>
            </a:r>
            <a:r>
              <a:rPr lang="ru-RU" sz="2800" b="1" dirty="0" err="1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уч.год</a:t>
            </a:r>
            <a:endParaRPr lang="ru-RU" sz="2800" b="1" dirty="0">
              <a:solidFill>
                <a:srgbClr val="581D53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76" y="4854262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Докладчик Председатель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kk-KZ" sz="20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Султангазиева Айгуль Атакановна</a:t>
            </a:r>
            <a:endParaRPr lang="ru-RU" sz="2000" dirty="0">
              <a:solidFill>
                <a:srgbClr val="581D53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xmlns="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Здравоохранение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13 июня  2024г.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379" y="138046"/>
            <a:ext cx="10250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С</a:t>
            </a:r>
            <a:r>
              <a:rPr lang="ru-RU" b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траница </a:t>
            </a:r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о деятельности </a:t>
            </a:r>
            <a:r>
              <a:rPr lang="ru-RU" b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Секции </a:t>
            </a:r>
            <a:r>
              <a:rPr lang="ru-RU" b="1" dirty="0" err="1" smtClean="0">
                <a:solidFill>
                  <a:srgbClr val="461842"/>
                </a:solidFill>
                <a:latin typeface="Arial Narrow" panose="020B0606020202030204" pitchFamily="34" charset="0"/>
              </a:rPr>
              <a:t>ДиНФО</a:t>
            </a:r>
            <a:r>
              <a:rPr lang="ru-RU" b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УМО на сайте НАО КазНМУ им. </a:t>
            </a:r>
            <a:r>
              <a:rPr lang="ru-RU" b="1" dirty="0" err="1" smtClean="0">
                <a:solidFill>
                  <a:srgbClr val="461842"/>
                </a:solidFill>
                <a:latin typeface="Arial Narrow" panose="020B0606020202030204" pitchFamily="34" charset="0"/>
              </a:rPr>
              <a:t>С.Д.Асфендиярова</a:t>
            </a:r>
            <a:endParaRPr lang="ru-RU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37705" t="21983" r="25031" b="41571"/>
          <a:stretch/>
        </p:blipFill>
        <p:spPr>
          <a:xfrm>
            <a:off x="344148" y="874058"/>
            <a:ext cx="8006222" cy="440438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36593" t="53604" r="39068" b="19709"/>
          <a:stretch/>
        </p:blipFill>
        <p:spPr>
          <a:xfrm>
            <a:off x="1357899" y="3634503"/>
            <a:ext cx="4182289" cy="26318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/>
          <a:srcRect l="34608" t="20911" r="37525" b="1696"/>
          <a:stretch/>
        </p:blipFill>
        <p:spPr>
          <a:xfrm>
            <a:off x="8342144" y="874059"/>
            <a:ext cx="3697942" cy="55770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/>
          <a:srcRect l="34829" t="23046" r="36936" b="21311"/>
          <a:stretch/>
        </p:blipFill>
        <p:spPr>
          <a:xfrm>
            <a:off x="5652732" y="3634504"/>
            <a:ext cx="2576868" cy="279831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44148" y="6451142"/>
            <a:ext cx="9535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hlinkClick r:id="rId6"/>
              </a:rPr>
              <a:t>https://kaznmu.edu.kz/rus/obrazovanie-2/uchebno-metodicheskoe-obedinenie/sekcii-umo</a:t>
            </a:r>
            <a:r>
              <a:rPr lang="ru-RU" dirty="0" smtClean="0">
                <a:latin typeface="Arial Narrow" panose="020B0606020202030204" pitchFamily="34" charset="0"/>
                <a:hlinkClick r:id="rId6"/>
              </a:rPr>
              <a:t>/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2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747902"/>
              </p:ext>
            </p:extLst>
          </p:nvPr>
        </p:nvGraphicFramePr>
        <p:xfrm>
          <a:off x="135149" y="369332"/>
          <a:ext cx="12056851" cy="633984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369448">
                  <a:extLst>
                    <a:ext uri="{9D8B030D-6E8A-4147-A177-3AD203B41FA5}">
                      <a16:colId xmlns:a16="http://schemas.microsoft.com/office/drawing/2014/main" xmlns="" val="656572655"/>
                    </a:ext>
                  </a:extLst>
                </a:gridCol>
                <a:gridCol w="3578133">
                  <a:extLst>
                    <a:ext uri="{9D8B030D-6E8A-4147-A177-3AD203B41FA5}">
                      <a16:colId xmlns:a16="http://schemas.microsoft.com/office/drawing/2014/main" xmlns="" val="3777516130"/>
                    </a:ext>
                  </a:extLst>
                </a:gridCol>
                <a:gridCol w="4363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06995">
                  <a:extLst>
                    <a:ext uri="{9D8B030D-6E8A-4147-A177-3AD203B41FA5}">
                      <a16:colId xmlns:a16="http://schemas.microsoft.com/office/drawing/2014/main" xmlns="" val="3201683973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xmlns="" val="656049044"/>
                    </a:ext>
                  </a:extLst>
                </a:gridCol>
                <a:gridCol w="3617343">
                  <a:extLst>
                    <a:ext uri="{9D8B030D-6E8A-4147-A177-3AD203B41FA5}">
                      <a16:colId xmlns:a16="http://schemas.microsoft.com/office/drawing/2014/main" xmlns="" val="424654248"/>
                    </a:ext>
                  </a:extLst>
                </a:gridCol>
              </a:tblGrid>
              <a:tr h="242559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«Казахский национальный медицинский университет им. С.Д.Асфендиярова-4 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12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Учреждение образования "Каспийский общественный Университет«-2чел.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23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«Научно-Исследовательский институт кардиологии и внутренних болезней»-1чел.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9851878"/>
                  </a:ext>
                </a:extLst>
              </a:tr>
              <a:tr h="239316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«Медицинский университет Караганды»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 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чел.</a:t>
                      </a:r>
                      <a:endParaRPr lang="ru-RU" sz="1400" b="0" kern="12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lang="ru-RU" sz="1400" b="0" i="1" kern="12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Национальный центр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детской реабилитации- 1чел.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lang="ru-RU" sz="1400" b="0" i="1" kern="12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«Национальный центр нейрохирургии»-1чел.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5205589"/>
                  </a:ext>
                </a:extLst>
              </a:tr>
              <a:tr h="236073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3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«Медицинский университет Астана»-2чел.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14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«Национальный центр общественного здравоохранения» МЗ РК-1чел.</a:t>
                      </a:r>
                      <a:endParaRPr lang="ru-RU" sz="1400" b="0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25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«Национальный научный центр хирургии им. А.Н.Сызганова»-2чел.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083360"/>
                  </a:ext>
                </a:extLst>
              </a:tr>
              <a:tr h="232831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4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«Медицинский университет Семей»-1чел.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15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«Национальный научный центр </a:t>
                      </a:r>
                      <a:r>
                        <a:rPr lang="ru-RU" sz="1400" b="0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фтизиопульмонологии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РК» МЗ РК-2чел.</a:t>
                      </a:r>
                      <a:endParaRPr lang="ru-RU" sz="1400" b="0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26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«Казахский научно-исследовательский институт онкологии и радиологии»-2чел.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6896744"/>
                  </a:ext>
                </a:extLst>
              </a:tr>
              <a:tr h="239316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5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Павлодарского филиала  НАО «Медицинский университет Семей»-1чел.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16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 «Научно- производственный центр трансфузиологии» МЗ РК-1чел.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27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"Национальный научный медицинский центр«-1чел.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350" marR="635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2997599"/>
                  </a:ext>
                </a:extLst>
              </a:tr>
              <a:tr h="187435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6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«Западно-Казахстанский медицинский университет  им.Марата Оспанова»-1чел.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17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«Больница Медицинского центра Управления </a:t>
                      </a:r>
                      <a:r>
                        <a:rPr lang="kk-KZ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400" b="0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елами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Президента РК»-1чел.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28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«Республиканский высший медицинский колледж»-1чел.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6389837"/>
                  </a:ext>
                </a:extLst>
              </a:tr>
              <a:tr h="203648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7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НУО «Казахстанско-Российский медицинский университет»-2чел.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18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«Национальный НЦ особо опасных  инфекций им.</a:t>
                      </a:r>
                      <a:r>
                        <a:rPr lang="kk-KZ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М. </a:t>
                      </a:r>
                      <a:r>
                        <a:rPr lang="ru-RU" sz="1400" b="0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Айкимбаева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МЗ РК-1чел.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29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«Научно-исследовательский Международный институт последипломного образования»-2чел.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7398134"/>
                  </a:ext>
                </a:extLst>
              </a:tr>
              <a:tr h="161495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8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«Южно-Казахстанская медицинская академия»-2чел.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19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РГП на ПХВ «Казахский научный центр дерматологии и инфекционных заболеваний» МЗ РК -1чел.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30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Национальный центр непрерывного образования «PROFESSIONAL»-1чел.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7230854"/>
                  </a:ext>
                </a:extLst>
              </a:tr>
              <a:tr h="206890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9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«Казахстанский медицинский университет «В</a:t>
                      </a:r>
                      <a:r>
                        <a:rPr lang="kk-KZ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ШОЗ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«Научный центр педиатрии и </a:t>
                      </a:r>
                    </a:p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детской хирургии»-1чел.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31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«ILES LTD»-1чел.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579081"/>
                  </a:ext>
                </a:extLst>
              </a:tr>
              <a:tr h="203648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10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Научно-практический центр «Инновационное здравоохранение» факультета медицины и здравоохранения КазНУ им. аль-Фараби -1чел.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21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«Научный центр акушерства, гинекологии и перинаталогии»-1чел.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350" marR="635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ВСЕГО:</a:t>
                      </a:r>
                      <a:r>
                        <a:rPr lang="ru-RU" sz="1400" b="1" kern="1200" baseline="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из 31 организации 45 человек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https://kaznmu.edu.kz/rus/obrazovanie-2/uchebno-metodicheskoe-obedinenie/sekcii-umo/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0173677"/>
                  </a:ext>
                </a:extLst>
              </a:tr>
              <a:tr h="219861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11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Учреждение «Международный казахско-турецкий университет имени Ходжи Ахмеда Ясави»-2чел.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22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«Научный центр урологии имени академика Б.У.Джарбусынова»-1чел.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554817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876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остав Секции 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дополнительного </a:t>
            </a: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 неформального образования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2023-2024уч.гг</a:t>
            </a:r>
            <a:r>
              <a:rPr lang="ru-RU" sz="16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endParaRPr lang="ru-RU" b="1" dirty="0">
              <a:solidFill>
                <a:srgbClr val="581D53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9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229" y="161365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 о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деятельности </a:t>
            </a: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«Секции ДО и 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НФО»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2023-24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уч.год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31065"/>
              </p:ext>
            </p:extLst>
          </p:nvPr>
        </p:nvGraphicFramePr>
        <p:xfrm>
          <a:off x="132229" y="675775"/>
          <a:ext cx="11927542" cy="5950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35">
                  <a:extLst>
                    <a:ext uri="{9D8B030D-6E8A-4147-A177-3AD203B41FA5}">
                      <a16:colId xmlns:a16="http://schemas.microsoft.com/office/drawing/2014/main" xmlns="" val="2876651288"/>
                    </a:ext>
                  </a:extLst>
                </a:gridCol>
                <a:gridCol w="2543736">
                  <a:extLst>
                    <a:ext uri="{9D8B030D-6E8A-4147-A177-3AD203B41FA5}">
                      <a16:colId xmlns:a16="http://schemas.microsoft.com/office/drawing/2014/main" xmlns="" val="148172944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050028316"/>
                    </a:ext>
                  </a:extLst>
                </a:gridCol>
                <a:gridCol w="1443038">
                  <a:extLst>
                    <a:ext uri="{9D8B030D-6E8A-4147-A177-3AD203B41FA5}">
                      <a16:colId xmlns:a16="http://schemas.microsoft.com/office/drawing/2014/main" xmlns="" val="2934585814"/>
                    </a:ext>
                  </a:extLst>
                </a:gridCol>
                <a:gridCol w="6330483">
                  <a:extLst>
                    <a:ext uri="{9D8B030D-6E8A-4147-A177-3AD203B41FA5}">
                      <a16:colId xmlns:a16="http://schemas.microsoft.com/office/drawing/2014/main" xmlns="" val="1033455508"/>
                    </a:ext>
                  </a:extLst>
                </a:gridCol>
              </a:tblGrid>
              <a:tr h="26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Сроки исполнения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2536958"/>
                  </a:ext>
                </a:extLst>
              </a:tr>
              <a:tr h="316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Актуализация состава и структуры Секции ДО и НФО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Сентябрь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Протокол заседания Секции № 2 от 12.05.2023г. </a:t>
                      </a:r>
                      <a:endParaRPr lang="ru-RU" sz="1400" i="1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://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kaznmu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edu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kz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rus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wp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content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uploads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/2023/05/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protokol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-2-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ot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-12.05.2023-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goda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___1684744695.3639743.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pdf</a:t>
                      </a:r>
                      <a:r>
                        <a:rPr lang="en-US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kk-KZ" sz="1400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4171143"/>
                  </a:ext>
                </a:extLst>
              </a:tr>
              <a:tr h="316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Обсуждение плана 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работы Секции ДО и </a:t>
                      </a: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НФО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на 2023-2024уч.гг.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 Протокол заседания Секции № 7 от 24.10.2023г. </a:t>
                      </a:r>
                    </a:p>
                    <a:p>
                      <a:r>
                        <a:rPr lang="kk-KZ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3"/>
                        </a:rPr>
                        <a:t>https://kaznmu.edu.kz/rus/wp-content/uploads/2023/10/protokol-7-ot-24.10.2023___1698341796.384237.pdf</a:t>
                      </a:r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5710794"/>
                  </a:ext>
                </a:extLst>
              </a:tr>
              <a:tr h="4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Обсуждение  поэтапного внедрения сертификационных курсов (независимая оценка, экспертиза и т.д.)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 мере подачи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ОП СК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, ВУЗы, НИИ, НЦ</a:t>
                      </a: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высшие медколледжи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№ 4  от 31.08.2023г. 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5 от 15.09.2023г.</a:t>
                      </a:r>
                      <a:endParaRPr lang="ru-RU" sz="1400" b="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6 от 3.10.2023г.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7 от 24.10.2023г.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9 от 12.12.2023г. 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1 от  31.01.2024г. 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2 от 26.02.2024г.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от 4.03.2024г. 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№4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от  18.04.2024г.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№5 от 10.05.2024г. </a:t>
                      </a:r>
                      <a:endParaRPr lang="kk-KZ" sz="1400" kern="1200" dirty="0" smtClean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https://kaznmu.edu.kz/rus/obrazovanie-2/uchebno-metodicheskoe-obedinenie/sekcii-umo/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8127620"/>
                  </a:ext>
                </a:extLst>
              </a:tr>
              <a:tr h="4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30555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Утверждение Проекта  рекомендаций по реализации образовательных программ неформального образования в области здравоохранения.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РУМС, 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ВУЗы, НИИ,НЦ</a:t>
                      </a: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kk-KZ" sz="14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</a:t>
                      </a:r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2 от 12.05.2023г.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://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kaznmu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edu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kz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rus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wp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content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uploads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/2023/05/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protokol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-2-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ot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-12.05.2023-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goda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___1684744695.3639743.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pdf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kk-KZ" sz="1400" u="sng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9471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4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576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 о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деятельности </a:t>
            </a: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«Секции ДО и 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НФО»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2023-24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уч.год (продолжение)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213065"/>
              </p:ext>
            </p:extLst>
          </p:nvPr>
        </p:nvGraphicFramePr>
        <p:xfrm>
          <a:off x="132229" y="521133"/>
          <a:ext cx="11927541" cy="6269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35">
                  <a:extLst>
                    <a:ext uri="{9D8B030D-6E8A-4147-A177-3AD203B41FA5}">
                      <a16:colId xmlns:a16="http://schemas.microsoft.com/office/drawing/2014/main" xmlns="" val="2876651288"/>
                    </a:ext>
                  </a:extLst>
                </a:gridCol>
                <a:gridCol w="2032748">
                  <a:extLst>
                    <a:ext uri="{9D8B030D-6E8A-4147-A177-3AD203B41FA5}">
                      <a16:colId xmlns:a16="http://schemas.microsoft.com/office/drawing/2014/main" xmlns="" val="1481729443"/>
                    </a:ext>
                  </a:extLst>
                </a:gridCol>
                <a:gridCol w="1613647">
                  <a:extLst>
                    <a:ext uri="{9D8B030D-6E8A-4147-A177-3AD203B41FA5}">
                      <a16:colId xmlns:a16="http://schemas.microsoft.com/office/drawing/2014/main" xmlns="" val="2050028316"/>
                    </a:ext>
                  </a:extLst>
                </a:gridCol>
                <a:gridCol w="1492623">
                  <a:extLst>
                    <a:ext uri="{9D8B030D-6E8A-4147-A177-3AD203B41FA5}">
                      <a16:colId xmlns:a16="http://schemas.microsoft.com/office/drawing/2014/main" xmlns="" val="2934585814"/>
                    </a:ext>
                  </a:extLst>
                </a:gridCol>
                <a:gridCol w="6492688">
                  <a:extLst>
                    <a:ext uri="{9D8B030D-6E8A-4147-A177-3AD203B41FA5}">
                      <a16:colId xmlns:a16="http://schemas.microsoft.com/office/drawing/2014/main" xmlns="" val="1033455508"/>
                    </a:ext>
                  </a:extLst>
                </a:gridCol>
              </a:tblGrid>
              <a:tr h="26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Сроки исполнения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2536958"/>
                  </a:ext>
                </a:extLst>
              </a:tr>
              <a:tr h="782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5.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Актуализация ОП СК, обсуждение Каталога ОП ДО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Секция ДО и НФО,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ННЦРЗ </a:t>
                      </a:r>
                      <a:r>
                        <a:rPr lang="ru-RU" sz="1400" dirty="0" err="1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им.С.Каирбековой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Протокол заседания Секции № 7 от 24.10.2023г.</a:t>
                      </a:r>
                      <a:endParaRPr lang="ru-RU" sz="1400" dirty="0" smtClean="0">
                        <a:solidFill>
                          <a:srgbClr val="581D53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Протокол заседания Секции № 8 от 30.11.2023г.</a:t>
                      </a:r>
                      <a:endParaRPr lang="ru-RU" sz="1400" dirty="0" smtClean="0">
                        <a:solidFill>
                          <a:srgbClr val="581D53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</a:t>
                      </a: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совместного заседания </a:t>
                      </a: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ДНЧР, ННЦРЗ,</a:t>
                      </a: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УМО/Секция</a:t>
                      </a: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от 24.01.2024г.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 Заседание РГ от 01.02.2024г.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lang="kk-KZ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овместное</a:t>
                      </a:r>
                      <a:r>
                        <a:rPr lang="kk-KZ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заседание УКД УМО, РГ  от 14.02.2024г.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https://kaznmu.edu.kz/rus/obrazovanie-2/uchebno-metodicheskoe-obedinenie/sekcii-umo/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315728"/>
                  </a:ext>
                </a:extLst>
              </a:tr>
              <a:tr h="68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Обсуждение вопросов внесения  изменений и дополнений в нормативные правовые акты по дополнительному и неформальному образованию в области здравоохранения РК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РУМС, 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ВУЗы, НИИ, НЦ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приказ МЗ РК от 21.12.2020г.№ ҚР ДСМ-303/2020»«Об утверждении правил дополнительного и неформального образования специалистов в области здравоохранения, квалификационных требований к организациям, реализующим образовательные программы дополнительного и неформального образования в области здравоохранения, а также правил признания результатов обучения, полученных специалистами в области здравоохранения через дополнительное и неформальное образование»; </a:t>
                      </a: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приказ МЗ РК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здравоохранения»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b="0" i="0" kern="1200" baseline="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приказ МЗ РК от 21.12.2020г.№ ҚР ДСМ-305/2020 «Об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здравоохранения»;</a:t>
                      </a:r>
                      <a:r>
                        <a:rPr lang="ru-RU" sz="1400" b="0" baseline="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риказ МЗ РК № 694 от 11.08.2022г «О вопросах ведения информационной системы каталога образовательных программ дополнительного образования в области здравоохранения»; </a:t>
                      </a: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риказ МЗРК от 15 декабря 2020 года № ҚР ДСМ-274/2020 «Об утверждении правил проведения сертификации специалиста в области здравоохранения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подтверждения действия сертификата специалиста в области здравоохранения, включая иностранных специалистов, а также условия допуска к сертификации специалиста в области здравоохранения лица, получившего медицинское и (или) фармацевтическое образование в области здравоохранения за пределами Республики Казахстан»</a:t>
                      </a: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5588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29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255494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 о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деятельности </a:t>
            </a: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«Секции ДО и 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НФО»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2023-24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уч.год (продолжение)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56643"/>
              </p:ext>
            </p:extLst>
          </p:nvPr>
        </p:nvGraphicFramePr>
        <p:xfrm>
          <a:off x="132229" y="857310"/>
          <a:ext cx="11927541" cy="2555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35">
                  <a:extLst>
                    <a:ext uri="{9D8B030D-6E8A-4147-A177-3AD203B41FA5}">
                      <a16:colId xmlns:a16="http://schemas.microsoft.com/office/drawing/2014/main" xmlns="" val="2876651288"/>
                    </a:ext>
                  </a:extLst>
                </a:gridCol>
                <a:gridCol w="2463054">
                  <a:extLst>
                    <a:ext uri="{9D8B030D-6E8A-4147-A177-3AD203B41FA5}">
                      <a16:colId xmlns:a16="http://schemas.microsoft.com/office/drawing/2014/main" xmlns="" val="1481729443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xmlns="" val="2050028316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xmlns="" val="2934585814"/>
                    </a:ext>
                  </a:extLst>
                </a:gridCol>
                <a:gridCol w="6290982">
                  <a:extLst>
                    <a:ext uri="{9D8B030D-6E8A-4147-A177-3AD203B41FA5}">
                      <a16:colId xmlns:a16="http://schemas.microsoft.com/office/drawing/2014/main" xmlns="" val="1033455508"/>
                    </a:ext>
                  </a:extLst>
                </a:gridCol>
              </a:tblGrid>
              <a:tr h="26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Сроки </a:t>
                      </a: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2536958"/>
                  </a:ext>
                </a:extLst>
              </a:tr>
              <a:tr h="1092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Признание результатов обучения формального и неформального обучения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Секция ВиПВО, Секция ДО и НФО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Секции № 2 от 12.05.2023г.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://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kaznmu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edu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kz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rus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wp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content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uploads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/2023/05/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protokol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-2-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ot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-12.05.2023-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goda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___1684744695.3639743.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pdf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316281"/>
                  </a:ext>
                </a:extLst>
              </a:tr>
              <a:tr h="32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Отчет Секции ДО и НФО по итогам работы 202</a:t>
                      </a:r>
                      <a:r>
                        <a:rPr lang="kk-KZ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-202</a:t>
                      </a:r>
                      <a:r>
                        <a:rPr lang="kk-KZ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уч.года 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Июнь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Секция ДО и НФО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Секции № 5 от 10.05.2024г.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https://kaznmu.edu.kz/rus/wp-content/uploads/2024/05/protokol-zasedaniya-5-ot-10.05.2024g.___1716197465.3574824.pdf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5088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7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338" y="363580"/>
            <a:ext cx="11519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Анализ ключевых мероприятий.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34" y="1002893"/>
            <a:ext cx="11811000" cy="5062924"/>
          </a:xfrm>
          <a:prstGeom prst="rect">
            <a:avLst/>
          </a:prstGeom>
          <a:solidFill>
            <a:srgbClr val="F4F0F4"/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Выработка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подходов развития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дополнительного образования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соответствии с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отраслевыми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рамками квалификации и профессиональными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стандартами: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Внесение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предложений по актуализации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нормативных правовых актов  дополнительного и неформального образованию в области здравоохранения РК;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kk-KZ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разработка программ сертификационных курсов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соответствии с требованиями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Методической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рекомендации по организации и реализации образовательных программ дополнительного образования в области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здравоохранения*; </a:t>
            </a:r>
          </a:p>
          <a:p>
            <a:pPr marL="363538" indent="-363538">
              <a:buAutoNum type="arabicPeriod" startAt="2"/>
              <a:tabLst>
                <a:tab pos="538163" algn="l"/>
              </a:tabLst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Участие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формировании стратегии развития дополнительного образования, направленной на повышение его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конкурентоспособности:</a:t>
            </a:r>
          </a:p>
          <a:p>
            <a:pPr marL="363538" indent="-363538">
              <a:buFont typeface="Wingdings" panose="05000000000000000000" pitchFamily="2" charset="2"/>
              <a:buChar char="§"/>
              <a:tabLst>
                <a:tab pos="631825" algn="l"/>
              </a:tabLst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Организация и проведение экспертизы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образовательных программ дополнительного образования (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ПК-РБП 005, СК);</a:t>
            </a:r>
            <a:endParaRPr lang="ru-RU" sz="1700" dirty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63538" indent="-363538">
              <a:buFont typeface="Wingdings" panose="05000000000000000000" pitchFamily="2" charset="2"/>
              <a:buChar char="§"/>
              <a:tabLst>
                <a:tab pos="631825" algn="l"/>
              </a:tabLst>
            </a:pPr>
            <a:r>
              <a:rPr lang="kk-KZ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разработка </a:t>
            </a:r>
            <a:r>
              <a:rPr lang="kk-KZ" sz="17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 дополнительного образования (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-РБП 005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соответствии с требованиями Методической рекомендации по организации и реализации образовательных программ дополнительного образования в области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здравоохранения; </a:t>
            </a:r>
            <a:endParaRPr lang="ru-RU" sz="1700" dirty="0" smtClean="0">
              <a:solidFill>
                <a:srgbClr val="46184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63538" indent="-363538">
              <a:buFont typeface="Wingdings" panose="05000000000000000000" pitchFamily="2" charset="2"/>
              <a:buChar char="§"/>
              <a:tabLst>
                <a:tab pos="631825" algn="l"/>
              </a:tabLst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Создание рабочей группы для изучения и выработки предложений по проблемным вопросам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касательно работы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ИС каталога,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по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внесению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изменений и дополнений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НПА дополнительного образования;</a:t>
            </a:r>
          </a:p>
          <a:p>
            <a:pPr marL="363538" indent="-363538">
              <a:tabLst>
                <a:tab pos="363538" algn="l"/>
                <a:tab pos="631825" algn="l"/>
              </a:tabLst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3.     Учебно-методическое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и научно-методическое сопровождение образовательного процесса в соответствии с изменяющимися условиями и с учетом глобальных вызовов; 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Рекомендаций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разработке «Методические рекомендации к учебным программам фонда ООН в области народонаселения (ЮНФПА) по антенатальному уходу и ведению физиологических и осложненных родов, а также вопросам реагирования системы здравоохранения на случаи гендерного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насилия;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Организация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и проведение экспертизы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программ дополнительного образования инициированная экспертами Офис Фонда ООН в области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народонаселения;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421113"/>
            <a:ext cx="12026069" cy="31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*</a:t>
            </a: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Методические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рекомендации одобрены на заседании УМО по направлению подготовки Здравоохранение, протокол № 9 от 26 мая 2021 г</a:t>
            </a: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2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8231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Заключение, подводящее итоги деятельности </a:t>
            </a:r>
          </a:p>
          <a:p>
            <a:pPr algn="ctr"/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Секции ДО и </a:t>
            </a:r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НФО» </a:t>
            </a:r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 2023-24 </a:t>
            </a:r>
            <a:r>
              <a:rPr lang="ru-RU" sz="2800" b="1" dirty="0" err="1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уч.год</a:t>
            </a:r>
            <a:endParaRPr lang="ru-RU" sz="28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5A54568-2539-2AE7-D634-EF7A076BB150}"/>
              </a:ext>
            </a:extLst>
          </p:cNvPr>
          <p:cNvSpPr txBox="1"/>
          <p:nvPr/>
        </p:nvSpPr>
        <p:spPr>
          <a:xfrm>
            <a:off x="401171" y="1367678"/>
            <a:ext cx="11068050" cy="4832092"/>
          </a:xfrm>
          <a:prstGeom prst="rect">
            <a:avLst/>
          </a:prstGeom>
          <a:solidFill>
            <a:srgbClr val="F4F0F4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Секция ДО и НФО  под руководством УМО координирует работу организаций образования/науки, осуществляющих образовательную деятельность в сфере здравоохранения и направлена на повышение качества профессиональной подготовки;</a:t>
            </a: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Состав Секции ДО и НФО определяется из числа представителей организаций образования и науки, работодателей и иных организаций. Охват всех заинтересованных стейкхолдеров;</a:t>
            </a: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Секция ДО и НФО рекомендует вопросы по программам дополнительного образования, по совершенствованию НПА в сфере здравоохранения РК для рассмотрения на заседании УМО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и выполняют протокольные поручения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МЗ РК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Представители Секции ДО и НФО  участвуют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разработке, обсуждении и экспертизе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программ  повышения квалификации и сертификационных курсов </a:t>
            </a:r>
            <a:r>
              <a:rPr lang="ru-RU" sz="1700" i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(</a:t>
            </a:r>
            <a:r>
              <a:rPr lang="ru-RU" sz="1700" i="1" dirty="0">
                <a:solidFill>
                  <a:srgbClr val="461842"/>
                </a:solidFill>
                <a:latin typeface="Arial Narrow" panose="020B0606020202030204" pitchFamily="34" charset="0"/>
              </a:rPr>
              <a:t>приказ МЗ РК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</a:t>
            </a:r>
            <a:r>
              <a:rPr lang="ru-RU" sz="1700" i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»); </a:t>
            </a:r>
            <a:endParaRPr lang="ru-RU" sz="1700" dirty="0" smtClean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Представители Секции ДО и НФО активно вовлечены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деятельность по обеспечению и повышению качества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образования;</a:t>
            </a: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Секция ДО и НФО находится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во взаимосвязи с  другими структурными единицами УМО и специалистами практического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здравоохранения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;</a:t>
            </a:r>
            <a:endParaRPr lang="ru-RU" sz="1700" dirty="0" smtClean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42900" lvl="0" indent="-342900">
              <a:buFontTx/>
              <a:buAutoNum type="arabicPeriod"/>
            </a:pP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С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формирован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пул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экспертов программ дополнительного образования,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рекомендованные вузами, входящими в состав УМО по направлению подготовки- Здравоохранение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;</a:t>
            </a:r>
            <a:endParaRPr lang="ru-RU" sz="1700" dirty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Создание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и актуализация страницы о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деятельности  Секции ДО и НФО УМО на сайте НАО КазНМУ им.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С.Д.Асфендиярова.</a:t>
            </a:r>
            <a:endParaRPr lang="ru-RU" sz="1700" dirty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61842"/>
              </a:solidFill>
              <a:latin typeface="Arial Narrow" panose="020B060602020203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xmlns="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13 июня  2024г.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359" y="2054268"/>
            <a:ext cx="11224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  <a:t>Принять к сведению отчет </a:t>
            </a:r>
            <a:r>
              <a:rPr lang="ru-RU" sz="2000" dirty="0" smtClean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деятельности Секции  дополнительного и неформального образования</a:t>
            </a:r>
            <a:b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за 2023-24 </a:t>
            </a:r>
            <a:r>
              <a:rPr lang="ru-RU" sz="2000" dirty="0" err="1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уч.год</a:t>
            </a:r>
            <a:endParaRPr lang="ru-RU" sz="2000" dirty="0" smtClean="0">
              <a:solidFill>
                <a:srgbClr val="581D53"/>
              </a:solidFill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1607</Words>
  <Application>Microsoft Office PowerPoint</Application>
  <PresentationFormat>Широкоэкранный</PresentationFormat>
  <Paragraphs>188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Отчет о деятельности Секции  дополнительного и неформального образования за 2023-24 уч.год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User</cp:lastModifiedBy>
  <cp:revision>137</cp:revision>
  <dcterms:created xsi:type="dcterms:W3CDTF">2024-03-15T05:18:30Z</dcterms:created>
  <dcterms:modified xsi:type="dcterms:W3CDTF">2024-06-07T01:26:16Z</dcterms:modified>
</cp:coreProperties>
</file>