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88" r:id="rId3"/>
    <p:sldId id="283" r:id="rId4"/>
    <p:sldId id="271" r:id="rId5"/>
    <p:sldId id="289" r:id="rId6"/>
    <p:sldId id="290" r:id="rId7"/>
    <p:sldId id="284" r:id="rId8"/>
    <p:sldId id="276" r:id="rId9"/>
    <p:sldId id="258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1842"/>
    <a:srgbClr val="F4F0F4"/>
    <a:srgbClr val="581D53"/>
    <a:srgbClr val="9A1616"/>
    <a:srgbClr val="B886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41" autoAdjust="0"/>
    <p:restoredTop sz="96210" autoAdjust="0"/>
  </p:normalViewPr>
  <p:slideViewPr>
    <p:cSldViewPr snapToGrid="0">
      <p:cViewPr varScale="1">
        <p:scale>
          <a:sx n="86" d="100"/>
          <a:sy n="86" d="100"/>
        </p:scale>
        <p:origin x="4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4CC2FD-0B9A-4DEB-AF77-97334F761A99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86ABD9-3690-4F98-8D7F-6323350D8F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1649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EE5D627-EE48-4504-8EA1-710CECA456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0233E13E-5033-40C6-8DF1-C7EA573974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B41F094-4AEC-4D6B-8D28-6C8EA8434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A23EE48-5EFE-4D36-A0D5-CEA85C580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501B3CC-7B21-4244-AF58-8FC1A485B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3100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630B929-C5E0-4F6C-AAC7-9375EAFCB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65F3E7B2-472C-41DE-9419-577BDB5B1D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82F5A91-2CD6-4426-AB92-545039BA6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BC219BF-0199-4012-9EBF-5E9349E02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FFE929F-42DB-407F-A84C-33D6FA6CB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9828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01EC92C4-59EA-4B82-8F45-1418A6F197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2E74446E-6C17-4959-BA31-AB68508605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B508EF4-1EB1-4D8C-A137-E28E3A496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C9103EF-B11B-4DC1-95B2-72193D30F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61A989A-BBC2-4F1C-A9D6-A23081B1E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922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72EF43A-01AB-4F20-877F-8B1E79652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420D68F-E574-465B-8B5C-A0B39CB225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D8EB4E0-DDF0-4406-B155-601728EAB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8983655-0F51-4C08-940E-7AD4B35B7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814656D4-7432-4EC8-9084-72EF236C2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3959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C2F29F5-5408-4093-88BA-292A3A03C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8B321C8A-494A-4ADA-BDD9-A8F42FBE7D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A66EBEB-9EE3-4330-BF47-2920F14BA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6F7456F-7FBE-464E-9C56-45DA842F6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A592738-9D3C-446D-8C85-D538F1A3A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3190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887B311-8E65-430B-A6F3-5909E211E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3136EF5-CC69-4BCD-9E55-906634EC31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1E76BEBD-AC3A-4BFB-B6CF-ABFC5CD9BB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353E129C-8A19-40AA-828D-DD83DA425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0D110659-0D55-4DE1-BE52-FBD6C2DBE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420937B7-66D3-403D-B850-09EF3C9F6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0232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56731FC-8AFB-4962-A695-C358F17FF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7E40F9EA-7BF2-4B98-B974-7ADEEEC321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754AFF5B-DD2C-4752-B16F-F464E940BF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11B506A5-B4B0-4CB9-9570-3209B0D287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3E893725-9C43-44DF-93DB-F498A3327A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0B86C9B0-928F-43E2-9BAC-3419A4461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6C0C6B97-90E0-413C-9FB1-B1034B07C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E0BA0EF7-7BDC-451F-80DC-231CD20BC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0332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B995CFF-43FA-4495-BE19-9F99F77D8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B090FB50-B1D2-4A5C-BB4B-5DE1A53E7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1454B5E5-2FD2-4234-AB20-C269626D2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7BDDC0C2-DFC9-47C4-80AC-31C73D061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9046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B26DD1F5-92B1-415F-BE1E-3E772CD69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8E0336D7-C797-4C6B-A040-192E5AE78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01534E33-406F-4007-A371-2241B8DB8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8076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EA0DF44-F05F-4809-8F60-64CBFCD18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8057032-4F82-4C4E-8A26-460A036C6D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D005D112-BE2F-4C3D-B0D7-4F91A18F1C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F3075A9B-60CE-4716-B7A8-7E9BCCC4D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06737667-AC94-43C3-957D-695D2C909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5394BE5A-F359-4D05-90E3-8FD259F61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9986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F441A99-B02B-45E5-B9F0-326983CD7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AC53E8AB-C586-43E8-8867-BECA3596EF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A354817A-767E-411E-9CA1-B535A98C3B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F666BDAA-5C63-4FB7-9EC3-B1E681CA7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4C764C89-9D7D-49EE-9F01-AE2CA4787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EE604C9C-AEF9-4F15-BA49-0AB18ED41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3182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CE7BB73-94FB-49A6-BD8E-512571DA4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F1E5DA7-994B-4264-9684-191921FB88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BEEC365-CFDD-469A-B80D-F8B4416424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65BF1D-8320-4BBB-8154-501E141DD5D3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66C387F-2D83-4AA5-BD5E-360EC57C76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A35A248-A271-46A0-BB5D-816CD854C5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5795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kaznmu.edu.kz/rus/obrazovanie-2/uchebno-metodicheskoe-obedinenie/sekcii-umo/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kaznmu.edu.kz/rus/obrazovanie-2/uchebno-metodicheskoe-obedinenie/sekcii-umo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kaznmu.edu.kz/rus/wp-content/uploads/2023/10/protokol-7-ot-24.10.2023___1698341796.384237.pdf" TargetMode="External"/><Relationship Id="rId2" Type="http://schemas.openxmlformats.org/officeDocument/2006/relationships/hyperlink" Target="https://kaznmu.edu.kz/rus/wp-content/uploads/2023/05/protokol-2-ot-12.05.2023-goda___1684744695.3639743.pdf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kaznmu.edu.kz/rus/obrazovanie-2/uchebno-metodicheskoe-obedinenie/sekcii-umo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kaznmu.edu.kz/rus/obrazovanie-2/uchebno-metodicheskoe-obedinenie/sekcii-umo/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kaznmu.edu.kz/rus/wp-content/uploads/2024/05/protokol-zasedaniya-5-ot-10.05.2024g.___1716197465.3574824.pdf" TargetMode="External"/><Relationship Id="rId2" Type="http://schemas.openxmlformats.org/officeDocument/2006/relationships/hyperlink" Target="https://kaznmu.edu.kz/rus/wp-content/uploads/2023/05/protokol-2-ot-12.05.2023-goda___1684744695.3639743.pdf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09BE9F9-DDAE-48A4-8435-F04AA2C88D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7" y="2256194"/>
            <a:ext cx="9144000" cy="1361048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581D53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Отчет о деятельности Секции  дополнительного и неформального образования</a:t>
            </a:r>
            <a:br>
              <a:rPr lang="ru-RU" sz="2800" b="1" dirty="0" smtClean="0">
                <a:solidFill>
                  <a:srgbClr val="581D53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за 2023-24 </a:t>
            </a:r>
            <a:r>
              <a:rPr lang="ru-RU" sz="2800" b="1" dirty="0" err="1" smtClean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уч.год</a:t>
            </a:r>
            <a:endParaRPr lang="ru-RU" sz="2800" b="1" dirty="0">
              <a:solidFill>
                <a:srgbClr val="581D53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EA50301D-E2B1-45AB-8A79-16A1CEDFA0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96476" y="4854262"/>
            <a:ext cx="9144000" cy="1223682"/>
          </a:xfrm>
        </p:spPr>
        <p:txBody>
          <a:bodyPr>
            <a:norm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ru-RU" sz="2000" dirty="0" smtClean="0">
                <a:solidFill>
                  <a:srgbClr val="581D53"/>
                </a:solidFill>
                <a:latin typeface="Arial Narrow" panose="020B0606020202030204" pitchFamily="34" charset="0"/>
              </a:rPr>
              <a:t>Докладчик Председатель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kk-KZ" sz="2000" dirty="0" smtClean="0">
                <a:solidFill>
                  <a:srgbClr val="581D53"/>
                </a:solidFill>
                <a:latin typeface="Arial Narrow" panose="020B0606020202030204" pitchFamily="34" charset="0"/>
              </a:rPr>
              <a:t>Султангазиева Айгуль Атакановна</a:t>
            </a:r>
            <a:endParaRPr lang="ru-RU" sz="2000" dirty="0">
              <a:solidFill>
                <a:srgbClr val="581D53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3FF0035C-D3D4-4252-830A-ECA9521C5612}"/>
              </a:ext>
            </a:extLst>
          </p:cNvPr>
          <p:cNvSpPr/>
          <p:nvPr/>
        </p:nvSpPr>
        <p:spPr>
          <a:xfrm>
            <a:off x="0" y="0"/>
            <a:ext cx="12192000" cy="1019175"/>
          </a:xfrm>
          <a:prstGeom prst="rect">
            <a:avLst/>
          </a:prstGeom>
          <a:solidFill>
            <a:srgbClr val="581D5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4E59534D-71FD-434B-A6A8-750127EF7BED}"/>
              </a:ext>
            </a:extLst>
          </p:cNvPr>
          <p:cNvSpPr/>
          <p:nvPr/>
        </p:nvSpPr>
        <p:spPr>
          <a:xfrm>
            <a:off x="3611087" y="477544"/>
            <a:ext cx="80268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Учебно-методическое объединение по</a:t>
            </a:r>
            <a:r>
              <a:rPr lang="ru-RU" sz="1200" b="1" spc="-25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направлению</a:t>
            </a:r>
            <a:r>
              <a:rPr lang="ru-RU" sz="1200" b="1" spc="-20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подготовки</a:t>
            </a:r>
            <a:r>
              <a:rPr lang="ru-RU" sz="1200" b="1" spc="5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–</a:t>
            </a:r>
            <a:r>
              <a:rPr lang="ru-RU" sz="1200" b="1" spc="-195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Здравоохранение на базе </a:t>
            </a:r>
            <a:r>
              <a:rPr lang="ru-RU" sz="1200" b="1" dirty="0" err="1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КазНМУ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им. </a:t>
            </a:r>
            <a:r>
              <a:rPr lang="ru-RU" sz="1200" b="1" dirty="0" err="1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С.Д.Асфендиярова</a:t>
            </a:r>
            <a:endParaRPr lang="ru-RU" sz="12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5DDB15F0-148A-42E2-BB98-1F0DAFD0E5EF}"/>
              </a:ext>
            </a:extLst>
          </p:cNvPr>
          <p:cNvSpPr/>
          <p:nvPr/>
        </p:nvSpPr>
        <p:spPr>
          <a:xfrm>
            <a:off x="1" y="0"/>
            <a:ext cx="12192000" cy="235413"/>
          </a:xfrm>
          <a:prstGeom prst="rect">
            <a:avLst/>
          </a:prstGeom>
          <a:solidFill>
            <a:srgbClr val="461842"/>
          </a:solidFill>
          <a:ln>
            <a:solidFill>
              <a:srgbClr val="46184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Picture 2" descr="КазНМУ">
            <a:extLst>
              <a:ext uri="{FF2B5EF4-FFF2-40B4-BE49-F238E27FC236}">
                <a16:creationId xmlns:a16="http://schemas.microsoft.com/office/drawing/2014/main" xmlns="" id="{2FF83C82-5B30-424E-A4A5-0588AAA089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81" y="270874"/>
            <a:ext cx="1857115" cy="690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D5D5A889-56E0-44B3-9B7B-37622DE126EA}"/>
              </a:ext>
            </a:extLst>
          </p:cNvPr>
          <p:cNvSpPr/>
          <p:nvPr/>
        </p:nvSpPr>
        <p:spPr>
          <a:xfrm>
            <a:off x="1" y="6521570"/>
            <a:ext cx="12192000" cy="336430"/>
          </a:xfrm>
          <a:prstGeom prst="rect">
            <a:avLst/>
          </a:prstGeom>
          <a:solidFill>
            <a:srgbClr val="581D5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71E6C3EB-78D8-4017-9C45-5620E3519878}"/>
              </a:ext>
            </a:extLst>
          </p:cNvPr>
          <p:cNvSpPr/>
          <p:nvPr/>
        </p:nvSpPr>
        <p:spPr>
          <a:xfrm>
            <a:off x="-1" y="6431840"/>
            <a:ext cx="12191999" cy="89730"/>
          </a:xfrm>
          <a:prstGeom prst="rect">
            <a:avLst/>
          </a:prstGeom>
          <a:solidFill>
            <a:srgbClr val="B8860B"/>
          </a:solidFill>
          <a:ln>
            <a:solidFill>
              <a:srgbClr val="B8860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B2B48409-4A61-4235-A9E2-3A4B90DAF09B}"/>
              </a:ext>
            </a:extLst>
          </p:cNvPr>
          <p:cNvSpPr txBox="1"/>
          <p:nvPr/>
        </p:nvSpPr>
        <p:spPr>
          <a:xfrm>
            <a:off x="3331784" y="6551285"/>
            <a:ext cx="55284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Заседание УМО по направлению подготовки </a:t>
            </a:r>
            <a:r>
              <a:rPr lang="ru-RU" sz="12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Здравоохранение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, </a:t>
            </a:r>
            <a:r>
              <a:rPr lang="ru-RU" sz="12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 13 июня  2024г.</a:t>
            </a:r>
            <a:endParaRPr lang="ru-RU" sz="12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6412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4379" y="138046"/>
            <a:ext cx="102509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461842"/>
                </a:solidFill>
                <a:latin typeface="Arial Narrow" panose="020B0606020202030204" pitchFamily="34" charset="0"/>
              </a:rPr>
              <a:t>С</a:t>
            </a:r>
            <a:r>
              <a:rPr lang="ru-RU" b="1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траница </a:t>
            </a:r>
            <a:r>
              <a:rPr lang="ru-RU" b="1" dirty="0">
                <a:solidFill>
                  <a:srgbClr val="461842"/>
                </a:solidFill>
                <a:latin typeface="Arial Narrow" panose="020B0606020202030204" pitchFamily="34" charset="0"/>
              </a:rPr>
              <a:t>о деятельности </a:t>
            </a:r>
            <a:r>
              <a:rPr lang="ru-RU" b="1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 Секции </a:t>
            </a:r>
            <a:r>
              <a:rPr lang="ru-RU" b="1" dirty="0" err="1" smtClean="0">
                <a:solidFill>
                  <a:srgbClr val="461842"/>
                </a:solidFill>
                <a:latin typeface="Arial Narrow" panose="020B0606020202030204" pitchFamily="34" charset="0"/>
              </a:rPr>
              <a:t>ДиНФО</a:t>
            </a:r>
            <a:r>
              <a:rPr lang="ru-RU" b="1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 УМО на сайте НАО КазНМУ им. </a:t>
            </a:r>
            <a:r>
              <a:rPr lang="ru-RU" b="1" dirty="0" err="1" smtClean="0">
                <a:solidFill>
                  <a:srgbClr val="461842"/>
                </a:solidFill>
                <a:latin typeface="Arial Narrow" panose="020B0606020202030204" pitchFamily="34" charset="0"/>
              </a:rPr>
              <a:t>С.Д.Асфендиярова</a:t>
            </a:r>
            <a:endParaRPr lang="ru-RU" dirty="0">
              <a:solidFill>
                <a:srgbClr val="461842"/>
              </a:solidFill>
              <a:latin typeface="Arial Narrow" panose="020B060602020203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2"/>
          <a:srcRect l="37705" t="21983" r="25031" b="41571"/>
          <a:stretch/>
        </p:blipFill>
        <p:spPr>
          <a:xfrm>
            <a:off x="344148" y="874058"/>
            <a:ext cx="8006222" cy="4404381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 rotWithShape="1">
          <a:blip r:embed="rId3"/>
          <a:srcRect l="36593" t="53604" r="39068" b="19709"/>
          <a:stretch/>
        </p:blipFill>
        <p:spPr>
          <a:xfrm>
            <a:off x="1357899" y="3634503"/>
            <a:ext cx="4182289" cy="2631825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4"/>
          <a:srcRect l="34608" t="20911" r="37525" b="1696"/>
          <a:stretch/>
        </p:blipFill>
        <p:spPr>
          <a:xfrm>
            <a:off x="8342144" y="874059"/>
            <a:ext cx="3697942" cy="5577084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 rotWithShape="1">
          <a:blip r:embed="rId5"/>
          <a:srcRect l="34829" t="23046" r="36936" b="21311"/>
          <a:stretch/>
        </p:blipFill>
        <p:spPr>
          <a:xfrm>
            <a:off x="5652732" y="3634504"/>
            <a:ext cx="2576868" cy="2798318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344148" y="6451142"/>
            <a:ext cx="95355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Arial Narrow" panose="020B0606020202030204" pitchFamily="34" charset="0"/>
                <a:hlinkClick r:id="rId6"/>
              </a:rPr>
              <a:t>https://kaznmu.edu.kz/rus/obrazovanie-2/uchebno-metodicheskoe-obedinenie/sekcii-umo</a:t>
            </a:r>
            <a:r>
              <a:rPr lang="ru-RU" dirty="0" smtClean="0">
                <a:latin typeface="Arial Narrow" panose="020B0606020202030204" pitchFamily="34" charset="0"/>
                <a:hlinkClick r:id="rId6"/>
              </a:rPr>
              <a:t>/</a:t>
            </a:r>
            <a:r>
              <a:rPr lang="ru-RU" dirty="0" smtClean="0">
                <a:latin typeface="Arial Narrow" panose="020B0606020202030204" pitchFamily="34" charset="0"/>
              </a:rPr>
              <a:t> </a:t>
            </a:r>
            <a:endParaRPr lang="ru-RU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6825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9747902"/>
              </p:ext>
            </p:extLst>
          </p:nvPr>
        </p:nvGraphicFramePr>
        <p:xfrm>
          <a:off x="135149" y="369332"/>
          <a:ext cx="12056851" cy="6339840"/>
        </p:xfrm>
        <a:graphic>
          <a:graphicData uri="http://schemas.openxmlformats.org/drawingml/2006/table">
            <a:tbl>
              <a:tblPr firstRow="1" bandRow="1">
                <a:solidFill>
                  <a:schemeClr val="bg1">
                    <a:lumMod val="95000"/>
                  </a:schemeClr>
                </a:solidFill>
                <a:tableStyleId>{5C22544A-7EE6-4342-B048-85BDC9FD1C3A}</a:tableStyleId>
              </a:tblPr>
              <a:tblGrid>
                <a:gridCol w="369448">
                  <a:extLst>
                    <a:ext uri="{9D8B030D-6E8A-4147-A177-3AD203B41FA5}">
                      <a16:colId xmlns:a16="http://schemas.microsoft.com/office/drawing/2014/main" xmlns="" val="656572655"/>
                    </a:ext>
                  </a:extLst>
                </a:gridCol>
                <a:gridCol w="3578133">
                  <a:extLst>
                    <a:ext uri="{9D8B030D-6E8A-4147-A177-3AD203B41FA5}">
                      <a16:colId xmlns:a16="http://schemas.microsoft.com/office/drawing/2014/main" xmlns="" val="3777516130"/>
                    </a:ext>
                  </a:extLst>
                </a:gridCol>
                <a:gridCol w="43635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606995">
                  <a:extLst>
                    <a:ext uri="{9D8B030D-6E8A-4147-A177-3AD203B41FA5}">
                      <a16:colId xmlns:a16="http://schemas.microsoft.com/office/drawing/2014/main" xmlns="" val="3201683973"/>
                    </a:ext>
                  </a:extLst>
                </a:gridCol>
                <a:gridCol w="448574">
                  <a:extLst>
                    <a:ext uri="{9D8B030D-6E8A-4147-A177-3AD203B41FA5}">
                      <a16:colId xmlns:a16="http://schemas.microsoft.com/office/drawing/2014/main" xmlns="" val="656049044"/>
                    </a:ext>
                  </a:extLst>
                </a:gridCol>
                <a:gridCol w="3617343">
                  <a:extLst>
                    <a:ext uri="{9D8B030D-6E8A-4147-A177-3AD203B41FA5}">
                      <a16:colId xmlns:a16="http://schemas.microsoft.com/office/drawing/2014/main" xmlns="" val="424654248"/>
                    </a:ext>
                  </a:extLst>
                </a:gridCol>
              </a:tblGrid>
              <a:tr h="242559">
                <a:tc>
                  <a:txBody>
                    <a:bodyPr/>
                    <a:lstStyle/>
                    <a:p>
                      <a:r>
                        <a:rPr lang="ru-RU" sz="1400" b="0" i="1" dirty="0" smtClean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  <a:cs typeface="Times New Roman" pitchFamily="18" charset="0"/>
                        </a:rPr>
                        <a:t>1</a:t>
                      </a:r>
                      <a:endParaRPr lang="ru-RU" sz="1400" b="0" i="1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НАО «Казахский национальный медицинский университет им. С.Д.Асфендиярова-4 чел.</a:t>
                      </a:r>
                      <a:endParaRPr lang="ru-RU" sz="1400" b="0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1" dirty="0" smtClean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  <a:cs typeface="Times New Roman" pitchFamily="18" charset="0"/>
                        </a:rPr>
                        <a:t>12</a:t>
                      </a:r>
                      <a:endParaRPr lang="ru-RU" sz="1400" b="0" i="1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Учреждение образования "Каспийский общественный Университет«-2чел.</a:t>
                      </a:r>
                      <a:endParaRPr lang="ru-RU" sz="1400" b="0" dirty="0" smtClean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1" dirty="0" smtClean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  <a:cs typeface="Times New Roman" pitchFamily="18" charset="0"/>
                        </a:rPr>
                        <a:t>23</a:t>
                      </a:r>
                      <a:endParaRPr lang="ru-RU" sz="1400" b="0" i="1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АО «Научно-Исследовательский институт кардиологии и внутренних болезней»-1чел.</a:t>
                      </a:r>
                      <a:endParaRPr lang="ru-RU" sz="1400" b="0" dirty="0" smtClean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99851878"/>
                  </a:ext>
                </a:extLst>
              </a:tr>
              <a:tr h="239316">
                <a:tc>
                  <a:txBody>
                    <a:bodyPr/>
                    <a:lstStyle/>
                    <a:p>
                      <a:r>
                        <a:rPr lang="ru-RU" sz="1400" b="0" i="1" dirty="0" smtClean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  <a:cs typeface="Times New Roman" pitchFamily="18" charset="0"/>
                        </a:rPr>
                        <a:t>2</a:t>
                      </a:r>
                      <a:endParaRPr lang="ru-RU" sz="1400" b="0" i="1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НАО «Медицинский университет Караганды»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-2 </a:t>
                      </a:r>
                      <a:r>
                        <a:rPr lang="ru-RU" sz="14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чел.</a:t>
                      </a:r>
                      <a:endParaRPr lang="ru-RU" sz="1400" b="0" kern="1200" dirty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1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Times New Roman" pitchFamily="18" charset="0"/>
                        </a:rPr>
                        <a:t>13</a:t>
                      </a:r>
                      <a:endParaRPr lang="ru-RU" sz="1400" b="0" i="1" kern="1200" dirty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НАО Национальный центр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детской реабилитации- 1чел.</a:t>
                      </a:r>
                      <a:endParaRPr lang="ru-RU" sz="1400" b="0" dirty="0" smtClean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1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Times New Roman" pitchFamily="18" charset="0"/>
                        </a:rPr>
                        <a:t>24</a:t>
                      </a:r>
                      <a:endParaRPr lang="ru-RU" sz="1400" b="0" i="1" kern="1200" dirty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АО «Национальный центр нейрохирургии»-1чел.</a:t>
                      </a:r>
                      <a:endParaRPr lang="ru-RU" sz="1400" b="0" dirty="0" smtClean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dirty="0" smtClean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45205589"/>
                  </a:ext>
                </a:extLst>
              </a:tr>
              <a:tr h="236073">
                <a:tc>
                  <a:txBody>
                    <a:bodyPr/>
                    <a:lstStyle/>
                    <a:p>
                      <a:r>
                        <a:rPr lang="ru-RU" sz="1400" b="0" i="1" dirty="0" smtClean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  <a:cs typeface="Times New Roman" pitchFamily="18" charset="0"/>
                        </a:rPr>
                        <a:t>3</a:t>
                      </a:r>
                      <a:endParaRPr lang="ru-RU" sz="1400" b="0" i="1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НАО «Медицинский университет Астана»-2чел.</a:t>
                      </a:r>
                      <a:endParaRPr lang="ru-RU" sz="1400" b="0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1" dirty="0" smtClean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  <a:cs typeface="Times New Roman" pitchFamily="18" charset="0"/>
                        </a:rPr>
                        <a:t>14</a:t>
                      </a:r>
                      <a:endParaRPr lang="ru-RU" sz="1400" b="0" i="1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РГП на ПХВ «Национальный центр общественного здравоохранения» МЗ РК-1чел.</a:t>
                      </a:r>
                      <a:endParaRPr lang="ru-RU" sz="1400" b="0" kern="1200" dirty="0" smtClean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1" dirty="0" smtClean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  <a:cs typeface="Times New Roman" pitchFamily="18" charset="0"/>
                        </a:rPr>
                        <a:t>25</a:t>
                      </a:r>
                      <a:endParaRPr lang="ru-RU" sz="1400" b="0" i="1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АО «Национальный научный центр хирургии им. А.Н.Сызганова»-2чел.</a:t>
                      </a:r>
                      <a:endParaRPr lang="ru-RU" sz="1400" b="0" dirty="0" smtClean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1083360"/>
                  </a:ext>
                </a:extLst>
              </a:tr>
              <a:tr h="232831">
                <a:tc>
                  <a:txBody>
                    <a:bodyPr/>
                    <a:lstStyle/>
                    <a:p>
                      <a:r>
                        <a:rPr lang="ru-RU" sz="1400" b="0" i="1" dirty="0" smtClean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  <a:cs typeface="Times New Roman" pitchFamily="18" charset="0"/>
                        </a:rPr>
                        <a:t>4</a:t>
                      </a:r>
                      <a:endParaRPr lang="ru-RU" sz="1400" b="0" i="1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НАО «Медицинский университет Семей»-1чел.</a:t>
                      </a:r>
                      <a:endParaRPr lang="ru-RU" sz="1400" b="0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1" dirty="0" smtClean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  <a:cs typeface="Times New Roman" pitchFamily="18" charset="0"/>
                        </a:rPr>
                        <a:t>15</a:t>
                      </a:r>
                      <a:endParaRPr lang="ru-RU" sz="1400" b="0" i="1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РГП на ПХВ «Национальный научный центр </a:t>
                      </a:r>
                      <a:r>
                        <a:rPr lang="ru-RU" sz="1400" b="0" kern="1200" dirty="0" err="1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фтизиопульмонологии</a:t>
                      </a:r>
                      <a:r>
                        <a:rPr lang="ru-RU" sz="14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РК» МЗ РК-2чел.</a:t>
                      </a:r>
                      <a:endParaRPr lang="ru-RU" sz="1400" b="0" kern="1200" dirty="0" smtClean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1" dirty="0" smtClean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  <a:cs typeface="Times New Roman" pitchFamily="18" charset="0"/>
                        </a:rPr>
                        <a:t>26</a:t>
                      </a:r>
                      <a:endParaRPr lang="ru-RU" sz="1400" b="0" i="1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АО «Казахский научно-исследовательский институт онкологии и радиологии»-2чел.</a:t>
                      </a:r>
                      <a:endParaRPr lang="ru-RU" sz="1400" b="0" dirty="0" smtClean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56896744"/>
                  </a:ext>
                </a:extLst>
              </a:tr>
              <a:tr h="239316">
                <a:tc>
                  <a:txBody>
                    <a:bodyPr/>
                    <a:lstStyle/>
                    <a:p>
                      <a:r>
                        <a:rPr lang="ru-RU" sz="1400" b="0" i="1" dirty="0" smtClean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  <a:cs typeface="Times New Roman" pitchFamily="18" charset="0"/>
                        </a:rPr>
                        <a:t>5</a:t>
                      </a:r>
                      <a:endParaRPr lang="ru-RU" sz="1400" b="0" i="1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Павлодарского филиала  НАО «Медицинский университет Семей»-1чел.</a:t>
                      </a:r>
                      <a:endParaRPr lang="ru-RU" sz="1400" b="0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1" dirty="0" smtClean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  <a:cs typeface="Times New Roman" pitchFamily="18" charset="0"/>
                        </a:rPr>
                        <a:t>16</a:t>
                      </a:r>
                      <a:endParaRPr lang="ru-RU" sz="1400" b="0" i="1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РГП на ПХВ  «Научно- производственный центр трансфузиологии» МЗ РК-1чел.</a:t>
                      </a:r>
                      <a:endParaRPr lang="ru-RU" sz="1400" b="0" dirty="0" smtClean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1" dirty="0" smtClean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  <a:cs typeface="Times New Roman" pitchFamily="18" charset="0"/>
                        </a:rPr>
                        <a:t>27</a:t>
                      </a:r>
                      <a:endParaRPr lang="ru-RU" sz="1400" b="0" i="1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АО "Национальный научный медицинский центр«-1чел.</a:t>
                      </a:r>
                      <a:endParaRPr lang="ru-RU" sz="1400" b="0" dirty="0" smtClean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L="6350" marR="635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42997599"/>
                  </a:ext>
                </a:extLst>
              </a:tr>
              <a:tr h="187435">
                <a:tc>
                  <a:txBody>
                    <a:bodyPr/>
                    <a:lstStyle/>
                    <a:p>
                      <a:r>
                        <a:rPr lang="ru-RU" sz="1400" b="0" i="1" dirty="0" smtClean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  <a:cs typeface="Times New Roman" pitchFamily="18" charset="0"/>
                        </a:rPr>
                        <a:t>6</a:t>
                      </a:r>
                      <a:endParaRPr lang="ru-RU" sz="1400" b="0" i="1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НАО «Западно-Казахстанский медицинский университет  им.Марата Оспанова»-1чел.</a:t>
                      </a:r>
                      <a:endParaRPr lang="ru-RU" sz="1400" b="0" dirty="0" smtClean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1" dirty="0" smtClean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  <a:cs typeface="Times New Roman" pitchFamily="18" charset="0"/>
                        </a:rPr>
                        <a:t>17</a:t>
                      </a:r>
                      <a:endParaRPr lang="ru-RU" sz="1400" b="0" i="1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РГП на ПХВ «Больница Медицинского центра Управления </a:t>
                      </a:r>
                      <a:r>
                        <a:rPr lang="kk-KZ" sz="14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Д</a:t>
                      </a:r>
                      <a:r>
                        <a:rPr lang="ru-RU" sz="1400" b="0" kern="1200" dirty="0" err="1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елами</a:t>
                      </a:r>
                      <a:r>
                        <a:rPr lang="ru-RU" sz="14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Президента РК»-1чел.</a:t>
                      </a:r>
                      <a:endParaRPr lang="ru-RU" sz="1400" b="0" dirty="0" smtClean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1" dirty="0" smtClean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  <a:cs typeface="Times New Roman" pitchFamily="18" charset="0"/>
                        </a:rPr>
                        <a:t>28</a:t>
                      </a:r>
                      <a:endParaRPr lang="ru-RU" sz="1400" b="0" i="1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ТОО «Республиканский высший медицинский колледж»-1чел.</a:t>
                      </a:r>
                      <a:endParaRPr lang="ru-RU" sz="1400" b="0" dirty="0" smtClean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56389837"/>
                  </a:ext>
                </a:extLst>
              </a:tr>
              <a:tr h="203648">
                <a:tc>
                  <a:txBody>
                    <a:bodyPr/>
                    <a:lstStyle/>
                    <a:p>
                      <a:r>
                        <a:rPr lang="ru-RU" sz="1400" b="0" i="1" dirty="0" smtClean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  <a:cs typeface="Times New Roman" pitchFamily="18" charset="0"/>
                        </a:rPr>
                        <a:t>7</a:t>
                      </a:r>
                      <a:endParaRPr lang="ru-RU" sz="1400" b="0" i="1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НУО «Казахстанско-Российский медицинский университет»-2чел.</a:t>
                      </a:r>
                      <a:endParaRPr lang="ru-RU" sz="1400" b="0" dirty="0" smtClean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b="0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1" dirty="0" smtClean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  <a:cs typeface="Times New Roman" pitchFamily="18" charset="0"/>
                        </a:rPr>
                        <a:t>18</a:t>
                      </a:r>
                      <a:endParaRPr lang="ru-RU" sz="1400" b="0" i="1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РГП на ПХВ «Национальный НЦ особо опасных  инфекций им.</a:t>
                      </a:r>
                      <a:r>
                        <a:rPr lang="kk-KZ" sz="14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М. </a:t>
                      </a:r>
                      <a:r>
                        <a:rPr lang="ru-RU" sz="1400" b="0" kern="1200" dirty="0" err="1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Айкимбаева</a:t>
                      </a:r>
                      <a:r>
                        <a:rPr lang="ru-RU" sz="14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» МЗ РК-1чел.</a:t>
                      </a:r>
                      <a:endParaRPr lang="ru-RU" sz="1400" b="0" dirty="0" smtClean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dirty="0" smtClean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1" dirty="0" smtClean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  <a:cs typeface="Times New Roman" pitchFamily="18" charset="0"/>
                        </a:rPr>
                        <a:t>29</a:t>
                      </a:r>
                      <a:endParaRPr lang="ru-RU" sz="1400" b="0" i="1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ТОО «Научно-исследовательский Международный институт последипломного образования»-2чел.</a:t>
                      </a:r>
                      <a:endParaRPr lang="ru-RU" sz="1400" b="0" dirty="0" smtClean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67398134"/>
                  </a:ext>
                </a:extLst>
              </a:tr>
              <a:tr h="161495">
                <a:tc>
                  <a:txBody>
                    <a:bodyPr/>
                    <a:lstStyle/>
                    <a:p>
                      <a:r>
                        <a:rPr lang="ru-RU" sz="1400" b="0" i="1" dirty="0" smtClean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  <a:cs typeface="Times New Roman" pitchFamily="18" charset="0"/>
                        </a:rPr>
                        <a:t>8</a:t>
                      </a:r>
                      <a:endParaRPr lang="ru-RU" sz="1400" b="0" i="1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АО «Южно-Казахстанская медицинская академия»-2чел.</a:t>
                      </a:r>
                      <a:endParaRPr lang="ru-RU" sz="1400" b="0" dirty="0" smtClean="0">
                        <a:solidFill>
                          <a:srgbClr val="461842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algn="ctr"/>
                      <a:endParaRPr lang="ru-RU" sz="1400" b="0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1" dirty="0" smtClean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  <a:cs typeface="Times New Roman" pitchFamily="18" charset="0"/>
                        </a:rPr>
                        <a:t>19</a:t>
                      </a:r>
                      <a:endParaRPr lang="ru-RU" sz="1400" b="0" i="1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РГП на ПХВ «Казахский научный центр дерматологии и инфекционных заболеваний» МЗ РК -1чел.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1" dirty="0" smtClean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  <a:cs typeface="Times New Roman" pitchFamily="18" charset="0"/>
                        </a:rPr>
                        <a:t>30</a:t>
                      </a:r>
                      <a:endParaRPr lang="ru-RU" sz="1400" b="0" i="1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ТОО Национальный центр непрерывного образования «PROFESSIONAL»-1чел.</a:t>
                      </a:r>
                      <a:endParaRPr lang="ru-RU" sz="1400" b="0" dirty="0" smtClean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.</a:t>
                      </a:r>
                      <a:endParaRPr lang="ru-RU" sz="1400" b="0" dirty="0" smtClean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87230854"/>
                  </a:ext>
                </a:extLst>
              </a:tr>
              <a:tr h="206890">
                <a:tc>
                  <a:txBody>
                    <a:bodyPr/>
                    <a:lstStyle/>
                    <a:p>
                      <a:r>
                        <a:rPr lang="ru-RU" sz="1400" b="0" i="1" dirty="0" smtClean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  <a:cs typeface="Times New Roman" pitchFamily="18" charset="0"/>
                        </a:rPr>
                        <a:t>9</a:t>
                      </a:r>
                      <a:endParaRPr lang="ru-RU" sz="1400" b="0" i="1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ТОО «Казахстанский медицинский университет «В</a:t>
                      </a:r>
                      <a:r>
                        <a:rPr lang="kk-KZ" sz="14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ШОЗ</a:t>
                      </a:r>
                      <a:r>
                        <a:rPr lang="ru-RU" sz="14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»-2чел.</a:t>
                      </a:r>
                      <a:endParaRPr lang="ru-RU" sz="1400" b="0" dirty="0" smtClean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i="1" dirty="0" smtClean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20</a:t>
                      </a:r>
                      <a:endParaRPr lang="ru-RU" sz="1400" b="0" i="1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АО «Научный центр педиатрии и </a:t>
                      </a:r>
                    </a:p>
                    <a:p>
                      <a:pPr algn="ctr"/>
                      <a:r>
                        <a:rPr lang="ru-RU" sz="14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детской хирургии»-1чел.</a:t>
                      </a:r>
                      <a:endParaRPr lang="ru-RU" sz="1400" b="0" dirty="0" smtClean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1" dirty="0" smtClean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31</a:t>
                      </a:r>
                      <a:endParaRPr lang="ru-RU" sz="1400" b="0" i="1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ТОО «ILES LTD»-1чел.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dirty="0" smtClean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82579081"/>
                  </a:ext>
                </a:extLst>
              </a:tr>
              <a:tr h="203648">
                <a:tc>
                  <a:txBody>
                    <a:bodyPr/>
                    <a:lstStyle/>
                    <a:p>
                      <a:r>
                        <a:rPr lang="ru-RU" sz="1400" b="0" i="1" dirty="0" smtClean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  <a:cs typeface="Times New Roman" pitchFamily="18" charset="0"/>
                        </a:rPr>
                        <a:t>10</a:t>
                      </a:r>
                      <a:endParaRPr lang="ru-RU" sz="1400" b="0" i="1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Научно-практический центр «Инновационное здравоохранение» факультета медицины и здравоохранения КазНУ им. аль-Фараби -1чел.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1" dirty="0" smtClean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  <a:cs typeface="Times New Roman" pitchFamily="18" charset="0"/>
                        </a:rPr>
                        <a:t>21</a:t>
                      </a:r>
                      <a:endParaRPr lang="ru-RU" sz="1400" b="0" i="1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АО «Научный центр акушерства, гинекологии и перинаталогии»-1чел.</a:t>
                      </a:r>
                      <a:endParaRPr lang="ru-RU" sz="1400" b="0" dirty="0" smtClean="0">
                        <a:solidFill>
                          <a:srgbClr val="461842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6350" marR="635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0" i="1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ВСЕГО:</a:t>
                      </a:r>
                      <a:r>
                        <a:rPr lang="ru-RU" sz="1400" b="1" kern="1200" baseline="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из 31 организации 45 человек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1" u="sng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https://kaznmu.edu.kz/rus/obrazovanie-2/uchebno-metodicheskoe-obedinenie/sekcii-umo/</a:t>
                      </a:r>
                      <a:r>
                        <a:rPr lang="ru-RU" sz="1400" i="1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70173677"/>
                  </a:ext>
                </a:extLst>
              </a:tr>
              <a:tr h="219861">
                <a:tc>
                  <a:txBody>
                    <a:bodyPr/>
                    <a:lstStyle/>
                    <a:p>
                      <a:r>
                        <a:rPr lang="ru-RU" sz="1400" b="0" i="1" dirty="0" smtClean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  <a:cs typeface="Times New Roman" pitchFamily="18" charset="0"/>
                        </a:rPr>
                        <a:t>11</a:t>
                      </a:r>
                      <a:endParaRPr lang="ru-RU" sz="1400" b="0" i="1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Учреждение «Международный казахско-турецкий университет имени Ходжи Ахмеда Ясави»-2чел.</a:t>
                      </a:r>
                      <a:endParaRPr lang="ru-RU" sz="1400" b="0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1" dirty="0" smtClean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  <a:cs typeface="Times New Roman" pitchFamily="18" charset="0"/>
                        </a:rPr>
                        <a:t>22</a:t>
                      </a:r>
                      <a:endParaRPr lang="ru-RU" sz="1400" b="0" i="1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АО «Научный центр урологии имени академика Б.У.Джарбусынова»-1чел.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0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0" dirty="0">
                        <a:solidFill>
                          <a:srgbClr val="461842"/>
                        </a:solidFill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55548173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0" y="0"/>
            <a:ext cx="87623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ru-RU" sz="2000" b="1" dirty="0">
                <a:solidFill>
                  <a:srgbClr val="581D53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С</a:t>
            </a:r>
            <a:r>
              <a:rPr lang="ru-RU" sz="2000" b="1" dirty="0" smtClean="0">
                <a:solidFill>
                  <a:srgbClr val="581D53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остав Секции </a:t>
            </a:r>
            <a:r>
              <a:rPr lang="ru-RU" sz="2000" b="1" dirty="0" smtClean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дополнительного </a:t>
            </a:r>
            <a:r>
              <a:rPr lang="ru-RU" sz="2000" b="1" dirty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и неформального образования</a:t>
            </a:r>
            <a:r>
              <a:rPr lang="ru-RU" sz="2000" b="1" dirty="0" smtClean="0">
                <a:solidFill>
                  <a:srgbClr val="581D53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 2023-2024уч.гг</a:t>
            </a:r>
            <a:r>
              <a:rPr lang="ru-RU" sz="1600" b="1" dirty="0" smtClean="0">
                <a:solidFill>
                  <a:srgbClr val="581D53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.</a:t>
            </a:r>
            <a:endParaRPr lang="ru-RU" b="1" dirty="0">
              <a:solidFill>
                <a:srgbClr val="581D53"/>
              </a:solidFill>
              <a:latin typeface="Arial Narrow" panose="020B0606020202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991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2229" y="161365"/>
            <a:ext cx="12192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kk-KZ" sz="2000" b="1" dirty="0" smtClean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+mj-cs"/>
              </a:rPr>
              <a:t>Отчет о </a:t>
            </a:r>
            <a:r>
              <a:rPr lang="kk-KZ" sz="2000" b="1" dirty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+mj-cs"/>
              </a:rPr>
              <a:t>деятельности </a:t>
            </a:r>
            <a:r>
              <a:rPr lang="ru-RU" sz="2000" b="1" dirty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«Секции ДО и </a:t>
            </a:r>
            <a:r>
              <a:rPr lang="ru-RU" sz="2000" b="1" dirty="0" smtClean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НФО» </a:t>
            </a:r>
            <a:r>
              <a:rPr lang="kk-KZ" sz="2000" b="1" dirty="0" smtClean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+mj-cs"/>
              </a:rPr>
              <a:t>за </a:t>
            </a:r>
            <a:r>
              <a:rPr lang="kk-KZ" sz="2000" b="1" dirty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+mj-cs"/>
              </a:rPr>
              <a:t>2023-24 </a:t>
            </a:r>
            <a:r>
              <a:rPr lang="kk-KZ" sz="2000" b="1" dirty="0" smtClean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+mj-cs"/>
              </a:rPr>
              <a:t>уч.год</a:t>
            </a:r>
            <a:endParaRPr lang="ru-RU" sz="2000" b="1" dirty="0">
              <a:solidFill>
                <a:srgbClr val="581D53"/>
              </a:solidFill>
              <a:latin typeface="Arial Narrow" panose="020B0606020202030204" pitchFamily="34" charset="0"/>
              <a:ea typeface="Times New Roman" panose="02020603050405020304" pitchFamily="18" charset="0"/>
              <a:cs typeface="+mj-cs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2631065"/>
              </p:ext>
            </p:extLst>
          </p:nvPr>
        </p:nvGraphicFramePr>
        <p:xfrm>
          <a:off x="132229" y="675775"/>
          <a:ext cx="11927542" cy="59504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5835">
                  <a:extLst>
                    <a:ext uri="{9D8B030D-6E8A-4147-A177-3AD203B41FA5}">
                      <a16:colId xmlns:a16="http://schemas.microsoft.com/office/drawing/2014/main" xmlns="" val="2876651288"/>
                    </a:ext>
                  </a:extLst>
                </a:gridCol>
                <a:gridCol w="2543736">
                  <a:extLst>
                    <a:ext uri="{9D8B030D-6E8A-4147-A177-3AD203B41FA5}">
                      <a16:colId xmlns:a16="http://schemas.microsoft.com/office/drawing/2014/main" xmlns="" val="1481729443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xmlns="" val="2050028316"/>
                    </a:ext>
                  </a:extLst>
                </a:gridCol>
                <a:gridCol w="1443038">
                  <a:extLst>
                    <a:ext uri="{9D8B030D-6E8A-4147-A177-3AD203B41FA5}">
                      <a16:colId xmlns:a16="http://schemas.microsoft.com/office/drawing/2014/main" xmlns="" val="2934585814"/>
                    </a:ext>
                  </a:extLst>
                </a:gridCol>
                <a:gridCol w="6330483">
                  <a:extLst>
                    <a:ext uri="{9D8B030D-6E8A-4147-A177-3AD203B41FA5}">
                      <a16:colId xmlns:a16="http://schemas.microsoft.com/office/drawing/2014/main" xmlns="" val="1033455508"/>
                    </a:ext>
                  </a:extLst>
                </a:gridCol>
              </a:tblGrid>
              <a:tr h="2631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kern="1200" dirty="0" smtClean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effectLst/>
                          <a:latin typeface="Arial Narrow" panose="020B0606020202030204" pitchFamily="34" charset="0"/>
                        </a:rPr>
                        <a:t>№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00" marR="23700" marT="6025" marB="0"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Arial Narrow" panose="020B0606020202030204" pitchFamily="34" charset="0"/>
                        </a:rPr>
                        <a:t>Мероприятие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00" marR="23700" marT="60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Arial Narrow" panose="020B0606020202030204" pitchFamily="34" charset="0"/>
                        </a:rPr>
                        <a:t>Сроки исполнения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00" marR="23700" marT="60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Ответственный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Форма завершения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00" marR="23700" marT="60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81D5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92536958"/>
                  </a:ext>
                </a:extLst>
              </a:tr>
              <a:tr h="3164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Arial Narrow" panose="020B0606020202030204" pitchFamily="34" charset="0"/>
                        </a:rPr>
                        <a:t>1.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00" marR="23700" marT="6025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Актуализация состава и структуры Секции ДО и НФО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00" marR="23700" marT="60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Сентябрь 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00" marR="23700" marT="60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УМО РУМС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1) Протокол заседания Секции № 2 от 12.05.2023г. </a:t>
                      </a:r>
                      <a:endParaRPr lang="ru-RU" sz="1400" i="1" kern="1200" dirty="0" smtClean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en-US" sz="1400" u="sng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https</a:t>
                      </a:r>
                      <a:r>
                        <a:rPr lang="ru-RU" sz="1400" u="sng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://</a:t>
                      </a:r>
                      <a:r>
                        <a:rPr lang="en-US" sz="1400" u="sng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kaznmu</a:t>
                      </a:r>
                      <a:r>
                        <a:rPr lang="ru-RU" sz="1400" u="sng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.</a:t>
                      </a:r>
                      <a:r>
                        <a:rPr lang="en-US" sz="1400" u="sng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edu</a:t>
                      </a:r>
                      <a:r>
                        <a:rPr lang="ru-RU" sz="1400" u="sng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.</a:t>
                      </a:r>
                      <a:r>
                        <a:rPr lang="en-US" sz="1400" u="sng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kz</a:t>
                      </a:r>
                      <a:r>
                        <a:rPr lang="ru-RU" sz="1400" u="sng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/</a:t>
                      </a:r>
                      <a:r>
                        <a:rPr lang="en-US" sz="1400" u="sng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rus</a:t>
                      </a:r>
                      <a:r>
                        <a:rPr lang="ru-RU" sz="1400" u="sng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/</a:t>
                      </a:r>
                      <a:r>
                        <a:rPr lang="en-US" sz="1400" u="sng" kern="1200" dirty="0" err="1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wp</a:t>
                      </a:r>
                      <a:r>
                        <a:rPr lang="ru-RU" sz="1400" u="sng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-</a:t>
                      </a:r>
                      <a:r>
                        <a:rPr lang="en-US" sz="1400" u="sng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content</a:t>
                      </a:r>
                      <a:r>
                        <a:rPr lang="ru-RU" sz="1400" u="sng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/</a:t>
                      </a:r>
                      <a:r>
                        <a:rPr lang="en-US" sz="1400" u="sng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uploads</a:t>
                      </a:r>
                      <a:r>
                        <a:rPr lang="ru-RU" sz="1400" u="sng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/2023/05/</a:t>
                      </a:r>
                      <a:r>
                        <a:rPr lang="en-US" sz="1400" u="sng" kern="1200" dirty="0" err="1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protokol</a:t>
                      </a:r>
                      <a:r>
                        <a:rPr lang="ru-RU" sz="1400" u="sng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-2-</a:t>
                      </a:r>
                      <a:r>
                        <a:rPr lang="en-US" sz="1400" u="sng" kern="1200" dirty="0" err="1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ot</a:t>
                      </a:r>
                      <a:r>
                        <a:rPr lang="ru-RU" sz="1400" u="sng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-12.05.2023-</a:t>
                      </a:r>
                      <a:r>
                        <a:rPr lang="en-US" sz="1400" u="sng" kern="1200" dirty="0" err="1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goda</a:t>
                      </a:r>
                      <a:r>
                        <a:rPr lang="ru-RU" sz="1400" u="sng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___1684744695.3639743.</a:t>
                      </a:r>
                      <a:r>
                        <a:rPr lang="en-US" sz="1400" u="sng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pdf</a:t>
                      </a:r>
                      <a:r>
                        <a:rPr lang="en-US" sz="140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kk-KZ" sz="1400" kern="1200" dirty="0" smtClean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23700" marR="23700" marT="60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84171143"/>
                  </a:ext>
                </a:extLst>
              </a:tr>
              <a:tr h="3164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Arial Narrow" panose="020B0606020202030204" pitchFamily="34" charset="0"/>
                        </a:rPr>
                        <a:t>2.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00" marR="23700" marT="6025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Обсуждение плана </a:t>
                      </a:r>
                      <a:r>
                        <a:rPr lang="ru-RU" sz="1400" kern="12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работы Секции ДО и </a:t>
                      </a:r>
                      <a:r>
                        <a:rPr lang="ru-RU" sz="1400" kern="1200" dirty="0" smtClean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НФО</a:t>
                      </a:r>
                      <a:r>
                        <a:rPr lang="ru-RU" sz="1400" kern="1200" baseline="0" dirty="0" smtClean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 на 2023-2024уч.гг.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00" marR="23700" marT="60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Октябрь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00" marR="23700" marT="60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УМО РУМС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1)  Протокол заседания Секции № 7 от 24.10.2023г. </a:t>
                      </a:r>
                    </a:p>
                    <a:p>
                      <a:r>
                        <a:rPr lang="kk-KZ" sz="1400" u="sng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3"/>
                        </a:rPr>
                        <a:t>https://kaznmu.edu.kz/rus/wp-content/uploads/2023/10/protokol-7-ot-24.10.2023___1698341796.384237.pdf</a:t>
                      </a:r>
                      <a:r>
                        <a:rPr lang="kk-KZ" sz="140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23700" marR="23700" marT="60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65710794"/>
                  </a:ext>
                </a:extLst>
              </a:tr>
              <a:tr h="4716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Arial Narrow" panose="020B0606020202030204" pitchFamily="34" charset="0"/>
                        </a:rPr>
                        <a:t>3.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00" marR="23700" marT="6025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Обсуждение  поэтапного внедрения сертификационных курсов (независимая оценка, экспертиза и т.д.)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00" marR="23700" marT="60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По  мере подачи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ОП СК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00" marR="23700" marT="60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УМО РУМС</a:t>
                      </a:r>
                      <a:r>
                        <a:rPr lang="ru-RU" sz="1400" kern="12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 , ВУЗы, НИИ, НЦ</a:t>
                      </a:r>
                      <a:r>
                        <a:rPr lang="kk-KZ" sz="1400" kern="12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 высшие медколледжи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4625" marR="0" indent="-174625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kk-KZ" sz="1400" b="0" kern="1200" dirty="0" smtClean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Протокол заседания Секции  № 4  от 31.08.2023г. </a:t>
                      </a:r>
                    </a:p>
                    <a:p>
                      <a:pPr marL="174625" marR="0" indent="-174625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kk-KZ" sz="1400" b="0" kern="1200" dirty="0" smtClean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Протокол заседания Секции  </a:t>
                      </a: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№ 5 от 15.09.2023г.</a:t>
                      </a:r>
                      <a:endParaRPr lang="ru-RU" sz="1400" b="0" i="1" kern="1200" dirty="0" smtClean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174625" marR="0" indent="-174625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kk-KZ" sz="1400" b="0" kern="1200" dirty="0" smtClean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Протокол заседания Секции  </a:t>
                      </a:r>
                      <a:r>
                        <a:rPr lang="kk-KZ" sz="1400" b="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№</a:t>
                      </a: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6 от 3.10.2023г.</a:t>
                      </a:r>
                      <a:r>
                        <a:rPr lang="ru-RU" sz="1400" b="0" i="1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174625" marR="0" indent="-174625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kk-KZ" sz="1400" b="0" kern="1200" dirty="0" smtClean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Протокол заседания Секции  </a:t>
                      </a:r>
                      <a:r>
                        <a:rPr lang="kk-KZ" sz="1400" b="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№</a:t>
                      </a: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7 от 24.10.2023г.</a:t>
                      </a:r>
                    </a:p>
                    <a:p>
                      <a:pPr marL="174625" marR="0" indent="-174625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kk-KZ" sz="1400" b="0" kern="1200" dirty="0" smtClean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Протокол заседания Секции  </a:t>
                      </a: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№ 9 от 12.12.2023г. </a:t>
                      </a:r>
                    </a:p>
                    <a:p>
                      <a:pPr marL="174625" marR="0" indent="-174625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kk-KZ" sz="1400" b="0" kern="1200" dirty="0" smtClean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Протокол заседания Секции  </a:t>
                      </a: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№ 1 от  31.01.2024г. </a:t>
                      </a:r>
                    </a:p>
                    <a:p>
                      <a:pPr marL="174625" marR="0" indent="-174625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kk-KZ" sz="1400" b="0" kern="1200" dirty="0" smtClean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Протокол заседания Секции  </a:t>
                      </a: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№ 2 от 26.02.2024г.</a:t>
                      </a:r>
                    </a:p>
                    <a:p>
                      <a:pPr marL="174625" marR="0" indent="-174625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kk-KZ" sz="1400" b="0" kern="1200" dirty="0" smtClean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Протокол заседания Секции  </a:t>
                      </a:r>
                      <a:r>
                        <a:rPr lang="kk-KZ" sz="1400" b="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№ </a:t>
                      </a: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 от 4.03.2024г. </a:t>
                      </a:r>
                    </a:p>
                    <a:p>
                      <a:pPr marL="174625" marR="0" indent="-174625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kk-KZ" sz="1400" b="0" kern="1200" dirty="0" smtClean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Протокол заседания Секции  </a:t>
                      </a:r>
                      <a:r>
                        <a:rPr lang="kk-KZ" sz="1400" b="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№4</a:t>
                      </a: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от  18.04.2024г.</a:t>
                      </a:r>
                    </a:p>
                    <a:p>
                      <a:pPr marL="174625" marR="0" indent="-174625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kk-KZ" sz="1400" b="0" kern="1200" dirty="0" smtClean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Протокол заседания Секции  </a:t>
                      </a:r>
                      <a:r>
                        <a:rPr lang="kk-KZ" sz="1400" b="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№5 от 10.05.2024г. </a:t>
                      </a:r>
                      <a:endParaRPr lang="kk-KZ" sz="1400" kern="1200" dirty="0" smtClean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14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4"/>
                        </a:rPr>
                        <a:t>https://kaznmu.edu.kz/rus/obrazovanie-2/uchebno-metodicheskoe-obedinenie/sekcii-umo/</a:t>
                      </a:r>
                      <a:r>
                        <a:rPr lang="ru-RU" sz="14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00" marR="23700" marT="60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38127620"/>
                  </a:ext>
                </a:extLst>
              </a:tr>
              <a:tr h="4716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00" marR="23700" marT="6025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630555" algn="l"/>
                        </a:tabLs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Утверждение Проекта  рекомендаций по реализации образовательных программ неформального образования в области здравоохранения.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00" marR="23700" marT="60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В течение года</a:t>
                      </a:r>
                      <a:endParaRPr lang="ru-RU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00" marR="23700" marT="60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УМО РУМС, </a:t>
                      </a:r>
                      <a:r>
                        <a:rPr lang="ru-RU" sz="1400" kern="12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ВУЗы, НИИ,НЦ</a:t>
                      </a:r>
                      <a:r>
                        <a:rPr lang="kk-KZ" sz="1400" kern="12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kk-KZ" sz="14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Протокол заседания Секции </a:t>
                      </a:r>
                      <a:r>
                        <a:rPr lang="kk-KZ" sz="140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№ 2 от 12.05.2023г.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en-US" sz="1400" u="sng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https</a:t>
                      </a:r>
                      <a:r>
                        <a:rPr lang="ru-RU" sz="1400" u="sng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://</a:t>
                      </a:r>
                      <a:r>
                        <a:rPr lang="en-US" sz="1400" u="sng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kaznmu</a:t>
                      </a:r>
                      <a:r>
                        <a:rPr lang="ru-RU" sz="1400" u="sng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.</a:t>
                      </a:r>
                      <a:r>
                        <a:rPr lang="en-US" sz="1400" u="sng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edu</a:t>
                      </a:r>
                      <a:r>
                        <a:rPr lang="ru-RU" sz="1400" u="sng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.</a:t>
                      </a:r>
                      <a:r>
                        <a:rPr lang="en-US" sz="1400" u="sng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kz</a:t>
                      </a:r>
                      <a:r>
                        <a:rPr lang="ru-RU" sz="1400" u="sng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/</a:t>
                      </a:r>
                      <a:r>
                        <a:rPr lang="en-US" sz="1400" u="sng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rus</a:t>
                      </a:r>
                      <a:r>
                        <a:rPr lang="ru-RU" sz="1400" u="sng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/</a:t>
                      </a:r>
                      <a:r>
                        <a:rPr lang="en-US" sz="1400" u="sng" kern="1200" dirty="0" err="1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wp</a:t>
                      </a:r>
                      <a:r>
                        <a:rPr lang="ru-RU" sz="1400" u="sng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-</a:t>
                      </a:r>
                      <a:r>
                        <a:rPr lang="en-US" sz="1400" u="sng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content</a:t>
                      </a:r>
                      <a:r>
                        <a:rPr lang="ru-RU" sz="1400" u="sng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/</a:t>
                      </a:r>
                      <a:r>
                        <a:rPr lang="en-US" sz="1400" u="sng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uploads</a:t>
                      </a:r>
                      <a:r>
                        <a:rPr lang="ru-RU" sz="1400" u="sng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/2023/05/</a:t>
                      </a:r>
                      <a:r>
                        <a:rPr lang="en-US" sz="1400" u="sng" kern="1200" dirty="0" err="1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protokol</a:t>
                      </a:r>
                      <a:r>
                        <a:rPr lang="ru-RU" sz="1400" u="sng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-2-</a:t>
                      </a:r>
                      <a:r>
                        <a:rPr lang="en-US" sz="1400" u="sng" kern="1200" dirty="0" err="1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ot</a:t>
                      </a:r>
                      <a:r>
                        <a:rPr lang="ru-RU" sz="1400" u="sng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-12.05.2023-</a:t>
                      </a:r>
                      <a:r>
                        <a:rPr lang="en-US" sz="1400" u="sng" kern="1200" dirty="0" err="1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goda</a:t>
                      </a:r>
                      <a:r>
                        <a:rPr lang="ru-RU" sz="1400" u="sng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___1684744695.3639743.</a:t>
                      </a:r>
                      <a:r>
                        <a:rPr lang="en-US" sz="1400" u="sng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pdf</a:t>
                      </a:r>
                      <a:r>
                        <a:rPr lang="en-US" sz="1400" u="sng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kk-KZ" sz="1400" u="sng" dirty="0" smtClean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00" marR="23700" marT="60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194719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3946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07576"/>
            <a:ext cx="12192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kk-KZ" sz="2000" b="1" dirty="0" smtClean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+mj-cs"/>
              </a:rPr>
              <a:t>Отчет о </a:t>
            </a:r>
            <a:r>
              <a:rPr lang="kk-KZ" sz="2000" b="1" dirty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+mj-cs"/>
              </a:rPr>
              <a:t>деятельности </a:t>
            </a:r>
            <a:r>
              <a:rPr lang="ru-RU" sz="2000" b="1" dirty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«Секции ДО и </a:t>
            </a:r>
            <a:r>
              <a:rPr lang="ru-RU" sz="2000" b="1" dirty="0" smtClean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НФО» </a:t>
            </a:r>
            <a:r>
              <a:rPr lang="kk-KZ" sz="2000" b="1" dirty="0" smtClean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+mj-cs"/>
              </a:rPr>
              <a:t>за </a:t>
            </a:r>
            <a:r>
              <a:rPr lang="kk-KZ" sz="2000" b="1" dirty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+mj-cs"/>
              </a:rPr>
              <a:t>2023-24 </a:t>
            </a:r>
            <a:r>
              <a:rPr lang="kk-KZ" sz="2000" b="1" dirty="0" smtClean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+mj-cs"/>
              </a:rPr>
              <a:t>уч.год (продолжение)</a:t>
            </a:r>
            <a:endParaRPr lang="ru-RU" sz="2000" b="1" dirty="0">
              <a:solidFill>
                <a:srgbClr val="581D53"/>
              </a:solidFill>
              <a:latin typeface="Arial Narrow" panose="020B0606020202030204" pitchFamily="34" charset="0"/>
              <a:ea typeface="Times New Roman" panose="02020603050405020304" pitchFamily="18" charset="0"/>
              <a:cs typeface="+mj-cs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8213065"/>
              </p:ext>
            </p:extLst>
          </p:nvPr>
        </p:nvGraphicFramePr>
        <p:xfrm>
          <a:off x="132229" y="521133"/>
          <a:ext cx="11927541" cy="62695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5835">
                  <a:extLst>
                    <a:ext uri="{9D8B030D-6E8A-4147-A177-3AD203B41FA5}">
                      <a16:colId xmlns:a16="http://schemas.microsoft.com/office/drawing/2014/main" xmlns="" val="2876651288"/>
                    </a:ext>
                  </a:extLst>
                </a:gridCol>
                <a:gridCol w="2032748">
                  <a:extLst>
                    <a:ext uri="{9D8B030D-6E8A-4147-A177-3AD203B41FA5}">
                      <a16:colId xmlns:a16="http://schemas.microsoft.com/office/drawing/2014/main" xmlns="" val="1481729443"/>
                    </a:ext>
                  </a:extLst>
                </a:gridCol>
                <a:gridCol w="1613647">
                  <a:extLst>
                    <a:ext uri="{9D8B030D-6E8A-4147-A177-3AD203B41FA5}">
                      <a16:colId xmlns:a16="http://schemas.microsoft.com/office/drawing/2014/main" xmlns="" val="2050028316"/>
                    </a:ext>
                  </a:extLst>
                </a:gridCol>
                <a:gridCol w="1492623">
                  <a:extLst>
                    <a:ext uri="{9D8B030D-6E8A-4147-A177-3AD203B41FA5}">
                      <a16:colId xmlns:a16="http://schemas.microsoft.com/office/drawing/2014/main" xmlns="" val="2934585814"/>
                    </a:ext>
                  </a:extLst>
                </a:gridCol>
                <a:gridCol w="6492688">
                  <a:extLst>
                    <a:ext uri="{9D8B030D-6E8A-4147-A177-3AD203B41FA5}">
                      <a16:colId xmlns:a16="http://schemas.microsoft.com/office/drawing/2014/main" xmlns="" val="1033455508"/>
                    </a:ext>
                  </a:extLst>
                </a:gridCol>
              </a:tblGrid>
              <a:tr h="2631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kern="1200" dirty="0" smtClean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effectLst/>
                          <a:latin typeface="Arial Narrow" panose="020B0606020202030204" pitchFamily="34" charset="0"/>
                        </a:rPr>
                        <a:t>№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00" marR="23700" marT="6025" marB="0" anchor="ctr"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effectLst/>
                          <a:latin typeface="Arial Narrow" panose="020B0606020202030204" pitchFamily="34" charset="0"/>
                        </a:rPr>
                        <a:t>Мероприятие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00" marR="23700" marT="60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Arial Narrow" panose="020B0606020202030204" pitchFamily="34" charset="0"/>
                        </a:rPr>
                        <a:t>Сроки исполнения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00" marR="23700" marT="60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  <a:latin typeface="Arial Narrow" panose="020B0606020202030204" pitchFamily="34" charset="0"/>
                        </a:rPr>
                        <a:t>Ответственный</a:t>
                      </a: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Форма завершения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00" marR="23700" marT="60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81D5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92536958"/>
                  </a:ext>
                </a:extLst>
              </a:tr>
              <a:tr h="7820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Arial Narrow" panose="020B0606020202030204" pitchFamily="34" charset="0"/>
                        </a:rPr>
                        <a:t>5.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00" marR="23700" marT="6025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Актуализация ОП СК, обсуждение Каталога ОП ДО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00" marR="23700" marT="60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Февраль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700" marR="23700" marT="60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Секция ДО и НФО, </a:t>
                      </a: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ННЦРЗ </a:t>
                      </a:r>
                      <a:r>
                        <a:rPr lang="ru-RU" sz="1400" dirty="0" err="1" smtClean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им.С.Каирбековой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1) Протокол заседания Секции № 7 от 24.10.2023г.</a:t>
                      </a:r>
                      <a:endParaRPr lang="ru-RU" sz="1400" dirty="0" smtClean="0">
                        <a:solidFill>
                          <a:srgbClr val="581D53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581D53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2)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Протокол заседания Секции № 8 от 30.11.2023г.</a:t>
                      </a:r>
                      <a:endParaRPr lang="ru-RU" sz="1400" dirty="0" smtClean="0">
                        <a:solidFill>
                          <a:srgbClr val="581D53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581D53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3)</a:t>
                      </a:r>
                      <a:r>
                        <a:rPr lang="ru-RU" sz="1400" baseline="0" dirty="0" smtClean="0">
                          <a:solidFill>
                            <a:srgbClr val="581D53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rgbClr val="581D53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Протокол </a:t>
                      </a:r>
                      <a:r>
                        <a:rPr lang="ru-RU" sz="1400" baseline="0" dirty="0" smtClean="0">
                          <a:solidFill>
                            <a:srgbClr val="581D53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совместного заседания </a:t>
                      </a:r>
                      <a:r>
                        <a:rPr lang="ru-RU" sz="1400" dirty="0" smtClean="0">
                          <a:solidFill>
                            <a:srgbClr val="581D53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ДНЧР, ННЦРЗ,</a:t>
                      </a:r>
                      <a:r>
                        <a:rPr lang="ru-RU" sz="1400" baseline="0" dirty="0" smtClean="0">
                          <a:solidFill>
                            <a:srgbClr val="581D53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rgbClr val="581D53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УМО/Секция</a:t>
                      </a:r>
                      <a:r>
                        <a:rPr lang="ru-RU" sz="1400" baseline="0" dirty="0" smtClean="0">
                          <a:solidFill>
                            <a:srgbClr val="581D53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от 24.01.2024г.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aseline="0" dirty="0" smtClean="0">
                          <a:solidFill>
                            <a:srgbClr val="581D53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4) Заседание РГ от 01.02.2024г.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aseline="0" dirty="0" smtClean="0">
                          <a:solidFill>
                            <a:srgbClr val="581D53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5) </a:t>
                      </a:r>
                      <a:r>
                        <a:rPr lang="kk-KZ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С</a:t>
                      </a:r>
                      <a:r>
                        <a:rPr lang="kk-KZ" sz="14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овместное</a:t>
                      </a:r>
                      <a:r>
                        <a:rPr lang="kk-KZ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kk-KZ" sz="14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заседание УКД УМО, РГ  от 14.02.2024г.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https://kaznmu.edu.kz/rus/obrazovanie-2/uchebno-metodicheskoe-obedinenie/sekcii-umo/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23700" marR="23700" marT="60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6315728"/>
                  </a:ext>
                </a:extLst>
              </a:tr>
              <a:tr h="6892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6.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00" marR="23700" marT="6025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Обсуждение вопросов внесения  изменений и дополнений в нормативные правовые акты по дополнительному и неформальному образованию в области здравоохранения РК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00" marR="23700" marT="60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В течение года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00" marR="23700" marT="60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УМО РУМС, </a:t>
                      </a:r>
                      <a:r>
                        <a:rPr lang="ru-RU" sz="1400" kern="12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ВУЗы, НИИ, НЦ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3663" marR="0" lvl="0" indent="-936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rgbClr val="461842"/>
                          </a:solidFill>
                          <a:effectLst/>
                          <a:latin typeface="Arial Narrow" panose="020B0606020202030204" pitchFamily="34" charset="0"/>
                        </a:rPr>
                        <a:t>приказ МЗ РК от 21.12.2020г.№ ҚР ДСМ-303/2020»«Об утверждении правил дополнительного и неформального образования специалистов в области здравоохранения, квалификационных требований к организациям, реализующим образовательные программы дополнительного и неформального образования в области здравоохранения, а также правил признания результатов обучения, полученных специалистами в области здравоохранения через дополнительное и неформальное образование»; </a:t>
                      </a:r>
                    </a:p>
                    <a:p>
                      <a:pPr marL="93663" marR="0" lvl="0" indent="-936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приказ МЗ РК от 30 ноября 2020 года № ҚР ДСМ-218/2020 «Об утверждении перечня специальностей и специализаций, подлежащих сертификации специалистов в области здравоохранения»</a:t>
                      </a:r>
                      <a:r>
                        <a:rPr lang="ru-RU" sz="1400" b="0" i="1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;</a:t>
                      </a:r>
                      <a:r>
                        <a:rPr lang="ru-RU" sz="1400" b="0" i="1" kern="1200" baseline="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ru-RU" sz="1400" b="0" i="0" kern="1200" baseline="0" dirty="0" smtClean="0">
                        <a:solidFill>
                          <a:srgbClr val="461842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93663" marR="0" lvl="0" indent="-936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приказ МЗ РК от 21.12.2020г.№ ҚР ДСМ-305/2020 «Об утверждении номенклатуры специальностей и специализаций в области здравоохранения, номенклатуры и квалификационных характеристик должностей работников здравоохранения»;</a:t>
                      </a:r>
                      <a:r>
                        <a:rPr lang="ru-RU" sz="1400" b="0" baseline="0" dirty="0" smtClean="0">
                          <a:solidFill>
                            <a:srgbClr val="461842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</a:p>
                    <a:p>
                      <a:pPr marL="93663" marR="0" lvl="0" indent="-936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ru-RU" sz="1400" b="0" kern="1200" baseline="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</a:t>
                      </a: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риказ МЗ РК № 694 от 11.08.2022г «О вопросах ведения информационной системы каталога образовательных программ дополнительного образования в области здравоохранения»; </a:t>
                      </a:r>
                    </a:p>
                    <a:p>
                      <a:pPr marL="93663" marR="0" lvl="0" indent="-936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ru-RU" sz="1400" b="0" kern="1200" baseline="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</a:t>
                      </a: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риказ МЗРК от 15 декабря 2020 года № ҚР ДСМ-274/2020 «Об утверждении правил проведения сертификации специалиста в области здравоохранения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, подтверждения действия сертификата специалиста в области здравоохранения, включая иностранных специалистов, а также условия допуска к сертификации специалиста в области здравоохранения лица, получившего медицинское и (или) фармацевтическое образование в области здравоохранения за пределами Республики Казахстан»</a:t>
                      </a:r>
                    </a:p>
                  </a:txBody>
                  <a:tcPr marL="23700" marR="23700" marT="60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55588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82950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1" y="255494"/>
            <a:ext cx="12192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kk-KZ" sz="2000" b="1" dirty="0" smtClean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+mj-cs"/>
              </a:rPr>
              <a:t>Отчет о </a:t>
            </a:r>
            <a:r>
              <a:rPr lang="kk-KZ" sz="2000" b="1" dirty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+mj-cs"/>
              </a:rPr>
              <a:t>деятельности </a:t>
            </a:r>
            <a:r>
              <a:rPr lang="ru-RU" sz="2000" b="1" dirty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«Секции ДО и </a:t>
            </a:r>
            <a:r>
              <a:rPr lang="ru-RU" sz="2000" b="1" dirty="0" smtClean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НФО» </a:t>
            </a:r>
            <a:r>
              <a:rPr lang="kk-KZ" sz="2000" b="1" dirty="0" smtClean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+mj-cs"/>
              </a:rPr>
              <a:t>за </a:t>
            </a:r>
            <a:r>
              <a:rPr lang="kk-KZ" sz="2000" b="1" dirty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+mj-cs"/>
              </a:rPr>
              <a:t>2023-24 </a:t>
            </a:r>
            <a:r>
              <a:rPr lang="kk-KZ" sz="2000" b="1" dirty="0" smtClean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+mj-cs"/>
              </a:rPr>
              <a:t>уч.год (продолжение)</a:t>
            </a:r>
            <a:endParaRPr lang="ru-RU" sz="2000" b="1" dirty="0">
              <a:solidFill>
                <a:srgbClr val="581D53"/>
              </a:solidFill>
              <a:latin typeface="Arial Narrow" panose="020B0606020202030204" pitchFamily="34" charset="0"/>
              <a:ea typeface="Times New Roman" panose="02020603050405020304" pitchFamily="18" charset="0"/>
              <a:cs typeface="+mj-cs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2156643"/>
              </p:ext>
            </p:extLst>
          </p:nvPr>
        </p:nvGraphicFramePr>
        <p:xfrm>
          <a:off x="132229" y="857310"/>
          <a:ext cx="11927541" cy="25550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5835">
                  <a:extLst>
                    <a:ext uri="{9D8B030D-6E8A-4147-A177-3AD203B41FA5}">
                      <a16:colId xmlns:a16="http://schemas.microsoft.com/office/drawing/2014/main" xmlns="" val="2876651288"/>
                    </a:ext>
                  </a:extLst>
                </a:gridCol>
                <a:gridCol w="2463054">
                  <a:extLst>
                    <a:ext uri="{9D8B030D-6E8A-4147-A177-3AD203B41FA5}">
                      <a16:colId xmlns:a16="http://schemas.microsoft.com/office/drawing/2014/main" xmlns="" val="1481729443"/>
                    </a:ext>
                  </a:extLst>
                </a:gridCol>
                <a:gridCol w="1344706">
                  <a:extLst>
                    <a:ext uri="{9D8B030D-6E8A-4147-A177-3AD203B41FA5}">
                      <a16:colId xmlns:a16="http://schemas.microsoft.com/office/drawing/2014/main" xmlns="" val="2050028316"/>
                    </a:ext>
                  </a:extLst>
                </a:gridCol>
                <a:gridCol w="1532964">
                  <a:extLst>
                    <a:ext uri="{9D8B030D-6E8A-4147-A177-3AD203B41FA5}">
                      <a16:colId xmlns:a16="http://schemas.microsoft.com/office/drawing/2014/main" xmlns="" val="2934585814"/>
                    </a:ext>
                  </a:extLst>
                </a:gridCol>
                <a:gridCol w="6290982">
                  <a:extLst>
                    <a:ext uri="{9D8B030D-6E8A-4147-A177-3AD203B41FA5}">
                      <a16:colId xmlns:a16="http://schemas.microsoft.com/office/drawing/2014/main" xmlns="" val="1033455508"/>
                    </a:ext>
                  </a:extLst>
                </a:gridCol>
              </a:tblGrid>
              <a:tr h="2631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Arial Narrow" panose="020B0606020202030204" pitchFamily="34" charset="0"/>
                        </a:rPr>
                        <a:t>№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00" marR="23700" marT="6025" marB="0" anchor="ctr"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Arial Narrow" panose="020B0606020202030204" pitchFamily="34" charset="0"/>
                        </a:rPr>
                        <a:t>Мероприятие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00" marR="23700" marT="60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Arial Narrow" panose="020B0606020202030204" pitchFamily="34" charset="0"/>
                        </a:rPr>
                        <a:t>Сроки </a:t>
                      </a:r>
                      <a:r>
                        <a:rPr lang="ru-RU" sz="1400" kern="1200" dirty="0" smtClean="0">
                          <a:effectLst/>
                          <a:latin typeface="Arial Narrow" panose="020B0606020202030204" pitchFamily="34" charset="0"/>
                        </a:rPr>
                        <a:t>исполнения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00" marR="23700" marT="60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Ответственный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Форма завершения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00" marR="23700" marT="60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81D5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92536958"/>
                  </a:ext>
                </a:extLst>
              </a:tr>
              <a:tr h="10925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7.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00" marR="23700" marT="6025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Признание результатов обучения формального и неформального обучения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00" marR="23700" marT="60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В течение года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700" marR="23700" marT="60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Секция ВиПВО, Секция ДО и НФО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Протокол заседания</a:t>
                      </a:r>
                      <a:r>
                        <a:rPr lang="ru-RU" sz="1400" kern="1200" baseline="0" dirty="0" smtClean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 Секции № 2 от 12.05.2023г.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u="sng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https</a:t>
                      </a:r>
                      <a:r>
                        <a:rPr lang="ru-RU" sz="1400" u="sng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://</a:t>
                      </a:r>
                      <a:r>
                        <a:rPr lang="en-US" sz="1400" u="sng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kaznmu</a:t>
                      </a:r>
                      <a:r>
                        <a:rPr lang="ru-RU" sz="1400" u="sng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.</a:t>
                      </a:r>
                      <a:r>
                        <a:rPr lang="en-US" sz="1400" u="sng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edu</a:t>
                      </a:r>
                      <a:r>
                        <a:rPr lang="ru-RU" sz="1400" u="sng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.</a:t>
                      </a:r>
                      <a:r>
                        <a:rPr lang="en-US" sz="1400" u="sng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kz</a:t>
                      </a:r>
                      <a:r>
                        <a:rPr lang="ru-RU" sz="1400" u="sng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/</a:t>
                      </a:r>
                      <a:r>
                        <a:rPr lang="en-US" sz="1400" u="sng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rus</a:t>
                      </a:r>
                      <a:r>
                        <a:rPr lang="ru-RU" sz="1400" u="sng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/</a:t>
                      </a:r>
                      <a:r>
                        <a:rPr lang="en-US" sz="1400" u="sng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wp</a:t>
                      </a:r>
                      <a:r>
                        <a:rPr lang="ru-RU" sz="1400" u="sng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-</a:t>
                      </a:r>
                      <a:r>
                        <a:rPr lang="en-US" sz="1400" u="sng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content</a:t>
                      </a:r>
                      <a:r>
                        <a:rPr lang="ru-RU" sz="1400" u="sng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/</a:t>
                      </a:r>
                      <a:r>
                        <a:rPr lang="en-US" sz="1400" u="sng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uploads</a:t>
                      </a:r>
                      <a:r>
                        <a:rPr lang="ru-RU" sz="1400" u="sng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/2023/05/</a:t>
                      </a:r>
                      <a:r>
                        <a:rPr lang="en-US" sz="1400" u="sng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protokol</a:t>
                      </a:r>
                      <a:r>
                        <a:rPr lang="ru-RU" sz="1400" u="sng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-2-</a:t>
                      </a:r>
                      <a:r>
                        <a:rPr lang="en-US" sz="1400" u="sng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ot</a:t>
                      </a:r>
                      <a:r>
                        <a:rPr lang="ru-RU" sz="1400" u="sng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-12.05.2023-</a:t>
                      </a:r>
                      <a:r>
                        <a:rPr lang="en-US" sz="1400" u="sng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goda</a:t>
                      </a:r>
                      <a:r>
                        <a:rPr lang="ru-RU" sz="1400" u="sng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___1684744695.3639743.</a:t>
                      </a:r>
                      <a:r>
                        <a:rPr lang="en-US" sz="1400" u="sng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/>
                        </a:rPr>
                        <a:t>pdf</a:t>
                      </a:r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23700" marR="23700" marT="60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80316281"/>
                  </a:ext>
                </a:extLst>
              </a:tr>
              <a:tr h="3269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effectLst/>
                          <a:latin typeface="Arial Narrow" panose="020B0606020202030204" pitchFamily="34" charset="0"/>
                        </a:rPr>
                        <a:t>8</a:t>
                      </a:r>
                      <a:r>
                        <a:rPr lang="ru-RU" sz="1400" kern="1200" dirty="0">
                          <a:effectLst/>
                          <a:latin typeface="Arial Narrow" panose="020B0606020202030204" pitchFamily="34" charset="0"/>
                        </a:rPr>
                        <a:t>.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00" marR="23700" marT="6025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Отчет Секции ДО и НФО по итогам работы 202</a:t>
                      </a:r>
                      <a:r>
                        <a:rPr lang="kk-KZ" sz="1400" kern="12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1400" kern="12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-202</a:t>
                      </a:r>
                      <a:r>
                        <a:rPr lang="kk-KZ" sz="1400" kern="12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4 </a:t>
                      </a:r>
                      <a:r>
                        <a:rPr lang="ru-RU" sz="1400" kern="12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уч.года </a:t>
                      </a:r>
                      <a:endParaRPr lang="ru-RU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00" marR="23700" marT="60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Июнь</a:t>
                      </a:r>
                      <a:endParaRPr lang="ru-RU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00" marR="23700" marT="60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Секция ДО и НФО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Протокол заседания</a:t>
                      </a:r>
                      <a:r>
                        <a:rPr lang="ru-RU" sz="1400" kern="1200" baseline="0" dirty="0" smtClean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 Секции № 5 от 10.05.2024г.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https://kaznmu.edu.kz/rus/wp-content/uploads/2024/05/protokol-zasedaniya-5-ot-10.05.2024g.___1716197465.3574824.pdf</a:t>
                      </a:r>
                      <a:r>
                        <a:rPr lang="ru-RU" sz="14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00" marR="23700" marT="60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55088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6573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6338" y="363580"/>
            <a:ext cx="115197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Анализ ключевых мероприятий.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07534" y="1002893"/>
            <a:ext cx="11811000" cy="5062924"/>
          </a:xfrm>
          <a:prstGeom prst="rect">
            <a:avLst/>
          </a:prstGeom>
          <a:solidFill>
            <a:srgbClr val="F4F0F4"/>
          </a:solidFill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1700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Выработка </a:t>
            </a:r>
            <a:r>
              <a:rPr lang="ru-RU" sz="1700" dirty="0">
                <a:solidFill>
                  <a:srgbClr val="461842"/>
                </a:solidFill>
                <a:latin typeface="Arial Narrow" panose="020B0606020202030204" pitchFamily="34" charset="0"/>
              </a:rPr>
              <a:t>подходов развития </a:t>
            </a:r>
            <a:r>
              <a:rPr lang="ru-RU" sz="1700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дополнительного образования </a:t>
            </a:r>
            <a:r>
              <a:rPr lang="ru-RU" sz="1700" dirty="0">
                <a:solidFill>
                  <a:srgbClr val="461842"/>
                </a:solidFill>
                <a:latin typeface="Arial Narrow" panose="020B0606020202030204" pitchFamily="34" charset="0"/>
              </a:rPr>
              <a:t>в соответствии с </a:t>
            </a:r>
            <a:r>
              <a:rPr lang="ru-RU" sz="1700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отраслевыми </a:t>
            </a:r>
            <a:r>
              <a:rPr lang="ru-RU" sz="1700" dirty="0">
                <a:solidFill>
                  <a:srgbClr val="461842"/>
                </a:solidFill>
                <a:latin typeface="Arial Narrow" panose="020B0606020202030204" pitchFamily="34" charset="0"/>
              </a:rPr>
              <a:t>рамками квалификации и профессиональными </a:t>
            </a:r>
            <a:r>
              <a:rPr lang="ru-RU" sz="1700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стандартами:</a:t>
            </a:r>
          </a:p>
          <a:p>
            <a:pPr marL="363538" indent="-363538">
              <a:buFont typeface="Wingdings" panose="05000000000000000000" pitchFamily="2" charset="2"/>
              <a:buChar char="§"/>
            </a:pPr>
            <a:r>
              <a:rPr lang="ru-RU" sz="1700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Внесение </a:t>
            </a:r>
            <a:r>
              <a:rPr lang="ru-RU" sz="1700" dirty="0">
                <a:solidFill>
                  <a:srgbClr val="461842"/>
                </a:solidFill>
                <a:latin typeface="Arial Narrow" panose="020B0606020202030204" pitchFamily="34" charset="0"/>
              </a:rPr>
              <a:t>предложений по актуализации</a:t>
            </a:r>
            <a:r>
              <a:rPr lang="ru-RU" sz="1700" dirty="0">
                <a:solidFill>
                  <a:srgbClr val="46184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нормативных правовых актов  дополнительного и неформального образованию в области здравоохранения РК;</a:t>
            </a:r>
          </a:p>
          <a:p>
            <a:pPr marL="363538" indent="-363538">
              <a:buFont typeface="Wingdings" panose="05000000000000000000" pitchFamily="2" charset="2"/>
              <a:buChar char="§"/>
            </a:pPr>
            <a:r>
              <a:rPr lang="kk-KZ" sz="1700" dirty="0" smtClean="0">
                <a:solidFill>
                  <a:srgbClr val="461842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Организация и разработка программ сертификационных курсов </a:t>
            </a:r>
            <a:r>
              <a:rPr lang="ru-RU" sz="1700" dirty="0">
                <a:solidFill>
                  <a:srgbClr val="461842"/>
                </a:solidFill>
                <a:latin typeface="Arial Narrow" panose="020B0606020202030204" pitchFamily="34" charset="0"/>
              </a:rPr>
              <a:t>в соответствии с требованиями </a:t>
            </a:r>
            <a:r>
              <a:rPr lang="ru-RU" sz="1700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 Методической </a:t>
            </a:r>
            <a:r>
              <a:rPr lang="ru-RU" sz="1700" dirty="0">
                <a:solidFill>
                  <a:srgbClr val="461842"/>
                </a:solidFill>
                <a:latin typeface="Arial Narrow" panose="020B0606020202030204" pitchFamily="34" charset="0"/>
              </a:rPr>
              <a:t>рекомендации по организации и реализации образовательных программ дополнительного образования в области </a:t>
            </a:r>
            <a:r>
              <a:rPr lang="ru-RU" sz="1700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здравоохранения*; </a:t>
            </a:r>
          </a:p>
          <a:p>
            <a:pPr marL="363538" indent="-363538">
              <a:buAutoNum type="arabicPeriod" startAt="2"/>
              <a:tabLst>
                <a:tab pos="538163" algn="l"/>
              </a:tabLst>
            </a:pPr>
            <a:r>
              <a:rPr lang="ru-RU" sz="1700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Участие </a:t>
            </a:r>
            <a:r>
              <a:rPr lang="ru-RU" sz="1700" dirty="0">
                <a:solidFill>
                  <a:srgbClr val="461842"/>
                </a:solidFill>
                <a:latin typeface="Arial Narrow" panose="020B0606020202030204" pitchFamily="34" charset="0"/>
              </a:rPr>
              <a:t>в формировании стратегии развития дополнительного образования, направленной на повышение его </a:t>
            </a:r>
            <a:r>
              <a:rPr lang="ru-RU" sz="1700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конкурентоспособности:</a:t>
            </a:r>
          </a:p>
          <a:p>
            <a:pPr marL="363538" indent="-363538">
              <a:buFont typeface="Wingdings" panose="05000000000000000000" pitchFamily="2" charset="2"/>
              <a:buChar char="§"/>
              <a:tabLst>
                <a:tab pos="631825" algn="l"/>
              </a:tabLst>
            </a:pPr>
            <a:r>
              <a:rPr lang="ru-RU" sz="1700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Организация и проведение экспертизы </a:t>
            </a:r>
            <a:r>
              <a:rPr lang="ru-RU" sz="1700" dirty="0">
                <a:solidFill>
                  <a:srgbClr val="461842"/>
                </a:solidFill>
                <a:latin typeface="Arial Narrow" panose="020B0606020202030204" pitchFamily="34" charset="0"/>
              </a:rPr>
              <a:t>образовательных программ дополнительного образования (</a:t>
            </a:r>
            <a:r>
              <a:rPr lang="ru-RU" sz="1700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ПК-РБП 005, СК);</a:t>
            </a:r>
            <a:endParaRPr lang="ru-RU" sz="1700" dirty="0">
              <a:solidFill>
                <a:srgbClr val="461842"/>
              </a:solidFill>
              <a:latin typeface="Arial Narrow" panose="020B0606020202030204" pitchFamily="34" charset="0"/>
            </a:endParaRPr>
          </a:p>
          <a:p>
            <a:pPr marL="363538" indent="-363538">
              <a:buFont typeface="Wingdings" panose="05000000000000000000" pitchFamily="2" charset="2"/>
              <a:buChar char="§"/>
              <a:tabLst>
                <a:tab pos="631825" algn="l"/>
              </a:tabLst>
            </a:pPr>
            <a:r>
              <a:rPr lang="kk-KZ" sz="1700" dirty="0" smtClean="0">
                <a:solidFill>
                  <a:srgbClr val="461842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Организация и разработка </a:t>
            </a:r>
            <a:r>
              <a:rPr lang="kk-KZ" sz="1700" dirty="0">
                <a:solidFill>
                  <a:srgbClr val="461842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 дополнительного образования (</a:t>
            </a:r>
            <a:r>
              <a:rPr lang="ru-RU" sz="1700" dirty="0">
                <a:solidFill>
                  <a:srgbClr val="461842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ПК -РБП 005</a:t>
            </a:r>
            <a:r>
              <a:rPr lang="ru-RU" sz="1700" dirty="0" smtClean="0">
                <a:solidFill>
                  <a:srgbClr val="461842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ru-RU" sz="1700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 </a:t>
            </a:r>
            <a:r>
              <a:rPr lang="ru-RU" sz="1700" dirty="0">
                <a:solidFill>
                  <a:srgbClr val="461842"/>
                </a:solidFill>
                <a:latin typeface="Arial Narrow" panose="020B0606020202030204" pitchFamily="34" charset="0"/>
              </a:rPr>
              <a:t>в соответствии с требованиями Методической рекомендации по организации и реализации образовательных программ дополнительного образования в области </a:t>
            </a:r>
            <a:r>
              <a:rPr lang="ru-RU" sz="1700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здравоохранения; </a:t>
            </a:r>
            <a:endParaRPr lang="ru-RU" sz="1700" dirty="0" smtClean="0">
              <a:solidFill>
                <a:srgbClr val="461842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363538" indent="-363538">
              <a:buFont typeface="Wingdings" panose="05000000000000000000" pitchFamily="2" charset="2"/>
              <a:buChar char="§"/>
              <a:tabLst>
                <a:tab pos="631825" algn="l"/>
              </a:tabLst>
            </a:pPr>
            <a:r>
              <a:rPr lang="ru-RU" sz="1700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Создание рабочей группы для изучения и выработки предложений по проблемным вопросам </a:t>
            </a:r>
            <a:r>
              <a:rPr lang="ru-RU" sz="1700" dirty="0">
                <a:solidFill>
                  <a:srgbClr val="461842"/>
                </a:solidFill>
                <a:latin typeface="Arial Narrow" panose="020B0606020202030204" pitchFamily="34" charset="0"/>
              </a:rPr>
              <a:t>касательно работы </a:t>
            </a:r>
            <a:r>
              <a:rPr lang="ru-RU" sz="1700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ИС каталога, </a:t>
            </a:r>
            <a:r>
              <a:rPr lang="ru-RU" sz="1700" dirty="0">
                <a:solidFill>
                  <a:srgbClr val="461842"/>
                </a:solidFill>
                <a:latin typeface="Arial Narrow" panose="020B0606020202030204" pitchFamily="34" charset="0"/>
              </a:rPr>
              <a:t>по </a:t>
            </a:r>
            <a:r>
              <a:rPr lang="ru-RU" sz="1700" dirty="0" smtClean="0">
                <a:solidFill>
                  <a:srgbClr val="46184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внесению </a:t>
            </a:r>
            <a:r>
              <a:rPr lang="ru-RU" sz="1700" dirty="0">
                <a:solidFill>
                  <a:srgbClr val="46184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изменений и дополнений </a:t>
            </a:r>
            <a:r>
              <a:rPr lang="ru-RU" sz="1700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НПА дополнительного образования;</a:t>
            </a:r>
          </a:p>
          <a:p>
            <a:pPr marL="363538" indent="-363538">
              <a:tabLst>
                <a:tab pos="363538" algn="l"/>
                <a:tab pos="631825" algn="l"/>
              </a:tabLst>
            </a:pPr>
            <a:r>
              <a:rPr lang="ru-RU" sz="1700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3.     Учебно-методическое </a:t>
            </a:r>
            <a:r>
              <a:rPr lang="ru-RU" sz="1700" dirty="0">
                <a:solidFill>
                  <a:srgbClr val="461842"/>
                </a:solidFill>
                <a:latin typeface="Arial Narrow" panose="020B0606020202030204" pitchFamily="34" charset="0"/>
              </a:rPr>
              <a:t>и научно-методическое сопровождение образовательного процесса в соответствии с изменяющимися условиями и с учетом глобальных вызовов; </a:t>
            </a:r>
          </a:p>
          <a:p>
            <a:pPr marL="363538" indent="-363538">
              <a:buFont typeface="Wingdings" panose="05000000000000000000" pitchFamily="2" charset="2"/>
              <a:buChar char="§"/>
            </a:pPr>
            <a:r>
              <a:rPr lang="ru-RU" sz="1700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Рекомендаций </a:t>
            </a:r>
            <a:r>
              <a:rPr lang="ru-RU" sz="1700" dirty="0">
                <a:solidFill>
                  <a:srgbClr val="461842"/>
                </a:solidFill>
                <a:latin typeface="Arial Narrow" panose="020B0606020202030204" pitchFamily="34" charset="0"/>
              </a:rPr>
              <a:t>в разработке «Методические рекомендации к учебным программам фонда ООН в области народонаселения (ЮНФПА) по антенатальному уходу и ведению физиологических и осложненных родов, а также вопросам реагирования системы здравоохранения на случаи гендерного </a:t>
            </a:r>
            <a:r>
              <a:rPr lang="ru-RU" sz="1700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насилия;</a:t>
            </a:r>
          </a:p>
          <a:p>
            <a:pPr marL="363538" indent="-363538">
              <a:buFont typeface="Wingdings" panose="05000000000000000000" pitchFamily="2" charset="2"/>
              <a:buChar char="§"/>
            </a:pPr>
            <a:r>
              <a:rPr lang="ru-RU" sz="1700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Организация </a:t>
            </a:r>
            <a:r>
              <a:rPr lang="ru-RU" sz="1700" dirty="0">
                <a:solidFill>
                  <a:srgbClr val="461842"/>
                </a:solidFill>
                <a:latin typeface="Arial Narrow" panose="020B0606020202030204" pitchFamily="34" charset="0"/>
              </a:rPr>
              <a:t>и проведение экспертизы</a:t>
            </a:r>
            <a:r>
              <a:rPr lang="ru-RU" sz="1700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  </a:t>
            </a:r>
            <a:r>
              <a:rPr lang="ru-RU" sz="1700" dirty="0">
                <a:solidFill>
                  <a:srgbClr val="461842"/>
                </a:solidFill>
                <a:latin typeface="Arial Narrow" panose="020B0606020202030204" pitchFamily="34" charset="0"/>
              </a:rPr>
              <a:t>программ дополнительного образования инициированная экспертами Офис Фонда ООН в области </a:t>
            </a:r>
            <a:r>
              <a:rPr lang="ru-RU" sz="1700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народонаселения;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0" y="6421113"/>
            <a:ext cx="12026069" cy="318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ru-RU" sz="14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*</a:t>
            </a:r>
            <a:r>
              <a:rPr lang="ru-RU" sz="14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Методические </a:t>
            </a:r>
            <a:r>
              <a:rPr lang="ru-RU" sz="1400" dirty="0">
                <a:solidFill>
                  <a:srgbClr val="002060"/>
                </a:solidFill>
                <a:latin typeface="Arial Narrow" panose="020B0606020202030204" pitchFamily="34" charset="0"/>
              </a:rPr>
              <a:t>рекомендации одобрены на заседании УМО по направлению подготовки Здравоохранение, протокол № 9 от 26 мая 2021 г</a:t>
            </a:r>
            <a:r>
              <a:rPr lang="ru-RU" sz="14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.</a:t>
            </a:r>
            <a:endParaRPr lang="ru-RU" sz="14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77251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58231"/>
            <a:ext cx="12192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+mj-cs"/>
              </a:rPr>
              <a:t>Заключение, подводящее итоги деятельности </a:t>
            </a:r>
          </a:p>
          <a:p>
            <a:pPr algn="ctr"/>
            <a:r>
              <a:rPr lang="ru-RU" sz="2800" b="1" dirty="0" smtClean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«</a:t>
            </a:r>
            <a:r>
              <a:rPr lang="ru-RU" sz="2800" b="1" dirty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Секции ДО и </a:t>
            </a:r>
            <a:r>
              <a:rPr lang="ru-RU" sz="2800" b="1" dirty="0" smtClean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НФО» </a:t>
            </a:r>
            <a:r>
              <a:rPr lang="ru-RU" sz="2800" b="1" dirty="0" smtClean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+mj-cs"/>
              </a:rPr>
              <a:t>за 2023-24 </a:t>
            </a:r>
            <a:r>
              <a:rPr lang="ru-RU" sz="2800" b="1" dirty="0" err="1" smtClean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+mj-cs"/>
              </a:rPr>
              <a:t>уч.год</a:t>
            </a:r>
            <a:endParaRPr lang="ru-RU" sz="2800" b="1" dirty="0">
              <a:solidFill>
                <a:srgbClr val="581D53"/>
              </a:solidFill>
              <a:latin typeface="Arial Narrow" panose="020B0606020202030204" pitchFamily="34" charset="0"/>
              <a:ea typeface="Times New Roman" panose="02020603050405020304" pitchFamily="18" charset="0"/>
              <a:cs typeface="+mj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85A54568-2539-2AE7-D634-EF7A076BB150}"/>
              </a:ext>
            </a:extLst>
          </p:cNvPr>
          <p:cNvSpPr txBox="1"/>
          <p:nvPr/>
        </p:nvSpPr>
        <p:spPr>
          <a:xfrm>
            <a:off x="401171" y="1367678"/>
            <a:ext cx="11068050" cy="4832092"/>
          </a:xfrm>
          <a:prstGeom prst="rect">
            <a:avLst/>
          </a:prstGeom>
          <a:solidFill>
            <a:srgbClr val="F4F0F4"/>
          </a:solidFill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eriod"/>
            </a:pPr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342900" indent="-342900">
              <a:buFontTx/>
              <a:buAutoNum type="arabicPeriod"/>
            </a:pPr>
            <a:r>
              <a:rPr lang="ru-RU" sz="1700" dirty="0" smtClean="0">
                <a:solidFill>
                  <a:srgbClr val="461842"/>
                </a:solidFill>
                <a:latin typeface="Arial Narrow" panose="020B0606020202030204" pitchFamily="34" charset="0"/>
                <a:ea typeface="Calibri"/>
                <a:cs typeface="Times New Roman" panose="02020603050405020304" pitchFamily="18" charset="0"/>
              </a:rPr>
              <a:t>Секция ДО и НФО  под руководством УМО координирует работу организаций образования/науки, осуществляющих образовательную деятельность в сфере здравоохранения и направлена на повышение качества профессиональной подготовки;</a:t>
            </a:r>
          </a:p>
          <a:p>
            <a:pPr marL="342900" indent="-342900">
              <a:buFontTx/>
              <a:buAutoNum type="arabicPeriod"/>
            </a:pPr>
            <a:r>
              <a:rPr lang="ru-RU" sz="1700" dirty="0" smtClean="0">
                <a:solidFill>
                  <a:srgbClr val="461842"/>
                </a:solidFill>
                <a:latin typeface="Arial Narrow" panose="020B0606020202030204" pitchFamily="34" charset="0"/>
                <a:ea typeface="Calibri"/>
                <a:cs typeface="Times New Roman" panose="02020603050405020304" pitchFamily="18" charset="0"/>
              </a:rPr>
              <a:t>Состав Секции ДО и НФО определяется из числа представителей организаций образования и науки, работодателей и иных организаций. Охват всех заинтересованных стейкхолдеров;</a:t>
            </a:r>
          </a:p>
          <a:p>
            <a:pPr marL="342900" indent="-342900">
              <a:buFontTx/>
              <a:buAutoNum type="arabicPeriod"/>
            </a:pPr>
            <a:r>
              <a:rPr lang="ru-RU" sz="1700" dirty="0" smtClean="0">
                <a:solidFill>
                  <a:srgbClr val="461842"/>
                </a:solidFill>
                <a:latin typeface="Arial Narrow" panose="020B0606020202030204" pitchFamily="34" charset="0"/>
                <a:ea typeface="Calibri"/>
                <a:cs typeface="Times New Roman" panose="02020603050405020304" pitchFamily="18" charset="0"/>
              </a:rPr>
              <a:t>Секция ДО и НФО рекомендует вопросы по программам дополнительного образования, по совершенствованию НПА в сфере здравоохранения РК для рассмотрения на заседании УМО </a:t>
            </a:r>
            <a:r>
              <a:rPr lang="ru-RU" sz="1700" dirty="0">
                <a:solidFill>
                  <a:srgbClr val="461842"/>
                </a:solidFill>
                <a:latin typeface="Arial Narrow" panose="020B0606020202030204" pitchFamily="34" charset="0"/>
              </a:rPr>
              <a:t>и выполняют протокольные поручения </a:t>
            </a:r>
            <a:r>
              <a:rPr lang="ru-RU" sz="1700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МЗ РК</a:t>
            </a:r>
            <a:r>
              <a:rPr lang="ru-RU" sz="1700" dirty="0" smtClean="0">
                <a:solidFill>
                  <a:srgbClr val="461842"/>
                </a:solidFill>
                <a:latin typeface="Arial Narrow" panose="020B0606020202030204" pitchFamily="34" charset="0"/>
                <a:ea typeface="Calibri"/>
                <a:cs typeface="Times New Roman" panose="02020603050405020304" pitchFamily="18" charset="0"/>
              </a:rPr>
              <a:t>;</a:t>
            </a:r>
          </a:p>
          <a:p>
            <a:pPr marL="342900" indent="-342900">
              <a:buFontTx/>
              <a:buAutoNum type="arabicPeriod"/>
            </a:pPr>
            <a:r>
              <a:rPr lang="ru-RU" sz="1700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Представители Секции ДО и НФО  участвуют </a:t>
            </a:r>
            <a:r>
              <a:rPr lang="ru-RU" sz="1700" dirty="0">
                <a:solidFill>
                  <a:srgbClr val="461842"/>
                </a:solidFill>
                <a:latin typeface="Arial Narrow" panose="020B0606020202030204" pitchFamily="34" charset="0"/>
              </a:rPr>
              <a:t>в разработке, обсуждении и экспертизе </a:t>
            </a:r>
            <a:r>
              <a:rPr lang="ru-RU" sz="1700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программ  повышения квалификации и сертификационных курсов </a:t>
            </a:r>
            <a:r>
              <a:rPr lang="ru-RU" sz="1700" i="1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(</a:t>
            </a:r>
            <a:r>
              <a:rPr lang="ru-RU" sz="1700" i="1" dirty="0">
                <a:solidFill>
                  <a:srgbClr val="461842"/>
                </a:solidFill>
                <a:latin typeface="Arial Narrow" panose="020B0606020202030204" pitchFamily="34" charset="0"/>
              </a:rPr>
              <a:t>приказ МЗ РК от 30 ноября 2020 года № ҚР ДСМ-218/2020 «Об утверждении перечня специальностей и специализаций, подлежащих сертификации специалистов в области здравоохранения</a:t>
            </a:r>
            <a:r>
              <a:rPr lang="ru-RU" sz="1700" i="1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»); </a:t>
            </a:r>
            <a:endParaRPr lang="ru-RU" sz="1700" dirty="0" smtClean="0">
              <a:solidFill>
                <a:srgbClr val="461842"/>
              </a:solidFill>
              <a:latin typeface="Arial Narrow" panose="020B0606020202030204" pitchFamily="34" charset="0"/>
            </a:endParaRPr>
          </a:p>
          <a:p>
            <a:pPr marL="342900" indent="-342900">
              <a:buFontTx/>
              <a:buAutoNum type="arabicPeriod"/>
            </a:pPr>
            <a:r>
              <a:rPr lang="ru-RU" sz="1700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Представители Секции ДО и НФО активно вовлечены </a:t>
            </a:r>
            <a:r>
              <a:rPr lang="ru-RU" sz="1700" dirty="0">
                <a:solidFill>
                  <a:srgbClr val="461842"/>
                </a:solidFill>
                <a:latin typeface="Arial Narrow" panose="020B0606020202030204" pitchFamily="34" charset="0"/>
              </a:rPr>
              <a:t>в деятельность по обеспечению и повышению качества </a:t>
            </a:r>
            <a:r>
              <a:rPr lang="ru-RU" sz="1700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образования;</a:t>
            </a:r>
          </a:p>
          <a:p>
            <a:pPr marL="342900" indent="-342900">
              <a:buFontTx/>
              <a:buAutoNum type="arabicPeriod"/>
            </a:pPr>
            <a:r>
              <a:rPr lang="ru-RU" sz="1700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Секция ДО и НФО находится </a:t>
            </a:r>
            <a:r>
              <a:rPr lang="ru-RU" sz="1700" dirty="0">
                <a:solidFill>
                  <a:srgbClr val="461842"/>
                </a:solidFill>
                <a:latin typeface="Arial Narrow" panose="020B0606020202030204" pitchFamily="34" charset="0"/>
              </a:rPr>
              <a:t>во взаимосвязи с  другими структурными единицами УМО и специалистами практического </a:t>
            </a:r>
            <a:r>
              <a:rPr lang="ru-RU" sz="1700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здравоохранения</a:t>
            </a:r>
            <a:r>
              <a:rPr lang="ru-RU" sz="1700" dirty="0">
                <a:solidFill>
                  <a:srgbClr val="461842"/>
                </a:solidFill>
                <a:latin typeface="Arial Narrow" panose="020B0606020202030204" pitchFamily="34" charset="0"/>
              </a:rPr>
              <a:t>;</a:t>
            </a:r>
            <a:endParaRPr lang="ru-RU" sz="1700" dirty="0" smtClean="0">
              <a:solidFill>
                <a:srgbClr val="461842"/>
              </a:solidFill>
              <a:latin typeface="Arial Narrow" panose="020B0606020202030204" pitchFamily="34" charset="0"/>
            </a:endParaRPr>
          </a:p>
          <a:p>
            <a:pPr marL="342900" lvl="0" indent="-342900">
              <a:buFontTx/>
              <a:buAutoNum type="arabicPeriod"/>
            </a:pPr>
            <a:r>
              <a:rPr lang="ru-RU" sz="1700" dirty="0">
                <a:solidFill>
                  <a:srgbClr val="461842"/>
                </a:solidFill>
                <a:latin typeface="Arial Narrow" panose="020B0606020202030204" pitchFamily="34" charset="0"/>
              </a:rPr>
              <a:t>С</a:t>
            </a:r>
            <a:r>
              <a:rPr lang="ru-RU" sz="1700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формирован </a:t>
            </a:r>
            <a:r>
              <a:rPr lang="ru-RU" sz="1700" dirty="0">
                <a:solidFill>
                  <a:srgbClr val="461842"/>
                </a:solidFill>
                <a:latin typeface="Arial Narrow" panose="020B0606020202030204" pitchFamily="34" charset="0"/>
              </a:rPr>
              <a:t>пул </a:t>
            </a:r>
            <a:r>
              <a:rPr lang="ru-RU" sz="1700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экспертов программ дополнительного образования, </a:t>
            </a:r>
            <a:r>
              <a:rPr lang="ru-RU" sz="1700" dirty="0">
                <a:solidFill>
                  <a:srgbClr val="461842"/>
                </a:solidFill>
                <a:latin typeface="Arial Narrow" panose="020B0606020202030204" pitchFamily="34" charset="0"/>
              </a:rPr>
              <a:t>рекомендованные вузами, входящими в состав УМО по направлению подготовки- Здравоохранение</a:t>
            </a:r>
            <a:r>
              <a:rPr lang="ru-RU" sz="1700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;</a:t>
            </a:r>
            <a:endParaRPr lang="ru-RU" sz="1700" dirty="0">
              <a:solidFill>
                <a:srgbClr val="461842"/>
              </a:solidFill>
              <a:latin typeface="Arial Narrow" panose="020B0606020202030204" pitchFamily="34" charset="0"/>
            </a:endParaRPr>
          </a:p>
          <a:p>
            <a:pPr marL="342900" indent="-342900">
              <a:buFontTx/>
              <a:buAutoNum type="arabicPeriod"/>
            </a:pPr>
            <a:r>
              <a:rPr lang="ru-RU" sz="1700" dirty="0">
                <a:solidFill>
                  <a:srgbClr val="461842"/>
                </a:solidFill>
                <a:latin typeface="Arial Narrow" panose="020B0606020202030204" pitchFamily="34" charset="0"/>
              </a:rPr>
              <a:t>Создание </a:t>
            </a:r>
            <a:r>
              <a:rPr lang="ru-RU" sz="1700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 и актуализация страницы о </a:t>
            </a:r>
            <a:r>
              <a:rPr lang="ru-RU" sz="1700" dirty="0">
                <a:solidFill>
                  <a:srgbClr val="461842"/>
                </a:solidFill>
                <a:latin typeface="Arial Narrow" panose="020B0606020202030204" pitchFamily="34" charset="0"/>
              </a:rPr>
              <a:t>деятельности  Секции ДО и НФО УМО на сайте НАО КазНМУ им. </a:t>
            </a:r>
            <a:r>
              <a:rPr lang="ru-RU" sz="1700" dirty="0" smtClean="0">
                <a:solidFill>
                  <a:srgbClr val="461842"/>
                </a:solidFill>
                <a:latin typeface="Arial Narrow" panose="020B0606020202030204" pitchFamily="34" charset="0"/>
              </a:rPr>
              <a:t>С.Д.Асфендиярова.</a:t>
            </a:r>
            <a:endParaRPr lang="ru-RU" sz="1700" dirty="0">
              <a:solidFill>
                <a:srgbClr val="461842"/>
              </a:solidFill>
              <a:latin typeface="Arial Narrow" panose="020B0606020202030204" pitchFamily="34" charset="0"/>
            </a:endParaRPr>
          </a:p>
          <a:p>
            <a:pPr marL="342900" indent="-342900">
              <a:buFontTx/>
              <a:buAutoNum type="arabicPeriod"/>
            </a:pPr>
            <a:endParaRPr lang="ru-RU" sz="1600" dirty="0" smtClean="0">
              <a:solidFill>
                <a:srgbClr val="461842"/>
              </a:solidFill>
              <a:latin typeface="Arial Narrow" panose="020B0606020202030204" pitchFamily="34" charset="0"/>
              <a:ea typeface="Calibri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0656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3FF0035C-D3D4-4252-830A-ECA9521C5612}"/>
              </a:ext>
            </a:extLst>
          </p:cNvPr>
          <p:cNvSpPr/>
          <p:nvPr/>
        </p:nvSpPr>
        <p:spPr>
          <a:xfrm>
            <a:off x="0" y="0"/>
            <a:ext cx="12192000" cy="1019175"/>
          </a:xfrm>
          <a:prstGeom prst="rect">
            <a:avLst/>
          </a:prstGeom>
          <a:solidFill>
            <a:srgbClr val="581D5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4E59534D-71FD-434B-A6A8-750127EF7BED}"/>
              </a:ext>
            </a:extLst>
          </p:cNvPr>
          <p:cNvSpPr/>
          <p:nvPr/>
        </p:nvSpPr>
        <p:spPr>
          <a:xfrm>
            <a:off x="3611087" y="477544"/>
            <a:ext cx="80268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Учебно-методическое объединение по</a:t>
            </a:r>
            <a:r>
              <a:rPr lang="ru-RU" sz="1200" b="1" spc="-25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направлению</a:t>
            </a:r>
            <a:r>
              <a:rPr lang="ru-RU" sz="1200" b="1" spc="-20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подготовки</a:t>
            </a:r>
            <a:r>
              <a:rPr lang="ru-RU" sz="1200" b="1" spc="5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–</a:t>
            </a:r>
            <a:r>
              <a:rPr lang="ru-RU" sz="1200" b="1" spc="-195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Здравоохранение на базе </a:t>
            </a:r>
            <a:r>
              <a:rPr lang="ru-RU" sz="1200" b="1" dirty="0" err="1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КазНМУ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им. </a:t>
            </a:r>
            <a:r>
              <a:rPr lang="ru-RU" sz="1200" b="1" dirty="0" err="1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С.Д.Асфендиярова</a:t>
            </a:r>
            <a:endParaRPr lang="ru-RU" sz="12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5DDB15F0-148A-42E2-BB98-1F0DAFD0E5EF}"/>
              </a:ext>
            </a:extLst>
          </p:cNvPr>
          <p:cNvSpPr/>
          <p:nvPr/>
        </p:nvSpPr>
        <p:spPr>
          <a:xfrm>
            <a:off x="1" y="0"/>
            <a:ext cx="12192000" cy="235413"/>
          </a:xfrm>
          <a:prstGeom prst="rect">
            <a:avLst/>
          </a:prstGeom>
          <a:solidFill>
            <a:srgbClr val="461842"/>
          </a:solidFill>
          <a:ln>
            <a:solidFill>
              <a:srgbClr val="46184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Picture 2" descr="КазНМУ">
            <a:extLst>
              <a:ext uri="{FF2B5EF4-FFF2-40B4-BE49-F238E27FC236}">
                <a16:creationId xmlns:a16="http://schemas.microsoft.com/office/drawing/2014/main" xmlns="" id="{2FF83C82-5B30-424E-A4A5-0588AAA089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81" y="270874"/>
            <a:ext cx="1857115" cy="690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D5D5A889-56E0-44B3-9B7B-37622DE126EA}"/>
              </a:ext>
            </a:extLst>
          </p:cNvPr>
          <p:cNvSpPr/>
          <p:nvPr/>
        </p:nvSpPr>
        <p:spPr>
          <a:xfrm>
            <a:off x="1" y="6521570"/>
            <a:ext cx="12192000" cy="336430"/>
          </a:xfrm>
          <a:prstGeom prst="rect">
            <a:avLst/>
          </a:prstGeom>
          <a:solidFill>
            <a:srgbClr val="581D5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71E6C3EB-78D8-4017-9C45-5620E3519878}"/>
              </a:ext>
            </a:extLst>
          </p:cNvPr>
          <p:cNvSpPr/>
          <p:nvPr/>
        </p:nvSpPr>
        <p:spPr>
          <a:xfrm>
            <a:off x="-1" y="6431840"/>
            <a:ext cx="12191999" cy="89730"/>
          </a:xfrm>
          <a:prstGeom prst="rect">
            <a:avLst/>
          </a:prstGeom>
          <a:solidFill>
            <a:srgbClr val="B8860B"/>
          </a:solidFill>
          <a:ln>
            <a:solidFill>
              <a:srgbClr val="B8860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B2B48409-4A61-4235-A9E2-3A4B90DAF09B}"/>
              </a:ext>
            </a:extLst>
          </p:cNvPr>
          <p:cNvSpPr txBox="1"/>
          <p:nvPr/>
        </p:nvSpPr>
        <p:spPr>
          <a:xfrm>
            <a:off x="3331784" y="6551285"/>
            <a:ext cx="55284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Заседание УМО по направлению подготовки здравоохранение</a:t>
            </a:r>
            <a:r>
              <a:rPr lang="ru-RU" sz="12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, 13 июня  2024г.</a:t>
            </a:r>
            <a:endParaRPr lang="ru-RU" sz="12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5" name="Заголовок 1">
            <a:extLst>
              <a:ext uri="{FF2B5EF4-FFF2-40B4-BE49-F238E27FC236}">
                <a16:creationId xmlns:a16="http://schemas.microsoft.com/office/drawing/2014/main" xmlns="" id="{384402EB-EB0D-4FE2-9B0D-274DF30373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7" y="1200225"/>
            <a:ext cx="9144000" cy="421661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461842"/>
                </a:solidFill>
                <a:latin typeface="Arial Narrow" panose="020B0606020202030204" pitchFamily="34" charset="0"/>
              </a:rPr>
              <a:t>ПРОЕКТ РЕШЕНИЯ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13359" y="2054268"/>
            <a:ext cx="112246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000" dirty="0">
                <a:solidFill>
                  <a:srgbClr val="581D53"/>
                </a:solidFill>
                <a:latin typeface="Arial Narrow" panose="020B0606020202030204" pitchFamily="34" charset="0"/>
                <a:cs typeface="Times New Roman" pitchFamily="18" charset="0"/>
              </a:rPr>
              <a:t>Принять к сведению отчет </a:t>
            </a:r>
            <a:r>
              <a:rPr lang="ru-RU" sz="2000" dirty="0" smtClean="0">
                <a:solidFill>
                  <a:srgbClr val="581D53"/>
                </a:solidFill>
                <a:latin typeface="Arial Narrow" panose="020B0606020202030204" pitchFamily="34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о </a:t>
            </a:r>
            <a:r>
              <a:rPr lang="ru-RU" sz="2000" dirty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деятельности Секции  дополнительного и неформального образования</a:t>
            </a:r>
            <a:br>
              <a:rPr lang="ru-RU" sz="2000" dirty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</a:br>
            <a:r>
              <a:rPr lang="ru-RU" sz="2000" dirty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за 2023-24 </a:t>
            </a:r>
            <a:r>
              <a:rPr lang="ru-RU" sz="2000" dirty="0" err="1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уч.год</a:t>
            </a:r>
            <a:endParaRPr lang="ru-RU" sz="2000" dirty="0" smtClean="0">
              <a:solidFill>
                <a:srgbClr val="581D53"/>
              </a:solidFill>
              <a:latin typeface="Arial Narrow" panose="020B0606020202030204" pitchFamily="34" charset="0"/>
            </a:endParaRPr>
          </a:p>
          <a:p>
            <a:endParaRPr lang="ru-RU" sz="20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8119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3467</TotalTime>
  <Words>1607</Words>
  <Application>Microsoft Office PowerPoint</Application>
  <PresentationFormat>Широкоэкранный</PresentationFormat>
  <Paragraphs>188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Arial Narrow</vt:lpstr>
      <vt:lpstr>Calibri</vt:lpstr>
      <vt:lpstr>Calibri Light</vt:lpstr>
      <vt:lpstr>Times New Roman</vt:lpstr>
      <vt:lpstr>Wingdings</vt:lpstr>
      <vt:lpstr>Тема Office</vt:lpstr>
      <vt:lpstr>Отчет о деятельности Секции  дополнительного и неформального образования за 2023-24 уч.год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ПРОЕКТ РЕШЕНИЯ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Информация об оформлении дипломов иностранных граждан о базовом медицинском образовании</dc:title>
  <dc:creator>Saule Sydykova</dc:creator>
  <cp:lastModifiedBy>User</cp:lastModifiedBy>
  <cp:revision>137</cp:revision>
  <dcterms:created xsi:type="dcterms:W3CDTF">2024-03-15T05:18:30Z</dcterms:created>
  <dcterms:modified xsi:type="dcterms:W3CDTF">2024-06-07T01:26:16Z</dcterms:modified>
</cp:coreProperties>
</file>