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8" r:id="rId3"/>
    <p:sldId id="283" r:id="rId4"/>
    <p:sldId id="271" r:id="rId5"/>
    <p:sldId id="289" r:id="rId6"/>
    <p:sldId id="290" r:id="rId7"/>
    <p:sldId id="284" r:id="rId8"/>
    <p:sldId id="276" r:id="rId9"/>
    <p:sldId id="258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842"/>
    <a:srgbClr val="F4F0F4"/>
    <a:srgbClr val="581D53"/>
    <a:srgbClr val="9A1616"/>
    <a:srgbClr val="B886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41" autoAdjust="0"/>
    <p:restoredTop sz="96210" autoAdjust="0"/>
  </p:normalViewPr>
  <p:slideViewPr>
    <p:cSldViewPr snapToGrid="0">
      <p:cViewPr varScale="1">
        <p:scale>
          <a:sx n="67" d="100"/>
          <a:sy n="67" d="100"/>
        </p:scale>
        <p:origin x="72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CC2FD-0B9A-4DEB-AF77-97334F761A99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6ABD9-3690-4F98-8D7F-6323350D8F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649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5D627-EE48-4504-8EA1-710CECA456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233E13E-5033-40C6-8DF1-C7EA573974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41F094-4AEC-4D6B-8D28-6C8EA8434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23EE48-5EFE-4D36-A0D5-CEA85C580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01B3CC-7B21-4244-AF58-8FC1A485B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100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30B929-C5E0-4F6C-AAC7-9375EAFCB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5F3E7B2-472C-41DE-9419-577BDB5B1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2F5A91-2CD6-4426-AB92-545039BA6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219BF-0199-4012-9EBF-5E9349E02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FE929F-42DB-407F-A84C-33D6FA6CB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82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1EC92C4-59EA-4B82-8F45-1418A6F197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E74446E-6C17-4959-BA31-AB6850860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508EF4-1EB1-4D8C-A137-E28E3A496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9103EF-B11B-4DC1-95B2-72193D30F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1A989A-BBC2-4F1C-A9D6-A23081B1E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2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2EF43A-01AB-4F20-877F-8B1E79652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20D68F-E574-465B-8B5C-A0B39CB22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8EB4E0-DDF0-4406-B155-601728EAB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983655-0F51-4C08-940E-7AD4B35B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4656D4-7432-4EC8-9084-72EF236C2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95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2F29F5-5408-4093-88BA-292A3A03C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321C8A-494A-4ADA-BDD9-A8F42FBE7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66EBEB-9EE3-4330-BF47-2920F14BA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F7456F-7FBE-464E-9C56-45DA842F6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592738-9D3C-446D-8C85-D538F1A3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19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87B311-8E65-430B-A6F3-5909E211E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136EF5-CC69-4BCD-9E55-906634EC31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E76BEBD-AC3A-4BFB-B6CF-ABFC5CD9B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3E129C-8A19-40AA-828D-DD83DA425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D110659-0D55-4DE1-BE52-FBD6C2DBE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0937B7-66D3-403D-B850-09EF3C9F6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23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6731FC-8AFB-4962-A695-C358F17F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E40F9EA-7BF2-4B98-B974-7ADEEEC32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54AFF5B-DD2C-4752-B16F-F464E940B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1B506A5-B4B0-4CB9-9570-3209B0D287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E893725-9C43-44DF-93DB-F498A3327A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86C9B0-928F-43E2-9BAC-3419A4461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C0C6B97-90E0-413C-9FB1-B1034B07C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0BA0EF7-7BDC-451F-80DC-231CD20BC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33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995CFF-43FA-4495-BE19-9F99F77D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090FB50-B1D2-4A5C-BB4B-5DE1A53E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454B5E5-2FD2-4234-AB20-C269626D2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BDDC0C2-DFC9-47C4-80AC-31C73D061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04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26DD1F5-92B1-415F-BE1E-3E772CD69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E0336D7-C797-4C6B-A040-192E5AE78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1534E33-406F-4007-A371-2241B8DB8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07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A0DF44-F05F-4809-8F60-64CBFCD18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057032-4F82-4C4E-8A26-460A036C6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05D112-BE2F-4C3D-B0D7-4F91A18F1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075A9B-60CE-4716-B7A8-7E9BCCC4D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737667-AC94-43C3-957D-695D2C909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94BE5A-F359-4D05-90E3-8FD259F61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986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441A99-B02B-45E5-B9F0-326983CD7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C53E8AB-C586-43E8-8867-BECA3596E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354817A-767E-411E-9CA1-B535A98C3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666BDAA-5C63-4FB7-9EC3-B1E681CA7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C764C89-9D7D-49EE-9F01-AE2CA4787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604C9C-AEF9-4F15-BA49-0AB18ED41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182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E7BB73-94FB-49A6-BD8E-512571DA4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1E5DA7-994B-4264-9684-191921FB8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EEC365-CFDD-469A-B80D-F8B4416424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5BF1D-8320-4BBB-8154-501E141DD5D3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6C387F-2D83-4AA5-BD5E-360EC57C76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35A248-A271-46A0-BB5D-816CD854C5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795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aznmu.edu.kz/rus/obrazovanie-2/uchebno-metodicheskoe-obedinenie/sekcii-umo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kaznmu.edu.kz/rus/obrazovanie-2/uchebno-metodicheskoe-obedinenie/sekcii-umo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aznmu.edu.kz/rus/wp-content/uploads/2023/10/protokol-7-ot-24.10.2023___1698341796.384237.pdf" TargetMode="External"/><Relationship Id="rId2" Type="http://schemas.openxmlformats.org/officeDocument/2006/relationships/hyperlink" Target="https://kaznmu.edu.kz/rus/wp-content/uploads/2023/05/protokol-2-ot-12.05.2023-goda___1684744695.3639743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kaznmu.edu.kz/rus/obrazovanie-2/uchebno-metodicheskoe-obedinenie/sekcii-umo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kaznmu.edu.kz/rus/obrazovanie-2/uchebno-metodicheskoe-obedinenie/sekcii-umo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kaznmu.edu.kz/rus/wp-content/uploads/2024/05/protokol-zasedaniya-5-ot-10.05.2024g.___1716197465.3574824.pdf" TargetMode="External"/><Relationship Id="rId2" Type="http://schemas.openxmlformats.org/officeDocument/2006/relationships/hyperlink" Target="https://kaznmu.edu.kz/rus/wp-content/uploads/2023/05/protokol-2-ot-12.05.2023-goda___1684744695.3639743.pdf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9BE9F9-DDAE-48A4-8435-F04AA2C88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7" y="2256194"/>
            <a:ext cx="9144000" cy="136104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581D53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Отчет о деятельности Секции  дополнительного и неформального образования</a:t>
            </a:r>
            <a:br>
              <a:rPr lang="ru-RU" sz="2800" b="1" dirty="0" smtClean="0">
                <a:solidFill>
                  <a:srgbClr val="581D53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за 2023-24 </a:t>
            </a:r>
            <a:r>
              <a:rPr lang="ru-RU" sz="2800" b="1" dirty="0" err="1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уч.год</a:t>
            </a:r>
            <a:endParaRPr lang="ru-RU" sz="2800" b="1" dirty="0">
              <a:solidFill>
                <a:srgbClr val="581D53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A50301D-E2B1-45AB-8A79-16A1CEDFA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6476" y="4854262"/>
            <a:ext cx="9144000" cy="1223682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solidFill>
                  <a:srgbClr val="581D53"/>
                </a:solidFill>
                <a:latin typeface="Arial Narrow" panose="020B0606020202030204" pitchFamily="34" charset="0"/>
              </a:rPr>
              <a:t>Докладчик Председатель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kk-KZ" sz="2000" dirty="0" smtClean="0">
                <a:solidFill>
                  <a:srgbClr val="581D53"/>
                </a:solidFill>
                <a:latin typeface="Arial Narrow" panose="020B0606020202030204" pitchFamily="34" charset="0"/>
              </a:rPr>
              <a:t>Султангазиева Айгуль Атакановна</a:t>
            </a:r>
            <a:endParaRPr lang="ru-RU" sz="2000" dirty="0">
              <a:solidFill>
                <a:srgbClr val="581D53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FF0035C-D3D4-4252-830A-ECA9521C5612}"/>
              </a:ext>
            </a:extLst>
          </p:cNvPr>
          <p:cNvSpPr/>
          <p:nvPr/>
        </p:nvSpPr>
        <p:spPr>
          <a:xfrm>
            <a:off x="0" y="0"/>
            <a:ext cx="12192000" cy="1019175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E59534D-71FD-434B-A6A8-750127EF7BED}"/>
              </a:ext>
            </a:extLst>
          </p:cNvPr>
          <p:cNvSpPr/>
          <p:nvPr/>
        </p:nvSpPr>
        <p:spPr>
          <a:xfrm>
            <a:off x="3611087" y="477544"/>
            <a:ext cx="80268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Учебно-методическое объединение по</a:t>
            </a:r>
            <a:r>
              <a:rPr lang="ru-RU" sz="1200" b="1" spc="-2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направлению</a:t>
            </a:r>
            <a:r>
              <a:rPr lang="ru-RU" sz="1200" b="1" spc="-20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200" b="1" spc="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–</a:t>
            </a:r>
            <a:r>
              <a:rPr lang="ru-RU" sz="1200" b="1" spc="-19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Здравоохранение на базе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КазНМУ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им.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С.Д.Асфендиярова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DDB15F0-148A-42E2-BB98-1F0DAFD0E5EF}"/>
              </a:ext>
            </a:extLst>
          </p:cNvPr>
          <p:cNvSpPr/>
          <p:nvPr/>
        </p:nvSpPr>
        <p:spPr>
          <a:xfrm>
            <a:off x="1" y="0"/>
            <a:ext cx="12192000" cy="235413"/>
          </a:xfrm>
          <a:prstGeom prst="rect">
            <a:avLst/>
          </a:prstGeom>
          <a:solidFill>
            <a:srgbClr val="461842"/>
          </a:solidFill>
          <a:ln>
            <a:solidFill>
              <a:srgbClr val="461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КазНМУ">
            <a:extLst>
              <a:ext uri="{FF2B5EF4-FFF2-40B4-BE49-F238E27FC236}">
                <a16:creationId xmlns:a16="http://schemas.microsoft.com/office/drawing/2014/main" id="{2FF83C82-5B30-424E-A4A5-0588AAA08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1" y="270874"/>
            <a:ext cx="1857115" cy="69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5D5A889-56E0-44B3-9B7B-37622DE126EA}"/>
              </a:ext>
            </a:extLst>
          </p:cNvPr>
          <p:cNvSpPr/>
          <p:nvPr/>
        </p:nvSpPr>
        <p:spPr>
          <a:xfrm>
            <a:off x="1" y="6521570"/>
            <a:ext cx="12192000" cy="336430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1E6C3EB-78D8-4017-9C45-5620E3519878}"/>
              </a:ext>
            </a:extLst>
          </p:cNvPr>
          <p:cNvSpPr/>
          <p:nvPr/>
        </p:nvSpPr>
        <p:spPr>
          <a:xfrm>
            <a:off x="-1" y="6431840"/>
            <a:ext cx="12191999" cy="89730"/>
          </a:xfrm>
          <a:prstGeom prst="rect">
            <a:avLst/>
          </a:prstGeom>
          <a:solidFill>
            <a:srgbClr val="B8860B"/>
          </a:solidFill>
          <a:ln>
            <a:solidFill>
              <a:srgbClr val="B886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B48409-4A61-4235-A9E2-3A4B90DAF09B}"/>
              </a:ext>
            </a:extLst>
          </p:cNvPr>
          <p:cNvSpPr txBox="1"/>
          <p:nvPr/>
        </p:nvSpPr>
        <p:spPr>
          <a:xfrm>
            <a:off x="3331784" y="6551285"/>
            <a:ext cx="55284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Заседание УМО по направлению подготовки здравоохранение, </a:t>
            </a:r>
            <a:r>
              <a:rPr lang="ru-RU" sz="1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13 июня  2024г.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41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379" y="138046"/>
            <a:ext cx="102509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461842"/>
                </a:solidFill>
                <a:latin typeface="Arial Narrow" panose="020B0606020202030204" pitchFamily="34" charset="0"/>
              </a:rPr>
              <a:t>С</a:t>
            </a:r>
            <a:r>
              <a:rPr lang="ru-RU" b="1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траница </a:t>
            </a:r>
            <a:r>
              <a:rPr lang="ru-RU" b="1" dirty="0">
                <a:solidFill>
                  <a:srgbClr val="461842"/>
                </a:solidFill>
                <a:latin typeface="Arial Narrow" panose="020B0606020202030204" pitchFamily="34" charset="0"/>
              </a:rPr>
              <a:t>о деятельности </a:t>
            </a:r>
            <a:r>
              <a:rPr lang="ru-RU" b="1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 Секции </a:t>
            </a:r>
            <a:r>
              <a:rPr lang="ru-RU" b="1" dirty="0" err="1" smtClean="0">
                <a:solidFill>
                  <a:srgbClr val="461842"/>
                </a:solidFill>
                <a:latin typeface="Arial Narrow" panose="020B0606020202030204" pitchFamily="34" charset="0"/>
              </a:rPr>
              <a:t>ДиНФО</a:t>
            </a:r>
            <a:r>
              <a:rPr lang="ru-RU" b="1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 УМО на сайте НАО КазНМУ им. </a:t>
            </a:r>
            <a:r>
              <a:rPr lang="ru-RU" b="1" dirty="0" err="1" smtClean="0">
                <a:solidFill>
                  <a:srgbClr val="461842"/>
                </a:solidFill>
                <a:latin typeface="Arial Narrow" panose="020B0606020202030204" pitchFamily="34" charset="0"/>
              </a:rPr>
              <a:t>С.Д.Асфендиярова</a:t>
            </a:r>
            <a:endParaRPr lang="ru-RU" dirty="0">
              <a:solidFill>
                <a:srgbClr val="461842"/>
              </a:solidFill>
              <a:latin typeface="Arial Narrow" panose="020B060602020203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/>
          <a:srcRect l="37705" t="21983" r="25031" b="41571"/>
          <a:stretch/>
        </p:blipFill>
        <p:spPr>
          <a:xfrm>
            <a:off x="344148" y="874058"/>
            <a:ext cx="8006222" cy="440438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3"/>
          <a:srcRect l="36593" t="53604" r="39068" b="19709"/>
          <a:stretch/>
        </p:blipFill>
        <p:spPr>
          <a:xfrm>
            <a:off x="1357899" y="3634503"/>
            <a:ext cx="4182289" cy="263182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4"/>
          <a:srcRect l="34608" t="20911" r="37525" b="1696"/>
          <a:stretch/>
        </p:blipFill>
        <p:spPr>
          <a:xfrm>
            <a:off x="8342144" y="874059"/>
            <a:ext cx="3697942" cy="55770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5"/>
          <a:srcRect l="34829" t="23046" r="36936" b="21311"/>
          <a:stretch/>
        </p:blipFill>
        <p:spPr>
          <a:xfrm>
            <a:off x="5652732" y="3634504"/>
            <a:ext cx="2576868" cy="2798318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344148" y="6451142"/>
            <a:ext cx="95355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 Narrow" panose="020B0606020202030204" pitchFamily="34" charset="0"/>
                <a:hlinkClick r:id="rId6"/>
              </a:rPr>
              <a:t>https://kaznmu.edu.kz/rus/obrazovanie-2/uchebno-metodicheskoe-obedinenie/sekcii-umo</a:t>
            </a:r>
            <a:r>
              <a:rPr lang="ru-RU" dirty="0" smtClean="0">
                <a:latin typeface="Arial Narrow" panose="020B0606020202030204" pitchFamily="34" charset="0"/>
                <a:hlinkClick r:id="rId6"/>
              </a:rPr>
              <a:t>/</a:t>
            </a:r>
            <a:r>
              <a:rPr lang="ru-RU" dirty="0" smtClean="0">
                <a:latin typeface="Arial Narrow" panose="020B0606020202030204" pitchFamily="34" charset="0"/>
              </a:rPr>
              <a:t> </a:t>
            </a:r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825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747902"/>
              </p:ext>
            </p:extLst>
          </p:nvPr>
        </p:nvGraphicFramePr>
        <p:xfrm>
          <a:off x="135149" y="369332"/>
          <a:ext cx="12056851" cy="6339840"/>
        </p:xfrm>
        <a:graphic>
          <a:graphicData uri="http://schemas.openxmlformats.org/drawingml/2006/table">
            <a:tbl>
              <a:tblPr firstRow="1" bandRow="1">
                <a:solidFill>
                  <a:schemeClr val="bg1">
                    <a:lumMod val="95000"/>
                  </a:schemeClr>
                </a:solidFill>
                <a:tableStyleId>{5C22544A-7EE6-4342-B048-85BDC9FD1C3A}</a:tableStyleId>
              </a:tblPr>
              <a:tblGrid>
                <a:gridCol w="369448">
                  <a:extLst>
                    <a:ext uri="{9D8B030D-6E8A-4147-A177-3AD203B41FA5}">
                      <a16:colId xmlns:a16="http://schemas.microsoft.com/office/drawing/2014/main" val="656572655"/>
                    </a:ext>
                  </a:extLst>
                </a:gridCol>
                <a:gridCol w="3578133">
                  <a:extLst>
                    <a:ext uri="{9D8B030D-6E8A-4147-A177-3AD203B41FA5}">
                      <a16:colId xmlns:a16="http://schemas.microsoft.com/office/drawing/2014/main" val="3777516130"/>
                    </a:ext>
                  </a:extLst>
                </a:gridCol>
                <a:gridCol w="4363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6995">
                  <a:extLst>
                    <a:ext uri="{9D8B030D-6E8A-4147-A177-3AD203B41FA5}">
                      <a16:colId xmlns:a16="http://schemas.microsoft.com/office/drawing/2014/main" val="3201683973"/>
                    </a:ext>
                  </a:extLst>
                </a:gridCol>
                <a:gridCol w="448574">
                  <a:extLst>
                    <a:ext uri="{9D8B030D-6E8A-4147-A177-3AD203B41FA5}">
                      <a16:colId xmlns:a16="http://schemas.microsoft.com/office/drawing/2014/main" val="656049044"/>
                    </a:ext>
                  </a:extLst>
                </a:gridCol>
                <a:gridCol w="3617343">
                  <a:extLst>
                    <a:ext uri="{9D8B030D-6E8A-4147-A177-3AD203B41FA5}">
                      <a16:colId xmlns:a16="http://schemas.microsoft.com/office/drawing/2014/main" val="424654248"/>
                    </a:ext>
                  </a:extLst>
                </a:gridCol>
              </a:tblGrid>
              <a:tr h="242559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1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НАО «Казахский национальный медицинский университет им. С.Д.Асфендиярова-4 чел.</a:t>
                      </a:r>
                      <a:endParaRPr lang="ru-RU" sz="1400" b="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12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Учреждение образования "Каспийский общественный Университет«-2чел.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23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АО «Научно-Исследовательский институт кардиологии и внутренних болезней»-1чел.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851878"/>
                  </a:ext>
                </a:extLst>
              </a:tr>
              <a:tr h="239316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2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НАО «Медицинский университет Караганды»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-2 </a:t>
                      </a: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чел.</a:t>
                      </a:r>
                      <a:endParaRPr lang="ru-RU" sz="1400" b="0" kern="12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lang="ru-RU" sz="1400" b="0" i="1" kern="12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НАО Национальный центр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детской реабилитации- 1чел.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lang="ru-RU" sz="1400" b="0" i="1" kern="12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АО «Национальный центр нейрохирургии»-1чел.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205589"/>
                  </a:ext>
                </a:extLst>
              </a:tr>
              <a:tr h="236073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3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НАО «Медицинский университет Астана»-2чел.</a:t>
                      </a:r>
                      <a:endParaRPr lang="ru-RU" sz="1400" b="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14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РГП на ПХВ «Национальный центр общественного здравоохранения» МЗ РК-1чел.</a:t>
                      </a:r>
                      <a:endParaRPr lang="ru-RU" sz="1400" b="0" kern="1200" dirty="0" smtClean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25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АО «Национальный научный центр хирургии им. А.Н.Сызганова»-2чел.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83360"/>
                  </a:ext>
                </a:extLst>
              </a:tr>
              <a:tr h="232831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4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НАО «Медицинский университет Семей»-1чел.</a:t>
                      </a:r>
                      <a:endParaRPr lang="ru-RU" sz="1400" b="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15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РГП на ПХВ «Национальный научный центр </a:t>
                      </a:r>
                      <a:r>
                        <a:rPr lang="ru-RU" sz="1400" b="0" kern="1200" dirty="0" err="1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фтизиопульмонологии</a:t>
                      </a: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РК» МЗ РК-2чел.</a:t>
                      </a:r>
                      <a:endParaRPr lang="ru-RU" sz="1400" b="0" kern="1200" dirty="0" smtClean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26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АО «Казахский научно-исследовательский институт онкологии и радиологии»-2чел.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896744"/>
                  </a:ext>
                </a:extLst>
              </a:tr>
              <a:tr h="239316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5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Павлодарского филиала  НАО «Медицинский университет Семей»-1чел.</a:t>
                      </a:r>
                      <a:endParaRPr lang="ru-RU" sz="1400" b="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16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РГП на ПХВ  «Научно- производственный центр трансфузиологии» МЗ РК-1чел.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27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АО "Национальный научный медицинский центр«-1чел.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L="6350" marR="635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997599"/>
                  </a:ext>
                </a:extLst>
              </a:tr>
              <a:tr h="187435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6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НАО «Западно-Казахстанский медицинский университет  им.Марата Оспанова»-1чел.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17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РГП на ПХВ «Больница Медицинского центра Управления </a:t>
                      </a:r>
                      <a:r>
                        <a:rPr lang="kk-KZ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</a:t>
                      </a:r>
                      <a:r>
                        <a:rPr lang="ru-RU" sz="1400" b="0" kern="1200" dirty="0" err="1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елами</a:t>
                      </a: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Президента РК»-1чел.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28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ТОО «Республиканский высший медицинский колледж»-1чел.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389837"/>
                  </a:ext>
                </a:extLst>
              </a:tr>
              <a:tr h="203648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7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НУО «Казахстанско-Российский медицинский университет»-2чел.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18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РГП на ПХВ «Национальный НЦ особо опасных  инфекций им.</a:t>
                      </a:r>
                      <a:r>
                        <a:rPr lang="kk-KZ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М. </a:t>
                      </a:r>
                      <a:r>
                        <a:rPr lang="ru-RU" sz="1400" b="0" kern="1200" dirty="0" err="1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Айкимбаева</a:t>
                      </a: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 МЗ РК-1чел.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29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ТОО «Научно-исследовательский Международный институт последипломного образования»-2чел.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398134"/>
                  </a:ext>
                </a:extLst>
              </a:tr>
              <a:tr h="161495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8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АО «Южно-Казахстанская медицинская академия»-2чел.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19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РГП на ПХВ «Казахский научный центр дерматологии и инфекционных заболеваний» МЗ РК -1чел.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30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ТОО Национальный центр непрерывного образования «PROFESSIONAL»-1чел.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230854"/>
                  </a:ext>
                </a:extLst>
              </a:tr>
              <a:tr h="206890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9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ТОО «Казахстанский медицинский университет «В</a:t>
                      </a:r>
                      <a:r>
                        <a:rPr lang="kk-KZ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ШОЗ</a:t>
                      </a: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»-2чел.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20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АО «Научный центр педиатрии и </a:t>
                      </a:r>
                    </a:p>
                    <a:p>
                      <a:pPr algn="ctr"/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детской хирургии»-1чел.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31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ТОО «ILES LTD»-1чел.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579081"/>
                  </a:ext>
                </a:extLst>
              </a:tr>
              <a:tr h="203648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10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Научно-практический центр «Инновационное здравоохранение» факультета медицины и здравоохранения КазНУ им. аль-Фараби -1чел.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21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АО «Научный центр акушерства, гинекологии и перинаталогии»-1чел.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350" marR="635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ВСЕГО:</a:t>
                      </a:r>
                      <a:r>
                        <a:rPr lang="ru-RU" sz="1400" b="1" kern="1200" baseline="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из 31 организации 45 человек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https://kaznmu.edu.kz/rus/obrazovanie-2/uchebno-metodicheskoe-obedinenie/sekcii-umo/</a:t>
                      </a:r>
                      <a:r>
                        <a:rPr lang="ru-RU" sz="140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173677"/>
                  </a:ext>
                </a:extLst>
              </a:tr>
              <a:tr h="219861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11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Учреждение «Международный казахско-турецкий университет имени Ходжи Ахмеда Ясави»-2чел.</a:t>
                      </a:r>
                      <a:endParaRPr lang="ru-RU" sz="1400" b="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22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АО «Научный центр урологии имени академика Б.У.Джарбусынова»-1чел.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548173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0"/>
            <a:ext cx="8762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ru-RU" sz="2000" b="1" dirty="0">
                <a:solidFill>
                  <a:srgbClr val="581D53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С</a:t>
            </a:r>
            <a:r>
              <a:rPr lang="ru-RU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остав Секции </a:t>
            </a:r>
            <a:r>
              <a:rPr lang="ru-RU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дополнительного </a:t>
            </a:r>
            <a:r>
              <a:rPr lang="ru-RU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и неформального образования</a:t>
            </a:r>
            <a:r>
              <a:rPr lang="ru-RU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2023-2024уч.гг</a:t>
            </a:r>
            <a:r>
              <a:rPr lang="ru-RU" sz="16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.</a:t>
            </a:r>
            <a:endParaRPr lang="ru-RU" b="1" dirty="0">
              <a:solidFill>
                <a:srgbClr val="581D53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991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2229" y="161365"/>
            <a:ext cx="1219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Отчет о </a:t>
            </a:r>
            <a:r>
              <a:rPr lang="kk-KZ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деятельности </a:t>
            </a:r>
            <a:r>
              <a:rPr lang="ru-RU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«Секции ДО и </a:t>
            </a:r>
            <a:r>
              <a:rPr lang="ru-RU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НФО» </a:t>
            </a:r>
            <a:r>
              <a:rPr lang="kk-KZ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за </a:t>
            </a:r>
            <a:r>
              <a:rPr lang="kk-KZ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2023-24 </a:t>
            </a:r>
            <a:r>
              <a:rPr lang="kk-KZ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уч.год</a:t>
            </a:r>
            <a:endParaRPr lang="ru-RU" sz="2000" b="1" dirty="0">
              <a:solidFill>
                <a:srgbClr val="581D53"/>
              </a:solidFill>
              <a:latin typeface="Arial Narrow" panose="020B0606020202030204" pitchFamily="34" charset="0"/>
              <a:ea typeface="Times New Roman" panose="02020603050405020304" pitchFamily="18" charset="0"/>
              <a:cs typeface="+mj-cs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631065"/>
              </p:ext>
            </p:extLst>
          </p:nvPr>
        </p:nvGraphicFramePr>
        <p:xfrm>
          <a:off x="132229" y="675775"/>
          <a:ext cx="11927542" cy="59504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835">
                  <a:extLst>
                    <a:ext uri="{9D8B030D-6E8A-4147-A177-3AD203B41FA5}">
                      <a16:colId xmlns:a16="http://schemas.microsoft.com/office/drawing/2014/main" val="2876651288"/>
                    </a:ext>
                  </a:extLst>
                </a:gridCol>
                <a:gridCol w="2543736">
                  <a:extLst>
                    <a:ext uri="{9D8B030D-6E8A-4147-A177-3AD203B41FA5}">
                      <a16:colId xmlns:a16="http://schemas.microsoft.com/office/drawing/2014/main" val="148172944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50028316"/>
                    </a:ext>
                  </a:extLst>
                </a:gridCol>
                <a:gridCol w="1443038">
                  <a:extLst>
                    <a:ext uri="{9D8B030D-6E8A-4147-A177-3AD203B41FA5}">
                      <a16:colId xmlns:a16="http://schemas.microsoft.com/office/drawing/2014/main" val="2934585814"/>
                    </a:ext>
                  </a:extLst>
                </a:gridCol>
                <a:gridCol w="6330483">
                  <a:extLst>
                    <a:ext uri="{9D8B030D-6E8A-4147-A177-3AD203B41FA5}">
                      <a16:colId xmlns:a16="http://schemas.microsoft.com/office/drawing/2014/main" val="1033455508"/>
                    </a:ext>
                  </a:extLst>
                </a:gridCol>
              </a:tblGrid>
              <a:tr h="2631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effectLst/>
                          <a:latin typeface="Arial Narrow" panose="020B0606020202030204" pitchFamily="34" charset="0"/>
                        </a:rPr>
                        <a:t>№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</a:rPr>
                        <a:t>Мероприятие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</a:rPr>
                        <a:t>Сроки исполнения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Ответственный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Форма завершения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536958"/>
                  </a:ext>
                </a:extLst>
              </a:tr>
              <a:tr h="316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</a:rPr>
                        <a:t>1.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Актуализация состава и структуры Секции ДО и НФО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Сентябрь 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УМО РУМС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1) Протокол заседания Секции № 2 от 12.05.2023г. </a:t>
                      </a:r>
                      <a:endParaRPr lang="ru-RU" sz="1400" i="1" kern="1200" dirty="0" smtClean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https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://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kaznmu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.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edu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.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kz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rus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r>
                        <a:rPr lang="en-US" sz="1400" u="sng" kern="1200" dirty="0" err="1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wp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-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content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uploads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/2023/05/</a:t>
                      </a:r>
                      <a:r>
                        <a:rPr lang="en-US" sz="1400" u="sng" kern="1200" dirty="0" err="1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protokol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-2-</a:t>
                      </a:r>
                      <a:r>
                        <a:rPr lang="en-US" sz="1400" u="sng" kern="1200" dirty="0" err="1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ot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-12.05.2023-</a:t>
                      </a:r>
                      <a:r>
                        <a:rPr lang="en-US" sz="1400" u="sng" kern="1200" dirty="0" err="1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goda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___1684744695.3639743.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pdf</a:t>
                      </a:r>
                      <a:r>
                        <a:rPr lang="en-US" sz="140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kk-KZ" sz="1400" kern="1200" dirty="0" smtClean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71143"/>
                  </a:ext>
                </a:extLst>
              </a:tr>
              <a:tr h="316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</a:rPr>
                        <a:t>2.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Обсуждение плана </a:t>
                      </a: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работы Секции ДО и </a:t>
                      </a:r>
                      <a:r>
                        <a:rPr lang="ru-RU" sz="140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НФО</a:t>
                      </a:r>
                      <a:r>
                        <a:rPr lang="ru-RU" sz="1400" kern="1200" baseline="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на 2023-2024уч.гг.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Октябрь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УМО РУМС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1) </a:t>
                      </a:r>
                      <a:r>
                        <a:rPr lang="kk-KZ" sz="140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k-KZ" sz="140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Протокол заседания Секции № 7 от 24.10.2023г. </a:t>
                      </a:r>
                    </a:p>
                    <a:p>
                      <a:r>
                        <a:rPr lang="kk-KZ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3"/>
                        </a:rPr>
                        <a:t>https://kaznmu.edu.kz/rus/wp-content/uploads/2023/10/protokol-7-ot-24.10.2023___1698341796.384237.pdf</a:t>
                      </a:r>
                      <a:r>
                        <a:rPr lang="kk-KZ" sz="140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kk-KZ" sz="1400" kern="1200" dirty="0" smtClean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710794"/>
                  </a:ext>
                </a:extLst>
              </a:tr>
              <a:tr h="471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</a:rPr>
                        <a:t>3.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Обсуждение  поэтапного внедрения сертификационных курсов (независимая оценка, экспертиза и т.д.)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 мере подачи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ОП СК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УМО РУМС</a:t>
                      </a: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, ВУЗы, НИИ, НЦ</a:t>
                      </a:r>
                      <a:r>
                        <a:rPr lang="kk-KZ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высшие медколледжи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indent="-17462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kk-KZ" sz="1400" b="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заседания Секции  № 4  от </a:t>
                      </a:r>
                      <a:r>
                        <a:rPr lang="kk-KZ" sz="1400" b="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31.08.2023г. </a:t>
                      </a:r>
                    </a:p>
                    <a:p>
                      <a:pPr marL="174625" marR="0" indent="-17462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kk-KZ" sz="1400" b="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</a:t>
                      </a:r>
                      <a:r>
                        <a:rPr lang="kk-KZ" sz="1400" b="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заседания Секции 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 5 от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15.09.2023г.</a:t>
                      </a:r>
                      <a:endParaRPr lang="ru-RU" sz="1400" b="0" i="1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74625" marR="0" indent="-17462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kk-KZ" sz="1400" b="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заседания Секции  </a:t>
                      </a:r>
                      <a:r>
                        <a:rPr lang="kk-KZ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6 от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3.10.2023г.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1400" b="0" i="1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74625" marR="0" indent="-17462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kk-KZ" sz="1400" b="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заседания Секции  </a:t>
                      </a:r>
                      <a:r>
                        <a:rPr lang="kk-KZ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7 от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24.10.2023г.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74625" marR="0" indent="-17462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kk-KZ" sz="1400" b="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заседания Секции 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 9 от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12.12.2023г. 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74625" marR="0" indent="-17462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kk-KZ" sz="1400" b="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заседания Секции 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 1 от 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31.01.2024г. 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74625" marR="0" indent="-17462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kk-KZ" sz="1400" b="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заседания Секции 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 2 от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26.02.2024г.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74625" marR="0" indent="-17462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kk-KZ" sz="1400" b="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заседания Секции  </a:t>
                      </a:r>
                      <a:r>
                        <a:rPr lang="kk-KZ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 от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4.03.2024г. 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74625" marR="0" indent="-17462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kk-KZ" sz="1400" b="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заседания Секции  </a:t>
                      </a:r>
                      <a:r>
                        <a:rPr lang="kk-KZ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№4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от 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18.04.2024г.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74625" marR="0" indent="-17462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kk-KZ" sz="1400" b="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заседания Секции  </a:t>
                      </a:r>
                      <a:r>
                        <a:rPr lang="kk-KZ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№5 от </a:t>
                      </a:r>
                      <a:r>
                        <a:rPr lang="kk-KZ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10.05.2024г. </a:t>
                      </a:r>
                      <a:endParaRPr lang="kk-KZ" sz="1400" kern="1200" dirty="0" smtClean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https://kaznmu.edu.kz/rus/obrazovanie-2/uchebno-metodicheskoe-obedinenie/sekcii-umo/</a:t>
                      </a: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127620"/>
                  </a:ext>
                </a:extLst>
              </a:tr>
              <a:tr h="471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630555" algn="l"/>
                        </a:tabLs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Утверждение Проекта  рекомендаций по реализации образовательных программ неформального образования в области здравоохранения.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УМО РУМС, </a:t>
                      </a: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ВУЗы, НИИ,НЦ</a:t>
                      </a:r>
                      <a:r>
                        <a:rPr lang="kk-KZ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kk-KZ" sz="14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заседания Секции </a:t>
                      </a:r>
                      <a:r>
                        <a:rPr lang="kk-KZ" sz="140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 2 от 12.05.2023г.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https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://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kaznmu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.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edu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.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kz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rus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r>
                        <a:rPr lang="en-US" sz="1400" u="sng" kern="1200" dirty="0" err="1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wp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-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content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uploads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/2023/05/</a:t>
                      </a:r>
                      <a:r>
                        <a:rPr lang="en-US" sz="1400" u="sng" kern="1200" dirty="0" err="1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protokol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-2-</a:t>
                      </a:r>
                      <a:r>
                        <a:rPr lang="en-US" sz="1400" u="sng" kern="1200" dirty="0" err="1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ot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-12.05.2023-</a:t>
                      </a:r>
                      <a:r>
                        <a:rPr lang="en-US" sz="1400" u="sng" kern="1200" dirty="0" err="1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goda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___1684744695.3639743.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pdf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kk-KZ" sz="1400" u="sng" dirty="0" smtClean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471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946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07576"/>
            <a:ext cx="1219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Отчет о </a:t>
            </a:r>
            <a:r>
              <a:rPr lang="kk-KZ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деятельности </a:t>
            </a:r>
            <a:r>
              <a:rPr lang="ru-RU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«Секции ДО и </a:t>
            </a:r>
            <a:r>
              <a:rPr lang="ru-RU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НФО» </a:t>
            </a:r>
            <a:r>
              <a:rPr lang="kk-KZ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за </a:t>
            </a:r>
            <a:r>
              <a:rPr lang="kk-KZ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2023-24 </a:t>
            </a:r>
            <a:r>
              <a:rPr lang="kk-KZ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уч.год (продолжение)</a:t>
            </a:r>
            <a:endParaRPr lang="ru-RU" sz="2000" b="1" dirty="0">
              <a:solidFill>
                <a:srgbClr val="581D53"/>
              </a:solidFill>
              <a:latin typeface="Arial Narrow" panose="020B0606020202030204" pitchFamily="34" charset="0"/>
              <a:ea typeface="Times New Roman" panose="02020603050405020304" pitchFamily="18" charset="0"/>
              <a:cs typeface="+mj-cs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213065"/>
              </p:ext>
            </p:extLst>
          </p:nvPr>
        </p:nvGraphicFramePr>
        <p:xfrm>
          <a:off x="132229" y="521133"/>
          <a:ext cx="11927541" cy="62695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835">
                  <a:extLst>
                    <a:ext uri="{9D8B030D-6E8A-4147-A177-3AD203B41FA5}">
                      <a16:colId xmlns:a16="http://schemas.microsoft.com/office/drawing/2014/main" val="2876651288"/>
                    </a:ext>
                  </a:extLst>
                </a:gridCol>
                <a:gridCol w="2032748">
                  <a:extLst>
                    <a:ext uri="{9D8B030D-6E8A-4147-A177-3AD203B41FA5}">
                      <a16:colId xmlns:a16="http://schemas.microsoft.com/office/drawing/2014/main" val="1481729443"/>
                    </a:ext>
                  </a:extLst>
                </a:gridCol>
                <a:gridCol w="1613647">
                  <a:extLst>
                    <a:ext uri="{9D8B030D-6E8A-4147-A177-3AD203B41FA5}">
                      <a16:colId xmlns:a16="http://schemas.microsoft.com/office/drawing/2014/main" val="2050028316"/>
                    </a:ext>
                  </a:extLst>
                </a:gridCol>
                <a:gridCol w="1492623">
                  <a:extLst>
                    <a:ext uri="{9D8B030D-6E8A-4147-A177-3AD203B41FA5}">
                      <a16:colId xmlns:a16="http://schemas.microsoft.com/office/drawing/2014/main" val="2934585814"/>
                    </a:ext>
                  </a:extLst>
                </a:gridCol>
                <a:gridCol w="6492688">
                  <a:extLst>
                    <a:ext uri="{9D8B030D-6E8A-4147-A177-3AD203B41FA5}">
                      <a16:colId xmlns:a16="http://schemas.microsoft.com/office/drawing/2014/main" val="1033455508"/>
                    </a:ext>
                  </a:extLst>
                </a:gridCol>
              </a:tblGrid>
              <a:tr h="2631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effectLst/>
                          <a:latin typeface="Arial Narrow" panose="020B0606020202030204" pitchFamily="34" charset="0"/>
                        </a:rPr>
                        <a:t>№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 anchor="ctr"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effectLst/>
                          <a:latin typeface="Arial Narrow" panose="020B0606020202030204" pitchFamily="34" charset="0"/>
                        </a:rPr>
                        <a:t>Мероприятие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</a:rPr>
                        <a:t>Сроки исполнения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Ответственный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Форма завершения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536958"/>
                  </a:ext>
                </a:extLst>
              </a:tr>
              <a:tr h="7820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</a:rPr>
                        <a:t>5.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Актуализация ОП СК, обсуждение Каталога ОП ДО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Февраль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Секция ДО и НФО, 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ННЦРЗ </a:t>
                      </a:r>
                      <a:r>
                        <a:rPr lang="ru-RU" sz="1400" dirty="0" err="1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им.С.Каирбековой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1) Протокол заседания Секции №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от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24.10.2023г.</a:t>
                      </a:r>
                      <a:endParaRPr lang="ru-RU" sz="1400" dirty="0" smtClean="0">
                        <a:solidFill>
                          <a:srgbClr val="581D53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581D53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2)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Протокол заседания Секции № 8 от 30.11.2023г.</a:t>
                      </a:r>
                      <a:endParaRPr lang="ru-RU" sz="1400" dirty="0" smtClean="0">
                        <a:solidFill>
                          <a:srgbClr val="581D53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581D53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3)</a:t>
                      </a:r>
                      <a:r>
                        <a:rPr lang="ru-RU" sz="1400" baseline="0" dirty="0" smtClean="0">
                          <a:solidFill>
                            <a:srgbClr val="581D53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581D53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Протокол </a:t>
                      </a:r>
                      <a:r>
                        <a:rPr lang="ru-RU" sz="1400" baseline="0" dirty="0" smtClean="0">
                          <a:solidFill>
                            <a:srgbClr val="581D53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совместного заседания </a:t>
                      </a:r>
                      <a:r>
                        <a:rPr lang="ru-RU" sz="1400" dirty="0" smtClean="0">
                          <a:solidFill>
                            <a:srgbClr val="581D53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ДНЧР</a:t>
                      </a:r>
                      <a:r>
                        <a:rPr lang="ru-RU" sz="1400" dirty="0" smtClean="0">
                          <a:solidFill>
                            <a:srgbClr val="581D53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ННЦРЗ,</a:t>
                      </a:r>
                      <a:r>
                        <a:rPr lang="ru-RU" sz="1400" baseline="0" dirty="0" smtClean="0">
                          <a:solidFill>
                            <a:srgbClr val="581D53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581D53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УМО/Секция</a:t>
                      </a:r>
                      <a:r>
                        <a:rPr lang="ru-RU" sz="1400" baseline="0" dirty="0" smtClean="0">
                          <a:solidFill>
                            <a:srgbClr val="581D53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от </a:t>
                      </a:r>
                      <a:r>
                        <a:rPr lang="ru-RU" sz="1400" baseline="0" dirty="0" smtClean="0">
                          <a:solidFill>
                            <a:srgbClr val="581D53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24.01.2024г.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rgbClr val="581D53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4) Заседание РГ от 01.02.2024г.</a:t>
                      </a:r>
                      <a:endParaRPr lang="ru-RU" sz="1400" baseline="0" dirty="0" smtClean="0">
                        <a:solidFill>
                          <a:srgbClr val="581D53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rgbClr val="581D53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5) </a:t>
                      </a:r>
                      <a:r>
                        <a:rPr lang="kk-KZ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</a:t>
                      </a: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овместное</a:t>
                      </a:r>
                      <a:r>
                        <a:rPr lang="kk-KZ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заседание УКД УМО, РГ  </a:t>
                      </a: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от </a:t>
                      </a: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14.02.2024г.</a:t>
                      </a:r>
                      <a:endParaRPr lang="kk-KZ" sz="140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https://kaznmu.edu.kz/rus/obrazovanie-2/uchebno-metodicheskoe-obedinenie/sekcii-umo/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315728"/>
                  </a:ext>
                </a:extLst>
              </a:tr>
              <a:tr h="689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6.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Обсуждение вопросов внесения  изменений и дополнений в нормативные правовые акты по дополнительному и неформальному образованию в области здравоохранения РК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УМО РУМС, </a:t>
                      </a: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ВУЗы, НИИ, НЦ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3663" marR="0" lvl="0" indent="-93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приказ МЗ РК от 21.12.2020г.№ ҚР ДСМ-303/2020»«Об утверждении правил дополнительного и неформального образования специалистов в области здравоохранения, квалификационных требований к организациям, реализующим образовательные программы дополнительного и неформального образования в области здравоохранения, а также правил признания результатов обучения, полученных специалистами в области здравоохранения через дополнительное и неформальное образование»; </a:t>
                      </a:r>
                    </a:p>
                    <a:p>
                      <a:pPr marL="93663" marR="0" lvl="0" indent="-93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приказ МЗ РК от 30 ноября 2020 года № ҚР ДСМ-218/2020 «Об утверждении перечня специальностей и специализаций, подлежащих сертификации специалистов в области здравоохранения»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;</a:t>
                      </a:r>
                      <a:r>
                        <a:rPr lang="ru-RU" sz="14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1400" b="0" i="0" kern="1200" baseline="0" dirty="0" smtClean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93663" marR="0" lvl="0" indent="-93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приказ МЗ РК от 21.12.2020г.№ ҚР ДСМ-305/2020 «Об утверждении номенклатуры специальностей и специализаций в области здравоохранения, номенклатуры и квалификационных характеристик должностей работников здравоохранения»;</a:t>
                      </a:r>
                      <a:r>
                        <a:rPr lang="ru-RU" sz="1400" b="0" baseline="0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marL="93663" marR="0" lvl="0" indent="-93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риказ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МЗ РК № 694 от 11.08.2022г «О вопросах ведения информационной системы каталога образовательных программ дополнительного образования в области здравоохранения»; </a:t>
                      </a:r>
                    </a:p>
                    <a:p>
                      <a:pPr marL="93663" marR="0" lvl="0" indent="-93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риказ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МЗРК от 15 декабря 2020 года № ҚР ДСМ-274/2020 «Об утверждении правил проведения сертификации специалиста в области здравоохранения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подтверждения действия сертификата специалиста в области здравоохранения, включая иностранных специалистов, а также условия допуска к сертификации специалиста в области здравоохранения лица, получившего медицинское и (или) фармацевтическое образование в области здравоохранения за пределами Республики Казахстан»</a:t>
                      </a: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588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8295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" y="255494"/>
            <a:ext cx="1219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Отчет о </a:t>
            </a:r>
            <a:r>
              <a:rPr lang="kk-KZ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деятельности </a:t>
            </a:r>
            <a:r>
              <a:rPr lang="ru-RU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«Секции ДО и </a:t>
            </a:r>
            <a:r>
              <a:rPr lang="ru-RU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НФО» </a:t>
            </a:r>
            <a:r>
              <a:rPr lang="kk-KZ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за </a:t>
            </a:r>
            <a:r>
              <a:rPr lang="kk-KZ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2023-24 </a:t>
            </a:r>
            <a:r>
              <a:rPr lang="kk-KZ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уч.год (продолжение)</a:t>
            </a:r>
            <a:endParaRPr lang="ru-RU" sz="2000" b="1" dirty="0">
              <a:solidFill>
                <a:srgbClr val="581D53"/>
              </a:solidFill>
              <a:latin typeface="Arial Narrow" panose="020B0606020202030204" pitchFamily="34" charset="0"/>
              <a:ea typeface="Times New Roman" panose="02020603050405020304" pitchFamily="18" charset="0"/>
              <a:cs typeface="+mj-cs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156643"/>
              </p:ext>
            </p:extLst>
          </p:nvPr>
        </p:nvGraphicFramePr>
        <p:xfrm>
          <a:off x="132229" y="857310"/>
          <a:ext cx="11927541" cy="25550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835">
                  <a:extLst>
                    <a:ext uri="{9D8B030D-6E8A-4147-A177-3AD203B41FA5}">
                      <a16:colId xmlns:a16="http://schemas.microsoft.com/office/drawing/2014/main" val="2876651288"/>
                    </a:ext>
                  </a:extLst>
                </a:gridCol>
                <a:gridCol w="2463054">
                  <a:extLst>
                    <a:ext uri="{9D8B030D-6E8A-4147-A177-3AD203B41FA5}">
                      <a16:colId xmlns:a16="http://schemas.microsoft.com/office/drawing/2014/main" val="1481729443"/>
                    </a:ext>
                  </a:extLst>
                </a:gridCol>
                <a:gridCol w="1344706">
                  <a:extLst>
                    <a:ext uri="{9D8B030D-6E8A-4147-A177-3AD203B41FA5}">
                      <a16:colId xmlns:a16="http://schemas.microsoft.com/office/drawing/2014/main" val="2050028316"/>
                    </a:ext>
                  </a:extLst>
                </a:gridCol>
                <a:gridCol w="1532964">
                  <a:extLst>
                    <a:ext uri="{9D8B030D-6E8A-4147-A177-3AD203B41FA5}">
                      <a16:colId xmlns:a16="http://schemas.microsoft.com/office/drawing/2014/main" val="2934585814"/>
                    </a:ext>
                  </a:extLst>
                </a:gridCol>
                <a:gridCol w="6290982">
                  <a:extLst>
                    <a:ext uri="{9D8B030D-6E8A-4147-A177-3AD203B41FA5}">
                      <a16:colId xmlns:a16="http://schemas.microsoft.com/office/drawing/2014/main" val="1033455508"/>
                    </a:ext>
                  </a:extLst>
                </a:gridCol>
              </a:tblGrid>
              <a:tr h="2631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</a:rPr>
                        <a:t>№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 anchor="ctr"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</a:rPr>
                        <a:t>Мероприятие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</a:rPr>
                        <a:t>Сроки </a:t>
                      </a:r>
                      <a:r>
                        <a:rPr lang="ru-RU" sz="1400" kern="1200" dirty="0" smtClean="0">
                          <a:effectLst/>
                          <a:latin typeface="Arial Narrow" panose="020B0606020202030204" pitchFamily="34" charset="0"/>
                        </a:rPr>
                        <a:t>исполнения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Ответственный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Форма завершения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536958"/>
                  </a:ext>
                </a:extLst>
              </a:tr>
              <a:tr h="10925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7.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Признание результатов обучения формального и неформального обучения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Секция ВиПВО, Секция ДО и НФО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заседания</a:t>
                      </a:r>
                      <a:r>
                        <a:rPr lang="ru-RU" sz="1400" kern="1200" baseline="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Секции № 2 от 12.05.2023г.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https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://</a:t>
                      </a:r>
                      <a:r>
                        <a:rPr lang="en-US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kaznmu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.</a:t>
                      </a:r>
                      <a:r>
                        <a:rPr lang="en-US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edu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.</a:t>
                      </a:r>
                      <a:r>
                        <a:rPr lang="en-US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kz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r>
                        <a:rPr lang="en-US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rus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wp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-</a:t>
                      </a:r>
                      <a:r>
                        <a:rPr lang="en-US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content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r>
                        <a:rPr lang="en-US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uploads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/2023/05/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protokol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-2-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ot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-12.05.2023-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goda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___1684744695.3639743.</a:t>
                      </a:r>
                      <a:r>
                        <a:rPr lang="en-US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pdf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316281"/>
                  </a:ext>
                </a:extLst>
              </a:tr>
              <a:tr h="3269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Отчет Секции ДО и НФО по итогам работы 202</a:t>
                      </a:r>
                      <a:r>
                        <a:rPr lang="kk-KZ" sz="1400" kern="12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400" kern="12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-202</a:t>
                      </a:r>
                      <a:r>
                        <a:rPr lang="kk-KZ" sz="1400" kern="12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400" kern="12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уч.года 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Июнь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Секция ДО и НФО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заседания</a:t>
                      </a:r>
                      <a:r>
                        <a:rPr lang="ru-RU" sz="1400" kern="1200" baseline="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Секции № </a:t>
                      </a:r>
                      <a:r>
                        <a:rPr lang="ru-RU" sz="1400" kern="1200" baseline="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1400" kern="1200" baseline="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от 10.05.2024г.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https://kaznmu.edu.kz/rus/wp-content/uploads/2024/05/protokol-zasedaniya-5-ot-10.05.2024g.___1716197465.3574824.pdf</a:t>
                      </a: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088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573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6338" y="363580"/>
            <a:ext cx="115197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Анализ ключевых мероприятий.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7534" y="1002893"/>
            <a:ext cx="11811000" cy="5062924"/>
          </a:xfrm>
          <a:prstGeom prst="rect">
            <a:avLst/>
          </a:prstGeom>
          <a:solidFill>
            <a:srgbClr val="F4F0F4"/>
          </a:solidFill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Выработка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подходов развития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дополнительного образования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в соответствии с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отраслевыми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рамками квалификации и профессиональными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стандартами: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Внесение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предложений по актуализации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нормативных правовых актов  дополнительного и неформального образованию в области здравоохранения РК;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kk-KZ" sz="1700" dirty="0" smtClean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и разработка программ сертификационных курсов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в соответствии с требованиями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 Методической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рекомендации по организации и реализации образовательных программ дополнительного образования в области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здравоохранения*; </a:t>
            </a:r>
          </a:p>
          <a:p>
            <a:pPr marL="363538" indent="-363538">
              <a:buAutoNum type="arabicPeriod" startAt="2"/>
              <a:tabLst>
                <a:tab pos="538163" algn="l"/>
              </a:tabLst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Участие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в формировании стратегии развития дополнительного образования, направленной на повышение его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конкурентоспособности:</a:t>
            </a:r>
          </a:p>
          <a:p>
            <a:pPr marL="363538" indent="-363538">
              <a:buFont typeface="Wingdings" panose="05000000000000000000" pitchFamily="2" charset="2"/>
              <a:buChar char="§"/>
              <a:tabLst>
                <a:tab pos="631825" algn="l"/>
              </a:tabLst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Организация и проведение экспертизы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образовательных программ дополнительного образования (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ПК-РБП 005, СК);</a:t>
            </a:r>
            <a:endParaRPr lang="ru-RU" sz="1700" dirty="0">
              <a:solidFill>
                <a:srgbClr val="461842"/>
              </a:solidFill>
              <a:latin typeface="Arial Narrow" panose="020B0606020202030204" pitchFamily="34" charset="0"/>
            </a:endParaRPr>
          </a:p>
          <a:p>
            <a:pPr marL="363538" indent="-363538">
              <a:buFont typeface="Wingdings" panose="05000000000000000000" pitchFamily="2" charset="2"/>
              <a:buChar char="§"/>
              <a:tabLst>
                <a:tab pos="631825" algn="l"/>
              </a:tabLst>
            </a:pPr>
            <a:r>
              <a:rPr lang="kk-KZ" sz="1700" dirty="0" smtClean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и разработка </a:t>
            </a:r>
            <a:r>
              <a:rPr lang="kk-KZ" sz="1700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 дополнительного образования (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-РБП 005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в соответствии с требованиями Методической рекомендации по организации и реализации образовательных программ дополнительного образования в области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здравоохранения; </a:t>
            </a:r>
            <a:endParaRPr lang="ru-RU" sz="1700" dirty="0" smtClean="0">
              <a:solidFill>
                <a:srgbClr val="46184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363538" indent="-363538">
              <a:buFont typeface="Wingdings" panose="05000000000000000000" pitchFamily="2" charset="2"/>
              <a:buChar char="§"/>
              <a:tabLst>
                <a:tab pos="631825" algn="l"/>
              </a:tabLst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Создание рабочей группы для изучения и выработки предложений по проблемным вопросам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касательно работы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ИС каталога,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по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внесению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изменений и дополнений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НПА дополнительного образования;</a:t>
            </a:r>
          </a:p>
          <a:p>
            <a:pPr marL="363538" indent="-363538">
              <a:tabLst>
                <a:tab pos="363538" algn="l"/>
                <a:tab pos="631825" algn="l"/>
              </a:tabLst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3.     Учебно-методическое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и научно-методическое сопровождение образовательного процесса в соответствии с изменяющимися условиями и с учетом глобальных вызовов; 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Рекомендаций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в разработке «Методические рекомендации к учебным программам фонда ООН в области народонаселения (ЮНФПА) по антенатальному уходу и ведению физиологических и осложненных родов, а также вопросам реагирования системы здравоохранения на случаи гендерного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насилия;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Организация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и проведение экспертизы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 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программ дополнительного образования инициированная экспертами Офис Фонда ООН в области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народонаселения;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6421113"/>
            <a:ext cx="12026069" cy="318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*</a:t>
            </a:r>
            <a:r>
              <a:rPr lang="ru-RU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Методические </a:t>
            </a:r>
            <a:r>
              <a:rPr lang="ru-RU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рекомендации одобрены на заседании УМО по направлению подготовки Здравоохранение, протокол № 9 от 26 мая 2021 г</a:t>
            </a:r>
            <a:r>
              <a:rPr lang="ru-RU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.</a:t>
            </a:r>
            <a:endParaRPr lang="ru-RU" sz="14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725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58231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Заключение, подводящее итоги деятельности </a:t>
            </a:r>
          </a:p>
          <a:p>
            <a:pPr algn="ctr"/>
            <a:r>
              <a:rPr lang="ru-RU" sz="28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«</a:t>
            </a:r>
            <a:r>
              <a:rPr lang="ru-RU" sz="28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Секции ДО и </a:t>
            </a:r>
            <a:r>
              <a:rPr lang="ru-RU" sz="28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НФО» </a:t>
            </a:r>
            <a:r>
              <a:rPr lang="ru-RU" sz="28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за 2023-24 </a:t>
            </a:r>
            <a:r>
              <a:rPr lang="ru-RU" sz="2800" b="1" dirty="0" err="1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уч.год</a:t>
            </a:r>
            <a:endParaRPr lang="ru-RU" sz="2800" b="1" dirty="0">
              <a:solidFill>
                <a:srgbClr val="581D53"/>
              </a:solidFill>
              <a:latin typeface="Arial Narrow" panose="020B0606020202030204" pitchFamily="34" charset="0"/>
              <a:ea typeface="Times New Roman" panose="02020603050405020304" pitchFamily="18" charset="0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A54568-2539-2AE7-D634-EF7A076BB150}"/>
              </a:ext>
            </a:extLst>
          </p:cNvPr>
          <p:cNvSpPr txBox="1"/>
          <p:nvPr/>
        </p:nvSpPr>
        <p:spPr>
          <a:xfrm>
            <a:off x="401171" y="1367678"/>
            <a:ext cx="11068050" cy="4832092"/>
          </a:xfrm>
          <a:prstGeom prst="rect">
            <a:avLst/>
          </a:prstGeom>
          <a:solidFill>
            <a:srgbClr val="F4F0F4"/>
          </a:solidFill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  <a:ea typeface="Calibri"/>
                <a:cs typeface="Times New Roman" panose="02020603050405020304" pitchFamily="18" charset="0"/>
              </a:rPr>
              <a:t>Секция ДО и НФО  под руководством УМО координирует работу организаций образования/науки, осуществляющих образовательную деятельность в сфере здравоохранения и направлена на повышение качества профессиональной подготовки;</a:t>
            </a:r>
          </a:p>
          <a:p>
            <a:pPr marL="342900" indent="-342900">
              <a:buFontTx/>
              <a:buAutoNum type="arabicPeriod"/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  <a:ea typeface="Calibri"/>
                <a:cs typeface="Times New Roman" panose="02020603050405020304" pitchFamily="18" charset="0"/>
              </a:rPr>
              <a:t>Состав Секции ДО и НФО определяется из числа представителей организаций образования и науки, работодателей и иных организаций. Охват всех заинтересованных стейкхолдеров;</a:t>
            </a:r>
          </a:p>
          <a:p>
            <a:pPr marL="342900" indent="-342900">
              <a:buFontTx/>
              <a:buAutoNum type="arabicPeriod"/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  <a:ea typeface="Calibri"/>
                <a:cs typeface="Times New Roman" panose="02020603050405020304" pitchFamily="18" charset="0"/>
              </a:rPr>
              <a:t>Секция ДО и НФО рекомендует вопросы по программам дополнительного образования, по совершенствованию НПА в сфере здравоохранения РК для рассмотрения на заседании УМО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и выполняют протокольные поручения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МЗ РК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  <a:ea typeface="Calibri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Tx/>
              <a:buAutoNum type="arabicPeriod"/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Представители Секции ДО и НФО  участвуют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в разработке, обсуждении и экспертизе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программ  повышения квалификации и сертификационных курсов </a:t>
            </a:r>
            <a:r>
              <a:rPr lang="ru-RU" sz="1700" i="1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(</a:t>
            </a:r>
            <a:r>
              <a:rPr lang="ru-RU" sz="1700" i="1" dirty="0">
                <a:solidFill>
                  <a:srgbClr val="461842"/>
                </a:solidFill>
                <a:latin typeface="Arial Narrow" panose="020B0606020202030204" pitchFamily="34" charset="0"/>
              </a:rPr>
              <a:t>приказ МЗ РК от 30 ноября 2020 года № ҚР ДСМ-218/2020 «Об утверждении перечня специальностей и специализаций, подлежащих сертификации специалистов в области здравоохранения</a:t>
            </a:r>
            <a:r>
              <a:rPr lang="ru-RU" sz="1700" i="1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»); </a:t>
            </a:r>
            <a:endParaRPr lang="ru-RU" sz="1700" dirty="0" smtClean="0">
              <a:solidFill>
                <a:srgbClr val="461842"/>
              </a:solidFill>
              <a:latin typeface="Arial Narrow" panose="020B0606020202030204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Представители Секции ДО и НФО активно вовлечены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в деятельность по обеспечению и повышению качества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образования;</a:t>
            </a:r>
          </a:p>
          <a:p>
            <a:pPr marL="342900" indent="-342900">
              <a:buFontTx/>
              <a:buAutoNum type="arabicPeriod"/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Секция ДО и НФО находится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во взаимосвязи с  другими структурными единицами УМО и специалистами практического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здравоохранения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;</a:t>
            </a:r>
            <a:endParaRPr lang="ru-RU" sz="1700" dirty="0" smtClean="0">
              <a:solidFill>
                <a:srgbClr val="461842"/>
              </a:solidFill>
              <a:latin typeface="Arial Narrow" panose="020B0606020202030204" pitchFamily="34" charset="0"/>
            </a:endParaRPr>
          </a:p>
          <a:p>
            <a:pPr marL="342900" lvl="0" indent="-342900">
              <a:buFontTx/>
              <a:buAutoNum type="arabicPeriod"/>
            </a:pP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С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формирован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пул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экспертов программ дополнительного образования,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рекомендованные вузами, входящими в состав УМО по направлению подготовки- Здравоохранение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;</a:t>
            </a:r>
            <a:endParaRPr lang="ru-RU" sz="1700" dirty="0">
              <a:solidFill>
                <a:srgbClr val="461842"/>
              </a:solidFill>
              <a:latin typeface="Arial Narrow" panose="020B0606020202030204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Создание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 и актуализация страницы о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деятельности  Секции ДО и НФО УМО на сайте НАО КазНМУ им.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С.Д.Асфендиярова.</a:t>
            </a:r>
            <a:endParaRPr lang="ru-RU" sz="1700" dirty="0">
              <a:solidFill>
                <a:srgbClr val="461842"/>
              </a:solidFill>
              <a:latin typeface="Arial Narrow" panose="020B0606020202030204" pitchFamily="34" charset="0"/>
            </a:endParaRPr>
          </a:p>
          <a:p>
            <a:pPr marL="342900" indent="-342900">
              <a:buFontTx/>
              <a:buAutoNum type="arabicPeriod"/>
            </a:pPr>
            <a:endParaRPr lang="ru-RU" sz="1600" dirty="0" smtClean="0">
              <a:solidFill>
                <a:srgbClr val="461842"/>
              </a:solidFill>
              <a:latin typeface="Arial Narrow" panose="020B0606020202030204" pitchFamily="34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65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FF0035C-D3D4-4252-830A-ECA9521C5612}"/>
              </a:ext>
            </a:extLst>
          </p:cNvPr>
          <p:cNvSpPr/>
          <p:nvPr/>
        </p:nvSpPr>
        <p:spPr>
          <a:xfrm>
            <a:off x="0" y="0"/>
            <a:ext cx="12192000" cy="1019175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E59534D-71FD-434B-A6A8-750127EF7BED}"/>
              </a:ext>
            </a:extLst>
          </p:cNvPr>
          <p:cNvSpPr/>
          <p:nvPr/>
        </p:nvSpPr>
        <p:spPr>
          <a:xfrm>
            <a:off x="3611087" y="477544"/>
            <a:ext cx="80268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Учебно-методическое объединение по</a:t>
            </a:r>
            <a:r>
              <a:rPr lang="ru-RU" sz="1200" b="1" spc="-2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направлению</a:t>
            </a:r>
            <a:r>
              <a:rPr lang="ru-RU" sz="1200" b="1" spc="-20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200" b="1" spc="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–</a:t>
            </a:r>
            <a:r>
              <a:rPr lang="ru-RU" sz="1200" b="1" spc="-19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Здравоохранение на базе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КазНМУ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им.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С.Д.Асфендиярова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DDB15F0-148A-42E2-BB98-1F0DAFD0E5EF}"/>
              </a:ext>
            </a:extLst>
          </p:cNvPr>
          <p:cNvSpPr/>
          <p:nvPr/>
        </p:nvSpPr>
        <p:spPr>
          <a:xfrm>
            <a:off x="1" y="0"/>
            <a:ext cx="12192000" cy="235413"/>
          </a:xfrm>
          <a:prstGeom prst="rect">
            <a:avLst/>
          </a:prstGeom>
          <a:solidFill>
            <a:srgbClr val="461842"/>
          </a:solidFill>
          <a:ln>
            <a:solidFill>
              <a:srgbClr val="461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КазНМУ">
            <a:extLst>
              <a:ext uri="{FF2B5EF4-FFF2-40B4-BE49-F238E27FC236}">
                <a16:creationId xmlns:a16="http://schemas.microsoft.com/office/drawing/2014/main" id="{2FF83C82-5B30-424E-A4A5-0588AAA08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1" y="270874"/>
            <a:ext cx="1857115" cy="69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5D5A889-56E0-44B3-9B7B-37622DE126EA}"/>
              </a:ext>
            </a:extLst>
          </p:cNvPr>
          <p:cNvSpPr/>
          <p:nvPr/>
        </p:nvSpPr>
        <p:spPr>
          <a:xfrm>
            <a:off x="1" y="6521570"/>
            <a:ext cx="12192000" cy="336430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1E6C3EB-78D8-4017-9C45-5620E3519878}"/>
              </a:ext>
            </a:extLst>
          </p:cNvPr>
          <p:cNvSpPr/>
          <p:nvPr/>
        </p:nvSpPr>
        <p:spPr>
          <a:xfrm>
            <a:off x="-1" y="6431840"/>
            <a:ext cx="12191999" cy="89730"/>
          </a:xfrm>
          <a:prstGeom prst="rect">
            <a:avLst/>
          </a:prstGeom>
          <a:solidFill>
            <a:srgbClr val="B8860B"/>
          </a:solidFill>
          <a:ln>
            <a:solidFill>
              <a:srgbClr val="B886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B48409-4A61-4235-A9E2-3A4B90DAF09B}"/>
              </a:ext>
            </a:extLst>
          </p:cNvPr>
          <p:cNvSpPr txBox="1"/>
          <p:nvPr/>
        </p:nvSpPr>
        <p:spPr>
          <a:xfrm>
            <a:off x="3331784" y="6551285"/>
            <a:ext cx="55284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Заседание УМО по направлению подготовки здравоохранение</a:t>
            </a:r>
            <a:r>
              <a:rPr lang="ru-RU" sz="1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, 13 июня  2024г.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384402EB-EB0D-4FE2-9B0D-274DF3037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7" y="1200225"/>
            <a:ext cx="9144000" cy="421661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461842"/>
                </a:solidFill>
                <a:latin typeface="Arial Narrow" panose="020B0606020202030204" pitchFamily="34" charset="0"/>
              </a:rPr>
              <a:t>ПРОЕКТ РЕШЕНИЯ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3359" y="2054268"/>
            <a:ext cx="112246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>
                <a:solidFill>
                  <a:srgbClr val="581D53"/>
                </a:solidFill>
                <a:latin typeface="Arial Narrow" panose="020B0606020202030204" pitchFamily="34" charset="0"/>
                <a:cs typeface="Times New Roman" pitchFamily="18" charset="0"/>
              </a:rPr>
              <a:t>Принять к сведению отчет </a:t>
            </a:r>
            <a:r>
              <a:rPr lang="ru-RU" sz="2000" dirty="0" smtClean="0">
                <a:solidFill>
                  <a:srgbClr val="581D53"/>
                </a:solidFill>
                <a:latin typeface="Arial Narrow" panose="020B0606020202030204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о </a:t>
            </a:r>
            <a:r>
              <a:rPr lang="ru-RU" sz="2000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деятельности Секции  дополнительного и неформального образования</a:t>
            </a:r>
            <a:br>
              <a:rPr lang="ru-RU" sz="2000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за 2023-24 </a:t>
            </a:r>
            <a:r>
              <a:rPr lang="ru-RU" sz="2000" dirty="0" err="1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уч.год</a:t>
            </a:r>
            <a:endParaRPr lang="ru-RU" sz="2000" dirty="0" smtClean="0">
              <a:solidFill>
                <a:srgbClr val="581D53"/>
              </a:solidFill>
              <a:latin typeface="Arial Narrow" panose="020B0606020202030204" pitchFamily="34" charset="0"/>
            </a:endParaRPr>
          </a:p>
          <a:p>
            <a:endParaRPr lang="ru-RU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8119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3467</TotalTime>
  <Words>1607</Words>
  <Application>Microsoft Office PowerPoint</Application>
  <PresentationFormat>Широкоэкранный</PresentationFormat>
  <Paragraphs>188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Arial Narrow</vt:lpstr>
      <vt:lpstr>Calibri</vt:lpstr>
      <vt:lpstr>Calibri Light</vt:lpstr>
      <vt:lpstr>Times New Roman</vt:lpstr>
      <vt:lpstr>Wingdings</vt:lpstr>
      <vt:lpstr>Тема Office</vt:lpstr>
      <vt:lpstr>Отчет о деятельности Секции  дополнительного и неформального образования за 2023-24 уч.год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ПРОЕКТ РЕШЕНИЯ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об оформлении дипломов иностранных граждан о базовом медицинском образовании</dc:title>
  <dc:creator>Saule Sydykova</dc:creator>
  <cp:lastModifiedBy>User</cp:lastModifiedBy>
  <cp:revision>136</cp:revision>
  <dcterms:created xsi:type="dcterms:W3CDTF">2024-03-15T05:18:30Z</dcterms:created>
  <dcterms:modified xsi:type="dcterms:W3CDTF">2024-06-06T04:01:07Z</dcterms:modified>
</cp:coreProperties>
</file>