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1110" r:id="rId4"/>
    <p:sldId id="1111" r:id="rId5"/>
    <p:sldId id="1112" r:id="rId6"/>
    <p:sldId id="275" r:id="rId7"/>
    <p:sldId id="1116" r:id="rId8"/>
    <p:sldId id="276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70" d="100"/>
          <a:sy n="70" d="100"/>
        </p:scale>
        <p:origin x="78" y="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Отчет о деятельности ГУП </a:t>
            </a:r>
            <a:r>
              <a:rPr lang="ru-RU" sz="2800" dirty="0">
                <a:latin typeface="Arial Narrow" panose="020B0606020202030204" pitchFamily="34" charset="0"/>
              </a:rPr>
              <a:t>программ терапевтического профиля по направлению подготовки – Здравоохранение</a:t>
            </a:r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за 2023-24 </a:t>
            </a:r>
            <a:r>
              <a:rPr lang="ru-RU" sz="28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уч.год</a:t>
            </a:r>
            <a:endParaRPr lang="ru-RU" sz="28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7257" y="5155660"/>
            <a:ext cx="9054536" cy="2040965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 Narrow" panose="020B0606020202030204" pitchFamily="34" charset="0"/>
                <a:ea typeface="+mj-ea"/>
                <a:cs typeface="+mj-cs"/>
              </a:rPr>
              <a:t>Докладчик: </a:t>
            </a:r>
            <a:r>
              <a:rPr lang="ru-RU" dirty="0">
                <a:latin typeface="Arial Narrow" panose="020B0606020202030204" pitchFamily="34" charset="0"/>
                <a:ea typeface="+mj-ea"/>
                <a:cs typeface="+mj-cs"/>
              </a:rPr>
              <a:t>председатель ГУП, ассоциированный профессор кафедры внутренних болезней НАО КМУ, </a:t>
            </a:r>
            <a:r>
              <a:rPr lang="en-US" dirty="0">
                <a:latin typeface="Arial Narrow" panose="020B0606020202030204" pitchFamily="34" charset="0"/>
                <a:ea typeface="+mj-ea"/>
                <a:cs typeface="+mj-cs"/>
              </a:rPr>
              <a:t>PhD</a:t>
            </a:r>
            <a:r>
              <a:rPr lang="ru-RU" dirty="0">
                <a:latin typeface="Arial Narrow" panose="020B0606020202030204" pitchFamily="34" charset="0"/>
                <a:ea typeface="+mj-ea"/>
                <a:cs typeface="+mj-cs"/>
              </a:rPr>
              <a:t>, Бачева И.В.</a:t>
            </a:r>
          </a:p>
          <a:p>
            <a:endParaRPr lang="ru-RU" sz="2600" dirty="0"/>
          </a:p>
          <a:p>
            <a:r>
              <a:rPr lang="ru-RU" sz="2600" dirty="0"/>
              <a:t> 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июня 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20" y="101173"/>
            <a:ext cx="11528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Состав ГУП и комитетов в 2023-2024 </a:t>
            </a:r>
            <a:r>
              <a:rPr lang="ru-RU" sz="2800" b="1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</a:t>
            </a:r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E29406-3C11-000A-FAC7-EC26D1C5EE98}"/>
              </a:ext>
            </a:extLst>
          </p:cNvPr>
          <p:cNvSpPr txBox="1"/>
          <p:nvPr/>
        </p:nvSpPr>
        <p:spPr>
          <a:xfrm>
            <a:off x="953310" y="1332675"/>
            <a:ext cx="81493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FBD9AD32-6B14-BED4-7951-32560673C3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85" y="603550"/>
            <a:ext cx="610471" cy="610471"/>
          </a:xfrm>
          <a:prstGeom prst="rect">
            <a:avLst/>
          </a:prstGeom>
        </p:spPr>
      </p:pic>
      <p:sp>
        <p:nvSpPr>
          <p:cNvPr id="12" name="Кольцо 199">
            <a:extLst>
              <a:ext uri="{FF2B5EF4-FFF2-40B4-BE49-F238E27FC236}">
                <a16:creationId xmlns:a16="http://schemas.microsoft.com/office/drawing/2014/main" id="{1CD0FFB9-5351-285F-6CFE-E718E17A8350}"/>
              </a:ext>
            </a:extLst>
          </p:cNvPr>
          <p:cNvSpPr/>
          <p:nvPr/>
        </p:nvSpPr>
        <p:spPr>
          <a:xfrm>
            <a:off x="438135" y="733285"/>
            <a:ext cx="713249" cy="351000"/>
          </a:xfrm>
          <a:prstGeom prst="donut">
            <a:avLst>
              <a:gd name="adj" fmla="val 0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5DEC280-3765-AD9C-55DE-7768B56C08A5}"/>
              </a:ext>
            </a:extLst>
          </p:cNvPr>
          <p:cNvSpPr/>
          <p:nvPr/>
        </p:nvSpPr>
        <p:spPr>
          <a:xfrm>
            <a:off x="884666" y="733285"/>
            <a:ext cx="56134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Комитетов: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«Гастроэнтерология 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«Гематология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«Дерматовенерология»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«Инфекционные болезни, взрослые»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«Кардиология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«Медицина труда (Профессиональная патология)»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«Неврология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«Нефрология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«Семейная медицина»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«Психиатрия»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«Пульмонология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«Ревматология взрослая»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«Терапия»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«Фтизиатрия»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«Эндокринология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«Аллергология и иммунология взрослая»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«Клиническая фармакология»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«Физическая медицина и реабилитация, спортивная медицина, традиционная медицина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КОП «Клиническая диетология» образован в 2023 году (Протокол №3)</a:t>
            </a:r>
          </a:p>
          <a:p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       КОП Медико-профилактическое дело  в сентябре 2023 года передан ГУП </a:t>
            </a:r>
            <a:r>
              <a:rPr lang="ru-RU" sz="14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«Общественное здравоохранение» </a:t>
            </a:r>
            <a:endParaRPr lang="ru-RU" sz="1400" b="1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E653C7-DA58-543C-E44A-E03E1ED48246}"/>
              </a:ext>
            </a:extLst>
          </p:cNvPr>
          <p:cNvSpPr txBox="1"/>
          <p:nvPr/>
        </p:nvSpPr>
        <p:spPr>
          <a:xfrm>
            <a:off x="5099522" y="6059843"/>
            <a:ext cx="3803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Всего 267 человек</a:t>
            </a:r>
            <a:endParaRPr lang="x-none" sz="1400" b="1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20" name="Полилиния: фигура 19">
            <a:extLst>
              <a:ext uri="{FF2B5EF4-FFF2-40B4-BE49-F238E27FC236}">
                <a16:creationId xmlns:a16="http://schemas.microsoft.com/office/drawing/2014/main" id="{4D7704DC-CE4D-9A68-B2E5-13A6489A6E95}"/>
              </a:ext>
            </a:extLst>
          </p:cNvPr>
          <p:cNvSpPr/>
          <p:nvPr/>
        </p:nvSpPr>
        <p:spPr>
          <a:xfrm>
            <a:off x="4230081" y="5833210"/>
            <a:ext cx="797902" cy="867113"/>
          </a:xfrm>
          <a:custGeom>
            <a:avLst/>
            <a:gdLst>
              <a:gd name="connsiteX0" fmla="*/ 609600 w 609600"/>
              <a:gd name="connsiteY0" fmla="*/ 533000 h 753075"/>
              <a:gd name="connsiteX1" fmla="*/ 574043 w 609600"/>
              <a:gd name="connsiteY1" fmla="*/ 461505 h 753075"/>
              <a:gd name="connsiteX2" fmla="*/ 452657 w 609600"/>
              <a:gd name="connsiteY2" fmla="*/ 398640 h 753075"/>
              <a:gd name="connsiteX3" fmla="*/ 405984 w 609600"/>
              <a:gd name="connsiteY3" fmla="*/ 379495 h 753075"/>
              <a:gd name="connsiteX4" fmla="*/ 400050 w 609600"/>
              <a:gd name="connsiteY4" fmla="*/ 370713 h 753075"/>
              <a:gd name="connsiteX5" fmla="*/ 400050 w 609600"/>
              <a:gd name="connsiteY5" fmla="*/ 347396 h 753075"/>
              <a:gd name="connsiteX6" fmla="*/ 456981 w 609600"/>
              <a:gd name="connsiteY6" fmla="*/ 233191 h 753075"/>
              <a:gd name="connsiteX7" fmla="*/ 482203 w 609600"/>
              <a:gd name="connsiteY7" fmla="*/ 189929 h 753075"/>
              <a:gd name="connsiteX8" fmla="*/ 486451 w 609600"/>
              <a:gd name="connsiteY8" fmla="*/ 162716 h 753075"/>
              <a:gd name="connsiteX9" fmla="*/ 386725 w 609600"/>
              <a:gd name="connsiteY9" fmla="*/ 17936 h 753075"/>
              <a:gd name="connsiteX10" fmla="*/ 372751 w 609600"/>
              <a:gd name="connsiteY10" fmla="*/ 19183 h 753075"/>
              <a:gd name="connsiteX11" fmla="*/ 363131 w 609600"/>
              <a:gd name="connsiteY11" fmla="*/ 25851 h 753075"/>
              <a:gd name="connsiteX12" fmla="*/ 352492 w 609600"/>
              <a:gd name="connsiteY12" fmla="*/ 11306 h 753075"/>
              <a:gd name="connsiteX13" fmla="*/ 338747 w 609600"/>
              <a:gd name="connsiteY13" fmla="*/ 2553 h 753075"/>
              <a:gd name="connsiteX14" fmla="*/ 308724 w 609600"/>
              <a:gd name="connsiteY14" fmla="*/ 0 h 753075"/>
              <a:gd name="connsiteX15" fmla="*/ 133350 w 609600"/>
              <a:gd name="connsiteY15" fmla="*/ 145352 h 753075"/>
              <a:gd name="connsiteX16" fmla="*/ 132959 w 609600"/>
              <a:gd name="connsiteY16" fmla="*/ 147428 h 753075"/>
              <a:gd name="connsiteX17" fmla="*/ 104804 w 609600"/>
              <a:gd name="connsiteY17" fmla="*/ 216646 h 753075"/>
              <a:gd name="connsiteX18" fmla="*/ 152429 w 609600"/>
              <a:gd name="connsiteY18" fmla="*/ 216646 h 753075"/>
              <a:gd name="connsiteX19" fmla="*/ 152429 w 609600"/>
              <a:gd name="connsiteY19" fmla="*/ 228600 h 753075"/>
              <a:gd name="connsiteX20" fmla="*/ 209512 w 609600"/>
              <a:gd name="connsiteY20" fmla="*/ 347329 h 753075"/>
              <a:gd name="connsiteX21" fmla="*/ 209512 w 609600"/>
              <a:gd name="connsiteY21" fmla="*/ 370713 h 753075"/>
              <a:gd name="connsiteX22" fmla="*/ 203597 w 609600"/>
              <a:gd name="connsiteY22" fmla="*/ 379533 h 753075"/>
              <a:gd name="connsiteX23" fmla="*/ 156639 w 609600"/>
              <a:gd name="connsiteY23" fmla="*/ 398802 h 753075"/>
              <a:gd name="connsiteX24" fmla="*/ 35919 w 609600"/>
              <a:gd name="connsiteY24" fmla="*/ 461248 h 753075"/>
              <a:gd name="connsiteX25" fmla="*/ 0 w 609600"/>
              <a:gd name="connsiteY25" fmla="*/ 533400 h 753075"/>
              <a:gd name="connsiteX26" fmla="*/ 0 w 609600"/>
              <a:gd name="connsiteY26" fmla="*/ 700745 h 753075"/>
              <a:gd name="connsiteX27" fmla="*/ 8477 w 609600"/>
              <a:gd name="connsiteY27" fmla="*/ 706403 h 753075"/>
              <a:gd name="connsiteX28" fmla="*/ 307438 w 609600"/>
              <a:gd name="connsiteY28" fmla="*/ 753075 h 753075"/>
              <a:gd name="connsiteX29" fmla="*/ 601894 w 609600"/>
              <a:gd name="connsiteY29" fmla="*/ 705784 h 753075"/>
              <a:gd name="connsiteX30" fmla="*/ 609514 w 609600"/>
              <a:gd name="connsiteY30" fmla="*/ 700069 h 753075"/>
              <a:gd name="connsiteX31" fmla="*/ 442960 w 609600"/>
              <a:gd name="connsiteY31" fmla="*/ 504825 h 753075"/>
              <a:gd name="connsiteX32" fmla="*/ 462010 w 609600"/>
              <a:gd name="connsiteY32" fmla="*/ 523875 h 753075"/>
              <a:gd name="connsiteX33" fmla="*/ 442960 w 609600"/>
              <a:gd name="connsiteY33" fmla="*/ 542925 h 753075"/>
              <a:gd name="connsiteX34" fmla="*/ 423910 w 609600"/>
              <a:gd name="connsiteY34" fmla="*/ 523875 h 753075"/>
              <a:gd name="connsiteX35" fmla="*/ 442960 w 609600"/>
              <a:gd name="connsiteY35" fmla="*/ 504825 h 753075"/>
              <a:gd name="connsiteX36" fmla="*/ 190500 w 609600"/>
              <a:gd name="connsiteY36" fmla="*/ 228600 h 753075"/>
              <a:gd name="connsiteX37" fmla="*/ 190500 w 609600"/>
              <a:gd name="connsiteY37" fmla="*/ 216646 h 753075"/>
              <a:gd name="connsiteX38" fmla="*/ 257747 w 609600"/>
              <a:gd name="connsiteY38" fmla="*/ 216646 h 753075"/>
              <a:gd name="connsiteX39" fmla="*/ 385191 w 609600"/>
              <a:gd name="connsiteY39" fmla="*/ 127435 h 753075"/>
              <a:gd name="connsiteX40" fmla="*/ 419100 w 609600"/>
              <a:gd name="connsiteY40" fmla="*/ 131559 h 753075"/>
              <a:gd name="connsiteX41" fmla="*/ 419100 w 609600"/>
              <a:gd name="connsiteY41" fmla="*/ 228600 h 753075"/>
              <a:gd name="connsiteX42" fmla="*/ 304800 w 609600"/>
              <a:gd name="connsiteY42" fmla="*/ 342900 h 753075"/>
              <a:gd name="connsiteX43" fmla="*/ 190500 w 609600"/>
              <a:gd name="connsiteY43" fmla="*/ 228600 h 753075"/>
              <a:gd name="connsiteX44" fmla="*/ 304800 w 609600"/>
              <a:gd name="connsiteY44" fmla="*/ 381000 h 753075"/>
              <a:gd name="connsiteX45" fmla="*/ 361950 w 609600"/>
              <a:gd name="connsiteY45" fmla="*/ 369789 h 753075"/>
              <a:gd name="connsiteX46" fmla="*/ 361950 w 609600"/>
              <a:gd name="connsiteY46" fmla="*/ 370742 h 753075"/>
              <a:gd name="connsiteX47" fmla="*/ 380514 w 609600"/>
              <a:gd name="connsiteY47" fmla="*/ 408385 h 753075"/>
              <a:gd name="connsiteX48" fmla="*/ 304800 w 609600"/>
              <a:gd name="connsiteY48" fmla="*/ 419100 h 753075"/>
              <a:gd name="connsiteX49" fmla="*/ 229048 w 609600"/>
              <a:gd name="connsiteY49" fmla="*/ 408346 h 753075"/>
              <a:gd name="connsiteX50" fmla="*/ 247650 w 609600"/>
              <a:gd name="connsiteY50" fmla="*/ 370713 h 753075"/>
              <a:gd name="connsiteX51" fmla="*/ 247650 w 609600"/>
              <a:gd name="connsiteY51" fmla="*/ 369761 h 753075"/>
              <a:gd name="connsiteX52" fmla="*/ 304800 w 609600"/>
              <a:gd name="connsiteY52" fmla="*/ 381000 h 753075"/>
              <a:gd name="connsiteX53" fmla="*/ 571500 w 609600"/>
              <a:gd name="connsiteY53" fmla="*/ 680142 h 753075"/>
              <a:gd name="connsiteX54" fmla="*/ 38100 w 609600"/>
              <a:gd name="connsiteY54" fmla="*/ 679561 h 753075"/>
              <a:gd name="connsiteX55" fmla="*/ 38100 w 609600"/>
              <a:gd name="connsiteY55" fmla="*/ 533829 h 753075"/>
              <a:gd name="connsiteX56" fmla="*/ 59693 w 609600"/>
              <a:gd name="connsiteY56" fmla="*/ 491023 h 753075"/>
              <a:gd name="connsiteX57" fmla="*/ 157163 w 609600"/>
              <a:gd name="connsiteY57" fmla="*/ 439179 h 753075"/>
              <a:gd name="connsiteX58" fmla="*/ 157163 w 609600"/>
              <a:gd name="connsiteY58" fmla="*/ 481222 h 753075"/>
              <a:gd name="connsiteX59" fmla="*/ 90488 w 609600"/>
              <a:gd name="connsiteY59" fmla="*/ 552450 h 753075"/>
              <a:gd name="connsiteX60" fmla="*/ 95250 w 609600"/>
              <a:gd name="connsiteY60" fmla="*/ 563023 h 753075"/>
              <a:gd name="connsiteX61" fmla="*/ 95250 w 609600"/>
              <a:gd name="connsiteY61" fmla="*/ 623888 h 753075"/>
              <a:gd name="connsiteX62" fmla="*/ 117348 w 609600"/>
              <a:gd name="connsiteY62" fmla="*/ 651653 h 753075"/>
              <a:gd name="connsiteX63" fmla="*/ 137384 w 609600"/>
              <a:gd name="connsiteY63" fmla="*/ 654269 h 753075"/>
              <a:gd name="connsiteX64" fmla="*/ 139999 w 609600"/>
              <a:gd name="connsiteY64" fmla="*/ 634233 h 753075"/>
              <a:gd name="connsiteX65" fmla="*/ 119964 w 609600"/>
              <a:gd name="connsiteY65" fmla="*/ 631617 h 753075"/>
              <a:gd name="connsiteX66" fmla="*/ 119339 w 609600"/>
              <a:gd name="connsiteY66" fmla="*/ 632127 h 753075"/>
              <a:gd name="connsiteX67" fmla="*/ 114300 w 609600"/>
              <a:gd name="connsiteY67" fmla="*/ 623888 h 753075"/>
              <a:gd name="connsiteX68" fmla="*/ 114300 w 609600"/>
              <a:gd name="connsiteY68" fmla="*/ 563023 h 753075"/>
              <a:gd name="connsiteX69" fmla="*/ 119063 w 609600"/>
              <a:gd name="connsiteY69" fmla="*/ 552450 h 753075"/>
              <a:gd name="connsiteX70" fmla="*/ 161925 w 609600"/>
              <a:gd name="connsiteY70" fmla="*/ 509588 h 753075"/>
              <a:gd name="connsiteX71" fmla="*/ 171450 w 609600"/>
              <a:gd name="connsiteY71" fmla="*/ 509588 h 753075"/>
              <a:gd name="connsiteX72" fmla="*/ 214313 w 609600"/>
              <a:gd name="connsiteY72" fmla="*/ 552450 h 753075"/>
              <a:gd name="connsiteX73" fmla="*/ 219075 w 609600"/>
              <a:gd name="connsiteY73" fmla="*/ 563023 h 753075"/>
              <a:gd name="connsiteX74" fmla="*/ 219075 w 609600"/>
              <a:gd name="connsiteY74" fmla="*/ 623888 h 753075"/>
              <a:gd name="connsiteX75" fmla="*/ 214046 w 609600"/>
              <a:gd name="connsiteY75" fmla="*/ 632127 h 753075"/>
              <a:gd name="connsiteX76" fmla="*/ 193895 w 609600"/>
              <a:gd name="connsiteY76" fmla="*/ 633608 h 753075"/>
              <a:gd name="connsiteX77" fmla="*/ 195376 w 609600"/>
              <a:gd name="connsiteY77" fmla="*/ 653759 h 753075"/>
              <a:gd name="connsiteX78" fmla="*/ 215527 w 609600"/>
              <a:gd name="connsiteY78" fmla="*/ 652278 h 753075"/>
              <a:gd name="connsiteX79" fmla="*/ 216037 w 609600"/>
              <a:gd name="connsiteY79" fmla="*/ 651653 h 753075"/>
              <a:gd name="connsiteX80" fmla="*/ 238125 w 609600"/>
              <a:gd name="connsiteY80" fmla="*/ 623888 h 753075"/>
              <a:gd name="connsiteX81" fmla="*/ 238125 w 609600"/>
              <a:gd name="connsiteY81" fmla="*/ 563023 h 753075"/>
              <a:gd name="connsiteX82" fmla="*/ 242888 w 609600"/>
              <a:gd name="connsiteY82" fmla="*/ 552450 h 753075"/>
              <a:gd name="connsiteX83" fmla="*/ 176213 w 609600"/>
              <a:gd name="connsiteY83" fmla="*/ 481251 h 753075"/>
              <a:gd name="connsiteX84" fmla="*/ 176213 w 609600"/>
              <a:gd name="connsiteY84" fmla="*/ 432273 h 753075"/>
              <a:gd name="connsiteX85" fmla="*/ 183966 w 609600"/>
              <a:gd name="connsiteY85" fmla="*/ 429540 h 753075"/>
              <a:gd name="connsiteX86" fmla="*/ 304800 w 609600"/>
              <a:gd name="connsiteY86" fmla="*/ 457200 h 753075"/>
              <a:gd name="connsiteX87" fmla="*/ 425577 w 609600"/>
              <a:gd name="connsiteY87" fmla="*/ 429578 h 753075"/>
              <a:gd name="connsiteX88" fmla="*/ 433416 w 609600"/>
              <a:gd name="connsiteY88" fmla="*/ 432340 h 753075"/>
              <a:gd name="connsiteX89" fmla="*/ 433416 w 609600"/>
              <a:gd name="connsiteY89" fmla="*/ 486528 h 753075"/>
              <a:gd name="connsiteX90" fmla="*/ 433540 w 609600"/>
              <a:gd name="connsiteY90" fmla="*/ 487128 h 753075"/>
              <a:gd name="connsiteX91" fmla="*/ 406025 w 609600"/>
              <a:gd name="connsiteY91" fmla="*/ 533454 h 753075"/>
              <a:gd name="connsiteX92" fmla="*/ 452352 w 609600"/>
              <a:gd name="connsiteY92" fmla="*/ 560969 h 753075"/>
              <a:gd name="connsiteX93" fmla="*/ 479867 w 609600"/>
              <a:gd name="connsiteY93" fmla="*/ 514643 h 753075"/>
              <a:gd name="connsiteX94" fmla="*/ 452352 w 609600"/>
              <a:gd name="connsiteY94" fmla="*/ 487128 h 753075"/>
              <a:gd name="connsiteX95" fmla="*/ 452466 w 609600"/>
              <a:gd name="connsiteY95" fmla="*/ 486528 h 753075"/>
              <a:gd name="connsiteX96" fmla="*/ 452466 w 609600"/>
              <a:gd name="connsiteY96" fmla="*/ 439217 h 753075"/>
              <a:gd name="connsiteX97" fmla="*/ 550174 w 609600"/>
              <a:gd name="connsiteY97" fmla="*/ 491252 h 753075"/>
              <a:gd name="connsiteX98" fmla="*/ 571500 w 609600"/>
              <a:gd name="connsiteY98" fmla="*/ 533400 h 75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609600" h="753075">
                <a:moveTo>
                  <a:pt x="609600" y="533000"/>
                </a:moveTo>
                <a:cubicBezTo>
                  <a:pt x="609093" y="505037"/>
                  <a:pt x="596037" y="478783"/>
                  <a:pt x="574043" y="461505"/>
                </a:cubicBezTo>
                <a:cubicBezTo>
                  <a:pt x="538439" y="432378"/>
                  <a:pt x="496586" y="414385"/>
                  <a:pt x="452657" y="398640"/>
                </a:cubicBezTo>
                <a:lnTo>
                  <a:pt x="405984" y="379495"/>
                </a:lnTo>
                <a:cubicBezTo>
                  <a:pt x="402409" y="378041"/>
                  <a:pt x="400066" y="374573"/>
                  <a:pt x="400050" y="370713"/>
                </a:cubicBezTo>
                <a:lnTo>
                  <a:pt x="400050" y="347396"/>
                </a:lnTo>
                <a:cubicBezTo>
                  <a:pt x="434855" y="319517"/>
                  <a:pt x="455668" y="277766"/>
                  <a:pt x="456981" y="233191"/>
                </a:cubicBezTo>
                <a:lnTo>
                  <a:pt x="482203" y="189929"/>
                </a:lnTo>
                <a:cubicBezTo>
                  <a:pt x="485837" y="181346"/>
                  <a:pt x="487296" y="171998"/>
                  <a:pt x="486451" y="162716"/>
                </a:cubicBezTo>
                <a:cubicBezTo>
                  <a:pt x="480931" y="100295"/>
                  <a:pt x="443078" y="45342"/>
                  <a:pt x="386725" y="17936"/>
                </a:cubicBezTo>
                <a:cubicBezTo>
                  <a:pt x="382182" y="15804"/>
                  <a:pt x="376844" y="16280"/>
                  <a:pt x="372751" y="19183"/>
                </a:cubicBezTo>
                <a:lnTo>
                  <a:pt x="363131" y="25851"/>
                </a:lnTo>
                <a:lnTo>
                  <a:pt x="352492" y="11306"/>
                </a:lnTo>
                <a:cubicBezTo>
                  <a:pt x="349219" y="6717"/>
                  <a:pt x="344291" y="3578"/>
                  <a:pt x="338747" y="2553"/>
                </a:cubicBezTo>
                <a:cubicBezTo>
                  <a:pt x="328832" y="842"/>
                  <a:pt x="318787" y="-12"/>
                  <a:pt x="308724" y="0"/>
                </a:cubicBezTo>
                <a:cubicBezTo>
                  <a:pt x="222928" y="-2"/>
                  <a:pt x="149271" y="61046"/>
                  <a:pt x="133350" y="145352"/>
                </a:cubicBezTo>
                <a:lnTo>
                  <a:pt x="132959" y="147428"/>
                </a:lnTo>
                <a:cubicBezTo>
                  <a:pt x="128338" y="172164"/>
                  <a:pt x="118761" y="195708"/>
                  <a:pt x="104804" y="216646"/>
                </a:cubicBezTo>
                <a:lnTo>
                  <a:pt x="152429" y="216646"/>
                </a:lnTo>
                <a:lnTo>
                  <a:pt x="152429" y="228600"/>
                </a:lnTo>
                <a:cubicBezTo>
                  <a:pt x="152442" y="274791"/>
                  <a:pt x="173444" y="318473"/>
                  <a:pt x="209512" y="347329"/>
                </a:cubicBezTo>
                <a:lnTo>
                  <a:pt x="209512" y="370713"/>
                </a:lnTo>
                <a:cubicBezTo>
                  <a:pt x="209514" y="374581"/>
                  <a:pt x="207176" y="378067"/>
                  <a:pt x="203597" y="379533"/>
                </a:cubicBezTo>
                <a:lnTo>
                  <a:pt x="156639" y="398802"/>
                </a:lnTo>
                <a:cubicBezTo>
                  <a:pt x="112824" y="414481"/>
                  <a:pt x="71161" y="432416"/>
                  <a:pt x="35919" y="461248"/>
                </a:cubicBezTo>
                <a:cubicBezTo>
                  <a:pt x="13659" y="478636"/>
                  <a:pt x="456" y="505158"/>
                  <a:pt x="0" y="533400"/>
                </a:cubicBezTo>
                <a:lnTo>
                  <a:pt x="0" y="700745"/>
                </a:lnTo>
                <a:lnTo>
                  <a:pt x="8477" y="706403"/>
                </a:lnTo>
                <a:cubicBezTo>
                  <a:pt x="55207" y="737559"/>
                  <a:pt x="181766" y="753075"/>
                  <a:pt x="307438" y="753075"/>
                </a:cubicBezTo>
                <a:cubicBezTo>
                  <a:pt x="434121" y="753075"/>
                  <a:pt x="559908" y="737283"/>
                  <a:pt x="601894" y="705784"/>
                </a:cubicBezTo>
                <a:lnTo>
                  <a:pt x="609514" y="700069"/>
                </a:lnTo>
                <a:close/>
                <a:moveTo>
                  <a:pt x="442960" y="504825"/>
                </a:moveTo>
                <a:cubicBezTo>
                  <a:pt x="453481" y="504825"/>
                  <a:pt x="462010" y="513354"/>
                  <a:pt x="462010" y="523875"/>
                </a:cubicBezTo>
                <a:cubicBezTo>
                  <a:pt x="462010" y="534396"/>
                  <a:pt x="453481" y="542925"/>
                  <a:pt x="442960" y="542925"/>
                </a:cubicBezTo>
                <a:cubicBezTo>
                  <a:pt x="432439" y="542925"/>
                  <a:pt x="423910" y="534396"/>
                  <a:pt x="423910" y="523875"/>
                </a:cubicBezTo>
                <a:cubicBezTo>
                  <a:pt x="423910" y="513354"/>
                  <a:pt x="432439" y="504825"/>
                  <a:pt x="442960" y="504825"/>
                </a:cubicBezTo>
                <a:close/>
                <a:moveTo>
                  <a:pt x="190500" y="228600"/>
                </a:moveTo>
                <a:lnTo>
                  <a:pt x="190500" y="216646"/>
                </a:lnTo>
                <a:lnTo>
                  <a:pt x="257747" y="216646"/>
                </a:lnTo>
                <a:cubicBezTo>
                  <a:pt x="355664" y="216646"/>
                  <a:pt x="342348" y="138608"/>
                  <a:pt x="385191" y="127435"/>
                </a:cubicBezTo>
                <a:cubicBezTo>
                  <a:pt x="396649" y="125264"/>
                  <a:pt x="408497" y="126706"/>
                  <a:pt x="419100" y="131559"/>
                </a:cubicBezTo>
                <a:lnTo>
                  <a:pt x="419100" y="228600"/>
                </a:lnTo>
                <a:cubicBezTo>
                  <a:pt x="419100" y="291726"/>
                  <a:pt x="367926" y="342900"/>
                  <a:pt x="304800" y="342900"/>
                </a:cubicBezTo>
                <a:cubicBezTo>
                  <a:pt x="241674" y="342900"/>
                  <a:pt x="190500" y="291726"/>
                  <a:pt x="190500" y="228600"/>
                </a:cubicBezTo>
                <a:close/>
                <a:moveTo>
                  <a:pt x="304800" y="381000"/>
                </a:moveTo>
                <a:cubicBezTo>
                  <a:pt x="324396" y="380994"/>
                  <a:pt x="343804" y="377186"/>
                  <a:pt x="361950" y="369789"/>
                </a:cubicBezTo>
                <a:lnTo>
                  <a:pt x="361950" y="370742"/>
                </a:lnTo>
                <a:cubicBezTo>
                  <a:pt x="361935" y="385496"/>
                  <a:pt x="368799" y="399415"/>
                  <a:pt x="380514" y="408385"/>
                </a:cubicBezTo>
                <a:cubicBezTo>
                  <a:pt x="355964" y="415766"/>
                  <a:pt x="330435" y="419379"/>
                  <a:pt x="304800" y="419100"/>
                </a:cubicBezTo>
                <a:cubicBezTo>
                  <a:pt x="279151" y="419367"/>
                  <a:pt x="253610" y="415742"/>
                  <a:pt x="229048" y="408346"/>
                </a:cubicBezTo>
                <a:cubicBezTo>
                  <a:pt x="240769" y="399381"/>
                  <a:pt x="247645" y="385469"/>
                  <a:pt x="247650" y="370713"/>
                </a:cubicBezTo>
                <a:lnTo>
                  <a:pt x="247650" y="369761"/>
                </a:lnTo>
                <a:cubicBezTo>
                  <a:pt x="265792" y="377173"/>
                  <a:pt x="285202" y="380990"/>
                  <a:pt x="304800" y="381000"/>
                </a:cubicBezTo>
                <a:close/>
                <a:moveTo>
                  <a:pt x="571500" y="680142"/>
                </a:moveTo>
                <a:cubicBezTo>
                  <a:pt x="486937" y="726148"/>
                  <a:pt x="130607" y="725805"/>
                  <a:pt x="38100" y="679561"/>
                </a:cubicBezTo>
                <a:lnTo>
                  <a:pt x="38100" y="533829"/>
                </a:lnTo>
                <a:cubicBezTo>
                  <a:pt x="38454" y="517030"/>
                  <a:pt x="46392" y="501292"/>
                  <a:pt x="59693" y="491023"/>
                </a:cubicBezTo>
                <a:cubicBezTo>
                  <a:pt x="89135" y="468538"/>
                  <a:pt x="122061" y="451024"/>
                  <a:pt x="157163" y="439179"/>
                </a:cubicBezTo>
                <a:lnTo>
                  <a:pt x="157163" y="481222"/>
                </a:lnTo>
                <a:cubicBezTo>
                  <a:pt x="119661" y="483728"/>
                  <a:pt x="90514" y="514865"/>
                  <a:pt x="90488" y="552450"/>
                </a:cubicBezTo>
                <a:cubicBezTo>
                  <a:pt x="90500" y="556492"/>
                  <a:pt x="92232" y="560336"/>
                  <a:pt x="95250" y="563023"/>
                </a:cubicBezTo>
                <a:lnTo>
                  <a:pt x="95250" y="623888"/>
                </a:lnTo>
                <a:cubicBezTo>
                  <a:pt x="95280" y="637149"/>
                  <a:pt x="104431" y="648647"/>
                  <a:pt x="117348" y="651653"/>
                </a:cubicBezTo>
                <a:cubicBezTo>
                  <a:pt x="122158" y="657908"/>
                  <a:pt x="131129" y="659079"/>
                  <a:pt x="137384" y="654269"/>
                </a:cubicBezTo>
                <a:cubicBezTo>
                  <a:pt x="143639" y="649458"/>
                  <a:pt x="144810" y="640488"/>
                  <a:pt x="139999" y="634233"/>
                </a:cubicBezTo>
                <a:cubicBezTo>
                  <a:pt x="135189" y="627979"/>
                  <a:pt x="126219" y="626807"/>
                  <a:pt x="119964" y="631617"/>
                </a:cubicBezTo>
                <a:cubicBezTo>
                  <a:pt x="119750" y="631781"/>
                  <a:pt x="119543" y="631952"/>
                  <a:pt x="119339" y="632127"/>
                </a:cubicBezTo>
                <a:cubicBezTo>
                  <a:pt x="116274" y="630514"/>
                  <a:pt x="114339" y="627351"/>
                  <a:pt x="114300" y="623888"/>
                </a:cubicBezTo>
                <a:lnTo>
                  <a:pt x="114300" y="563023"/>
                </a:lnTo>
                <a:cubicBezTo>
                  <a:pt x="117322" y="560339"/>
                  <a:pt x="119055" y="556493"/>
                  <a:pt x="119063" y="552450"/>
                </a:cubicBezTo>
                <a:cubicBezTo>
                  <a:pt x="119063" y="528778"/>
                  <a:pt x="138253" y="509588"/>
                  <a:pt x="161925" y="509588"/>
                </a:cubicBezTo>
                <a:lnTo>
                  <a:pt x="171450" y="509588"/>
                </a:lnTo>
                <a:cubicBezTo>
                  <a:pt x="195122" y="509588"/>
                  <a:pt x="214313" y="528778"/>
                  <a:pt x="214313" y="552450"/>
                </a:cubicBezTo>
                <a:cubicBezTo>
                  <a:pt x="214325" y="556492"/>
                  <a:pt x="216057" y="560336"/>
                  <a:pt x="219075" y="563023"/>
                </a:cubicBezTo>
                <a:lnTo>
                  <a:pt x="219075" y="623888"/>
                </a:lnTo>
                <a:cubicBezTo>
                  <a:pt x="219040" y="627349"/>
                  <a:pt x="217109" y="630513"/>
                  <a:pt x="214046" y="632127"/>
                </a:cubicBezTo>
                <a:cubicBezTo>
                  <a:pt x="208072" y="626971"/>
                  <a:pt x="199051" y="627635"/>
                  <a:pt x="193895" y="633608"/>
                </a:cubicBezTo>
                <a:cubicBezTo>
                  <a:pt x="188739" y="639582"/>
                  <a:pt x="189403" y="648604"/>
                  <a:pt x="195376" y="653759"/>
                </a:cubicBezTo>
                <a:cubicBezTo>
                  <a:pt x="201350" y="658915"/>
                  <a:pt x="210372" y="658252"/>
                  <a:pt x="215527" y="652278"/>
                </a:cubicBezTo>
                <a:cubicBezTo>
                  <a:pt x="215703" y="652074"/>
                  <a:pt x="215873" y="651866"/>
                  <a:pt x="216037" y="651653"/>
                </a:cubicBezTo>
                <a:cubicBezTo>
                  <a:pt x="228950" y="648643"/>
                  <a:pt x="238095" y="637146"/>
                  <a:pt x="238125" y="623888"/>
                </a:cubicBezTo>
                <a:lnTo>
                  <a:pt x="238125" y="563023"/>
                </a:lnTo>
                <a:cubicBezTo>
                  <a:pt x="241147" y="560339"/>
                  <a:pt x="242880" y="556493"/>
                  <a:pt x="242888" y="552450"/>
                </a:cubicBezTo>
                <a:cubicBezTo>
                  <a:pt x="242846" y="514876"/>
                  <a:pt x="213704" y="483756"/>
                  <a:pt x="176213" y="481251"/>
                </a:cubicBezTo>
                <a:lnTo>
                  <a:pt x="176213" y="432273"/>
                </a:lnTo>
                <a:cubicBezTo>
                  <a:pt x="178803" y="431321"/>
                  <a:pt x="181366" y="430435"/>
                  <a:pt x="183966" y="429540"/>
                </a:cubicBezTo>
                <a:cubicBezTo>
                  <a:pt x="211931" y="446980"/>
                  <a:pt x="256003" y="457200"/>
                  <a:pt x="304800" y="457200"/>
                </a:cubicBezTo>
                <a:cubicBezTo>
                  <a:pt x="353597" y="457200"/>
                  <a:pt x="397650" y="446989"/>
                  <a:pt x="425577" y="429578"/>
                </a:cubicBezTo>
                <a:cubicBezTo>
                  <a:pt x="428206" y="430530"/>
                  <a:pt x="430806" y="431416"/>
                  <a:pt x="433416" y="432340"/>
                </a:cubicBezTo>
                <a:lnTo>
                  <a:pt x="433416" y="486528"/>
                </a:lnTo>
                <a:cubicBezTo>
                  <a:pt x="433416" y="486747"/>
                  <a:pt x="433530" y="486918"/>
                  <a:pt x="433540" y="487128"/>
                </a:cubicBezTo>
                <a:cubicBezTo>
                  <a:pt x="413149" y="492323"/>
                  <a:pt x="400830" y="513063"/>
                  <a:pt x="406025" y="533454"/>
                </a:cubicBezTo>
                <a:cubicBezTo>
                  <a:pt x="411220" y="553845"/>
                  <a:pt x="431961" y="566164"/>
                  <a:pt x="452352" y="560969"/>
                </a:cubicBezTo>
                <a:cubicBezTo>
                  <a:pt x="472743" y="555774"/>
                  <a:pt x="485062" y="535033"/>
                  <a:pt x="479867" y="514643"/>
                </a:cubicBezTo>
                <a:cubicBezTo>
                  <a:pt x="476423" y="501126"/>
                  <a:pt x="465869" y="490571"/>
                  <a:pt x="452352" y="487128"/>
                </a:cubicBezTo>
                <a:cubicBezTo>
                  <a:pt x="452352" y="486918"/>
                  <a:pt x="452466" y="486737"/>
                  <a:pt x="452466" y="486528"/>
                </a:cubicBezTo>
                <a:lnTo>
                  <a:pt x="452466" y="439217"/>
                </a:lnTo>
                <a:cubicBezTo>
                  <a:pt x="487659" y="451107"/>
                  <a:pt x="520666" y="468685"/>
                  <a:pt x="550174" y="491252"/>
                </a:cubicBezTo>
                <a:cubicBezTo>
                  <a:pt x="563249" y="501389"/>
                  <a:pt x="571078" y="516862"/>
                  <a:pt x="571500" y="53340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x-none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B0BCFBB-51EE-985D-8AD1-534FD799C6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738" y="1220358"/>
            <a:ext cx="593966" cy="59396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30C9289-947C-2857-085A-8136F1DE6209}"/>
              </a:ext>
            </a:extLst>
          </p:cNvPr>
          <p:cNvSpPr txBox="1"/>
          <p:nvPr/>
        </p:nvSpPr>
        <p:spPr>
          <a:xfrm>
            <a:off x="6926094" y="908785"/>
            <a:ext cx="471773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Члены комитетов являются представителями:</a:t>
            </a:r>
          </a:p>
          <a:p>
            <a:endParaRPr lang="ru-RU" sz="14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Академические лидеры: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НАО «Карагандинский медицинский университет»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НАО "Медицинский университет Астана»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НАО «Казахский национальный медицинский университет имени С.Д. </a:t>
            </a:r>
            <a:r>
              <a:rPr lang="ru-RU" sz="14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Асфендиярова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НУО «Казахстанско-Российский медицинский университет»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НАО «Медицинский университет Семей»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НАО «Западно-Казахстанский университет имени Марата </a:t>
            </a:r>
            <a:r>
              <a:rPr lang="ru-RU" sz="14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Оспанова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</a:t>
            </a:r>
          </a:p>
          <a:p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Соучастники: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АО «Южно-Казахстанская медицинская академия»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РГП на ПХВ «Казахский национальный университет имени Аль-Фараби»</a:t>
            </a: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Международный Казахско-турецкий университет имени </a:t>
            </a:r>
            <a:r>
              <a:rPr lang="ru-RU" sz="14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Х.А.Ясави</a:t>
            </a:r>
            <a:endParaRPr lang="ru-RU" sz="14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АОО «Назарбаев Университет»</a:t>
            </a:r>
          </a:p>
          <a:p>
            <a:endParaRPr lang="ru-RU" sz="14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Представители практического здравоохранения: руководители ассоциаций, внештатные специалисты, врачи медицинских центров, НИИ</a:t>
            </a:r>
            <a:endParaRPr lang="x-none" sz="14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endParaRPr lang="x-none" dirty="0"/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80773AFC-7788-DEF1-8D7F-F574DDB945A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1" r="6678"/>
          <a:stretch/>
        </p:blipFill>
        <p:spPr>
          <a:xfrm>
            <a:off x="6373202" y="4873215"/>
            <a:ext cx="576000" cy="5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561" y="0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 деятельности ГУП </a:t>
            </a:r>
            <a:r>
              <a:rPr lang="ru-RU" sz="2000" dirty="0">
                <a:latin typeface="Arial Narrow" panose="020B0606020202030204" pitchFamily="34" charset="0"/>
              </a:rPr>
              <a:t>программ терапевтического профиля по направлению подготовки – </a:t>
            </a:r>
          </a:p>
          <a:p>
            <a:pPr algn="ctr">
              <a:spcAft>
                <a:spcPts val="0"/>
              </a:spcAft>
            </a:pPr>
            <a:r>
              <a:rPr lang="ru-RU" sz="2000" dirty="0">
                <a:latin typeface="Arial Narrow" panose="020B0606020202030204" pitchFamily="34" charset="0"/>
              </a:rPr>
              <a:t>Здравоохранение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» за 2023-24 уч.год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87982"/>
              </p:ext>
            </p:extLst>
          </p:nvPr>
        </p:nvGraphicFramePr>
        <p:xfrm>
          <a:off x="233463" y="1097280"/>
          <a:ext cx="11780195" cy="4693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4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16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№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Мероприятие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Сроки выполнения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Ответственный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Форма завершения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Актуализация и утверждение состава ГУП, Комитетов на 2023-2024 учебный год, утверждение планов работы Комитетов на 2023-2024 учебный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Сентябрь 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Председатель ГУП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https://qmu.edu.kz/ru/contents/list/1546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Отчеты ГУП за 2022-2023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уч.г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., планы ГУП на 2023-2024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уч.г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Сентябрь  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Председатель ГУП, председатели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https://qmu.edu.kz/ru/contents/list/1546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Февраль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Председатели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и ГУПа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Протокол №5 от 01.02.2024 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Всего было рекомендовано 86 человек независимых экспертов, утверждена техническая спецификация независимой оценки обучающихся. Рассмотрены и рекомендованы 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спецификации тестовых заданий 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6702698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Участие независимых экспертов в экспертизе экзаменационного материла обучающихся на базе НЦНЭ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Март-апрель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Независимые эксперты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Заключение: тестовые задания открытого типа - удалено от 4% до 30%, проведена коррекция от 30% до 45%. Основные причины: устаревшие задания, нет правильных ответов, некорректно составленные задания, неадекватный  перевод на государственный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По вопросах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F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типа- до 90% коррекций. Вывод: вопросы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F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должны проходить оценку на надежность, валидность, и обязательно- ПИЛОТИРОВАНИЕ! С предоставлением анализа полученных результатов на заседании УМО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1682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8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F6B96DE-2210-A036-F5A7-5D4C42776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11343"/>
              </p:ext>
            </p:extLst>
          </p:nvPr>
        </p:nvGraphicFramePr>
        <p:xfrm>
          <a:off x="165371" y="175099"/>
          <a:ext cx="11780195" cy="67871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4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3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№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Мероприятие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Сроки выполнения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Ответственный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Форма завершения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924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Разработка профессиональных стандартов в области здравоохранения</a:t>
                      </a:r>
                      <a:endParaRPr lang="x-none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По мере обращения   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Председатель ГУП 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- Профессиональный стандарт доложен на заседании Республиканской ассоциации гематологов Казахстана 10.02.2024 (Астана), докладчик- проф. Тургунова Л.Г.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</a:t>
                      </a:r>
                      <a:r>
                        <a:rPr lang="ru-RU" sz="1400" dirty="0" err="1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бсужден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проект 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рофессиональн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«Фармацевтическая деятельность» 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дублирующим трудовым функциям п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рофессиональн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специальности «Клиническая фармакология». В ходе обсуждения  членами КОП «Клиническая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фармакология»  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приняты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решения о внесен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ии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предложений в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проект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профессионального стандарта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«Фармацевтическая деятельность» 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разделе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«Клини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ческий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фарма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цевт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представлены на обсуждение в профессиональную ассоциацию фармацевтов и УМО.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Разработка профессионального стандарта «Клиническая Диетология», приложение 15 к приказу Министра здравоохранения Республики Казахстан от 25 января 2024 года № 46.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1053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Внесение изменений и дополнений в приказы Министра здравоохранения Республики Казахстан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 апрель  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Председатели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и ГУПа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Обсуждение по внесению рекомендаций  в приказ: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 «Об утверждении перечня специальностей и специализаций, подлежащих сертификации специалистов в области здравоохранения», приказ Министра здравоохранения Республики Казахстан от 30 ноября 2020 года № ҚР ДСМ218/2020 КОП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«Гематология взрослая» внес рекомендации, 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 «Пульмонология взрослая» обсуждали рекомендации 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655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Обсуждение и рекомендации к утверждению сертификационных курсов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По мере обращения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Председатели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и ГУПа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- «Гематология взрослая» 960 часов. Решение:  в случае необходимости представить повторно на обсуждение после внесения рекомендаций.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baseline="0" dirty="0">
                          <a:effectLst/>
                          <a:latin typeface="Arial Narrow" panose="020B0606020202030204" pitchFamily="34" charset="0"/>
                        </a:rPr>
                        <a:t>сертификационного курса «Пульмонология (взрослая)»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Обсуждение и утверждение ОП сертификационного курса «Дерматовенерология (детская)» (16 кредитов/480 академических часов).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сертификационного курса «Гепатология» одобрена.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2-х кратная экспертиза и  утверждение ОП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сертификационного курса «Кардиология (взрослая)»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8803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6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0A45C54-DC82-72BB-60E9-12E3FE036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81363"/>
              </p:ext>
            </p:extLst>
          </p:nvPr>
        </p:nvGraphicFramePr>
        <p:xfrm>
          <a:off x="343984" y="391887"/>
          <a:ext cx="11543216" cy="6068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3396">
                  <a:extLst>
                    <a:ext uri="{9D8B030D-6E8A-4147-A177-3AD203B41FA5}">
                      <a16:colId xmlns:a16="http://schemas.microsoft.com/office/drawing/2014/main" val="1671107028"/>
                    </a:ext>
                  </a:extLst>
                </a:gridCol>
                <a:gridCol w="2451005">
                  <a:extLst>
                    <a:ext uri="{9D8B030D-6E8A-4147-A177-3AD203B41FA5}">
                      <a16:colId xmlns:a16="http://schemas.microsoft.com/office/drawing/2014/main" val="2753784718"/>
                    </a:ext>
                  </a:extLst>
                </a:gridCol>
                <a:gridCol w="1537245">
                  <a:extLst>
                    <a:ext uri="{9D8B030D-6E8A-4147-A177-3AD203B41FA5}">
                      <a16:colId xmlns:a16="http://schemas.microsoft.com/office/drawing/2014/main" val="4027946690"/>
                    </a:ext>
                  </a:extLst>
                </a:gridCol>
                <a:gridCol w="1132707">
                  <a:extLst>
                    <a:ext uri="{9D8B030D-6E8A-4147-A177-3AD203B41FA5}">
                      <a16:colId xmlns:a16="http://schemas.microsoft.com/office/drawing/2014/main" val="2775388597"/>
                    </a:ext>
                  </a:extLst>
                </a:gridCol>
                <a:gridCol w="5898863">
                  <a:extLst>
                    <a:ext uri="{9D8B030D-6E8A-4147-A177-3AD203B41FA5}">
                      <a16:colId xmlns:a16="http://schemas.microsoft.com/office/drawing/2014/main" val="3913906286"/>
                    </a:ext>
                  </a:extLst>
                </a:gridCol>
              </a:tblGrid>
              <a:tr h="467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№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Мероприятие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Сроки выполнения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Ответственный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Форма завершения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385782"/>
                  </a:ext>
                </a:extLst>
              </a:tr>
              <a:tr h="5481926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Обсуждение и рекомендации к утверждению сертификационных курсов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По мере обращения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Председатели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КОПов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 и ГУПа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Обсуждение и повторное утверждение ОП СК «Детская эндокринология» сроком на 3 года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Утверждение ОП  сертификационного курса “Эндокринология взрослая” сроком на 3 года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spc="-40" dirty="0">
                          <a:effectLst/>
                          <a:latin typeface="Arial Narrow" panose="020B0606020202030204" pitchFamily="34" charset="0"/>
                        </a:rPr>
                        <a:t>сертификационного</a:t>
                      </a:r>
                      <a:r>
                        <a:rPr lang="ru-RU" sz="1400" spc="6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spc="-40" dirty="0">
                          <a:effectLst/>
                          <a:latin typeface="Arial Narrow" panose="020B0606020202030204" pitchFamily="34" charset="0"/>
                        </a:rPr>
                        <a:t>курса</a:t>
                      </a:r>
                      <a:r>
                        <a:rPr lang="ru-RU" sz="1400" spc="135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spc="-40" dirty="0">
                          <a:effectLst/>
                          <a:latin typeface="Arial Narrow" panose="020B0606020202030204" pitchFamily="34" charset="0"/>
                        </a:rPr>
                        <a:t>«Ревматология </a:t>
                      </a:r>
                      <a:r>
                        <a:rPr lang="ru-RU" sz="1400" spc="-10" dirty="0">
                          <a:effectLst/>
                          <a:latin typeface="Arial Narrow" panose="020B0606020202030204" pitchFamily="34" charset="0"/>
                        </a:rPr>
                        <a:t>(взрослая)»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сертификационных курсов «Фтизиатрия и Фтизиатрия (детская)»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Обсуждение и утверждение ОП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сертификационных курсов «Семейная медицина»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сертификационных курсов «Гастроэнтерология (взрослая)»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Обсуждение и утверждение ОП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сертификационных курсов «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Гепатология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соответствии с запросом Департамента организации медицинской помощи МЗ РК рассмотреть и разработать сертификационный курс «Клиническая фармакология» и включить соответствующую специализацию в приказ МЗ РК от 30 ноября 2020 года № ҚР ДСМ -218/2020 на УМО обсуждена невозможность разработка  сертификационного курса по «Клинической фармакологии» наряду с существующей подготовкой специалистов в резидентуре согласно  требованиям приказа МЗ РК от 30 ноября 2020 года № ҚР ДСМ -218/2020, в связи с этим УМО дано задание КОП «Клиническая фаримакология» разработать механизмы внедрения сокращенной резидентуры по </a:t>
                      </a:r>
                      <a:r>
                        <a:rPr lang="ru-RU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специальности «Клиническая фармакология» и представить на рассмотрение в УМО</a:t>
                      </a: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kk-KZ" sz="1400" dirty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утверждение ОП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сертификационных циклов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«Традиционная медицина (Рефлексотерапия)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«Традиционная медицина (Мануальная терапия)»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630555" algn="l"/>
                        </a:tabLst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«Медицинская реабилитология (детская)»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73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741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385" y="182046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Анализ ключевых мероприятий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B0DF0-AD1A-AFD7-A7D2-40C11E02FA4C}"/>
              </a:ext>
            </a:extLst>
          </p:cNvPr>
          <p:cNvSpPr txBox="1"/>
          <p:nvPr/>
        </p:nvSpPr>
        <p:spPr>
          <a:xfrm>
            <a:off x="200024" y="698013"/>
            <a:ext cx="11858092" cy="5798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 План работы ГУПа </a:t>
            </a:r>
            <a:r>
              <a:rPr lang="ru-RU" sz="1800" dirty="0">
                <a:latin typeface="Arial Narrow" panose="020B0606020202030204" pitchFamily="34" charset="0"/>
              </a:rPr>
              <a:t>программ терапевтического профиля по направлению подготовки – Здравоохранение и Комитетов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 на основе плана работы УМО по направлению подготовки «Здравоохранение», утвержденного ректором </a:t>
            </a:r>
            <a:r>
              <a:rPr lang="ru-RU" sz="18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КазНМУ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 10.02.2023 года.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В Состав ГУПа и Комитетов входит 267 человек.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Его членами являются ППС ВУЗов, п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редставители практического здравоохранения: руководители ассоциаций, внештатные специалисты, врачи медицинских центров, НИИ.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3. ГУП и Комитеты представили 86 экспертов для проведения н</a:t>
            </a:r>
            <a:r>
              <a:rPr lang="ru-RU" sz="1800" kern="12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езависимой оценки обучающихся ОП по направлению подготовки Здравоохранение, были пересмотрены рекомендации по технической спецификации. </a:t>
            </a:r>
          </a:p>
          <a:p>
            <a:pPr algn="just">
              <a:defRPr/>
            </a:pP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4. Обсуждение и представление профессионального стандарта по специальностям: 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«Гематология взрослая». 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18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бсужден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проект 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рофессиональн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ого 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«Фармацевтическая деятельность» 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дублирующим трудовым функциям п</a:t>
            </a:r>
            <a:r>
              <a:rPr lang="ru-RU" sz="18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рофессиональн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ого 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специальности «Клиническая фармакология». В ходе обсуждения  членами КОП «Клиническая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фармакология»  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приняты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решения о внесен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ии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 в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профессионального стандарта </a:t>
            </a:r>
            <a:r>
              <a:rPr lang="ru-RU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«Фармацевтическая деятельность» 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разделе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«Клини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ческий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фарма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цевт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kk-KZ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представлены на обсуждение в профессиональную ассоциацию фармацевтов и УМО.</a:t>
            </a:r>
          </a:p>
          <a:p>
            <a:pPr algn="just">
              <a:defRPr/>
            </a:pPr>
            <a:endParaRPr lang="kk-K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5. Проведено обсуждение приказа 218 «Перечень специальностей и специализации подлежащих сертификации специалистов в области здравоохранения» в  редакции приказа Министра здравоохранения РК от 01.08.2023 № 142 с внесением рекомендации  добавить в Главу 7. </a:t>
            </a:r>
            <a:r>
              <a:rPr lang="ru-RU" dirty="0" err="1">
                <a:latin typeface="Arial Narrow" panose="020B0606020202030204" pitchFamily="34" charset="0"/>
              </a:rPr>
              <a:t>Межпрофильная</a:t>
            </a:r>
            <a:r>
              <a:rPr lang="ru-RU" dirty="0">
                <a:latin typeface="Arial Narrow" panose="020B0606020202030204" pitchFamily="34" charset="0"/>
              </a:rPr>
              <a:t> специализация*</a:t>
            </a:r>
            <a:r>
              <a:rPr lang="ru-RU" dirty="0" err="1">
                <a:latin typeface="Arial Narrow" panose="020B0606020202030204" pitchFamily="34" charset="0"/>
              </a:rPr>
              <a:t>Внутрипрофильные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специалиализации</a:t>
            </a:r>
            <a:r>
              <a:rPr lang="ru-RU" dirty="0">
                <a:latin typeface="Arial Narrow" panose="020B0606020202030204" pitchFamily="34" charset="0"/>
              </a:rPr>
              <a:t> работников с высшим медицинским образованием» Специальность «Гематология (взрослая). </a:t>
            </a:r>
          </a:p>
          <a:p>
            <a:pPr algn="just"/>
            <a:endParaRPr lang="ru-RU" dirty="0"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6. Проведена экспертиза 16 ОП сертификационных циклов по терапевтическим направлениям.</a:t>
            </a:r>
            <a:endParaRPr lang="kk-KZ" sz="18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2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78B4EF-8E08-9CE6-84C0-9314A375FE35}"/>
              </a:ext>
            </a:extLst>
          </p:cNvPr>
          <p:cNvSpPr txBox="1"/>
          <p:nvPr/>
        </p:nvSpPr>
        <p:spPr>
          <a:xfrm>
            <a:off x="427512" y="436372"/>
            <a:ext cx="1149531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sz="1800" dirty="0">
              <a:solidFill>
                <a:srgbClr val="FF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апреле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протокол № 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.202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запросом Департамента организации медицинской помощи МЗ РК рассмотреть и разработать сертификационный курс «Клиническая фармакология» и включить соответствующую специализацию в приказ МЗ РК от 30 ноября 2020 года № ҚР ДСМ -218/2020 на УМО обсуждена невозможность разработка  сертификационного курса по «Клинической фармакологии» наряду с существующей подготовкой специалистов в резидентуре согласно  требованиям приказа МЗ РК от 30 ноября 2020 года № ҚР ДСМ -218/2020, в связи с этим УМО дано задание КОП «Клиническая фармакология» разработать механизмы внедрения сокращенной резидентуры по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специальности «Клиническая фармакология» и представить на рассмотрение в УМО</a:t>
            </a:r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kk-K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Независимые эксперты участвовали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 экспертизе экзаменационного материла обучающихся на базе НЦНЭ. Заключение: тестовые задания открытого типа - удалено от 4% до 30%, проведена коррекция от 30% до 45%. Основные причины: устаревшие задания, нет правильных ответов, некорректно составленные задания, неадекватный  перевод на государственный язык. По вопросах </a:t>
            </a:r>
            <a:r>
              <a:rPr lang="en-US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F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типа- до 90% коррекций. Вывод: вопросы </a:t>
            </a:r>
            <a:r>
              <a:rPr lang="en-US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F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должны проходить оценку на надежность,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валидность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и обязательно- ПИЛОТИРОВАНИЕ! С предоставлением анализа полученных результатов на заседании УМО.</a:t>
            </a:r>
          </a:p>
          <a:p>
            <a:pPr algn="just"/>
            <a:endParaRPr lang="ru-RU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10.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Члены ГУП и Комитетов принимали участие в заседаниях УМО с представлением своих рекомендаций по таким ключевым вопросам, как: централизованный  прием в резидентуру, результаты независимой оценки выпускников, результаты трудоустройства выпускников 2023 года, анализ обеспеченности кадров здравоохранения </a:t>
            </a:r>
          </a:p>
          <a:p>
            <a:pPr algn="just"/>
            <a:endParaRPr lang="kk-K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kk-K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kk-K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823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Заключение, подводящее итоги деятельности ГУП, Комитетов за 2023-24 </a:t>
            </a:r>
            <a:r>
              <a:rPr lang="ru-RU" sz="2800" b="1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54568-2539-2AE7-D634-EF7A076BB150}"/>
              </a:ext>
            </a:extLst>
          </p:cNvPr>
          <p:cNvSpPr txBox="1"/>
          <p:nvPr/>
        </p:nvSpPr>
        <p:spPr>
          <a:xfrm>
            <a:off x="495300" y="1152525"/>
            <a:ext cx="110680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Работа 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ГУПа и Комитетов </a:t>
            </a:r>
            <a:r>
              <a:rPr lang="ru-RU" sz="1800" dirty="0">
                <a:latin typeface="Arial Narrow" panose="020B0606020202030204" pitchFamily="34" charset="0"/>
              </a:rPr>
              <a:t>программ терапевтического профиля по направлению подготовки – Здравоохранение носит планированный и  структурированный характер</a:t>
            </a:r>
          </a:p>
          <a:p>
            <a:pPr marL="342900" indent="-342900">
              <a:buAutoNum type="arabicPeriod"/>
            </a:pPr>
            <a:r>
              <a:rPr lang="ru-RU" sz="1800" dirty="0">
                <a:latin typeface="Arial Narrow" panose="020B0606020202030204" pitchFamily="34" charset="0"/>
              </a:rPr>
              <a:t>Состав ГУПа и Комитетов  представлен академическими экспертами и представителями практического здравоохранения. То есть имеется максимально широкий охват   всех заинтересованных сторон</a:t>
            </a:r>
          </a:p>
          <a:p>
            <a:pPr marL="342900" indent="-342900"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Представители ГУПа и Комитетов принимают активное участие в обсуждении нормативных документов, приводя мотивированные  данные</a:t>
            </a:r>
          </a:p>
          <a:p>
            <a:pPr marL="342900" indent="-342900"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Представители ГУПа и Комитетов участвуют в разработке, обсуждении и экспертизе ОП сертификационных курсов, что расширяет возможности медицинского персонала в получении дополнительных компетенций</a:t>
            </a:r>
          </a:p>
          <a:p>
            <a:pPr marL="342900" indent="-342900">
              <a:buAutoNum type="arabicPeriod"/>
            </a:pPr>
            <a:r>
              <a:rPr lang="ru-RU" dirty="0">
                <a:latin typeface="Arial Narrow" panose="020B0606020202030204" pitchFamily="34" charset="0"/>
              </a:rPr>
              <a:t>Представители ГУПа и Комитетов участвуют в разработке, обсуждении профессиональных стандартов и выполняют протокольные поручения РУМС </a:t>
            </a:r>
            <a:r>
              <a:rPr lang="kk-KZ" dirty="0">
                <a:latin typeface="Arial Narrow" panose="020B0606020202030204" pitchFamily="34" charset="0"/>
              </a:rPr>
              <a:t>МНВО</a:t>
            </a:r>
            <a:r>
              <a:rPr lang="ru-RU" dirty="0">
                <a:latin typeface="Arial Narrow" panose="020B0606020202030204" pitchFamily="34" charset="0"/>
              </a:rPr>
              <a:t> РК, </a:t>
            </a:r>
            <a:r>
              <a:rPr lang="ru-RU" dirty="0" err="1">
                <a:latin typeface="Arial Narrow" panose="020B0606020202030204" pitchFamily="34" charset="0"/>
              </a:rPr>
              <a:t>ЦБПиАМ</a:t>
            </a:r>
            <a:r>
              <a:rPr lang="ru-RU" dirty="0">
                <a:latin typeface="Arial Narrow" panose="020B0606020202030204" pitchFamily="34" charset="0"/>
              </a:rPr>
              <a:t>, МЗ РК</a:t>
            </a:r>
          </a:p>
          <a:p>
            <a:pPr marL="342900" indent="-342900">
              <a:buAutoNum type="arabicPeriod"/>
            </a:pPr>
            <a:endParaRPr lang="ru-RU" dirty="0"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      Важный вывод</a:t>
            </a:r>
          </a:p>
          <a:p>
            <a:pPr algn="ctr"/>
            <a:r>
              <a:rPr lang="ru-RU" dirty="0">
                <a:latin typeface="Arial Narrow" panose="020B0606020202030204" pitchFamily="34" charset="0"/>
              </a:rPr>
              <a:t>Деятельность ГУПа и Комитетов  способствует улучшению медицинского образования в РК и совершенствованию работы системы здравоохранения  </a:t>
            </a:r>
          </a:p>
        </p:txBody>
      </p:sp>
    </p:spTree>
    <p:extLst>
      <p:ext uri="{BB962C8B-B14F-4D97-AF65-F5344CB8AC3E}">
        <p14:creationId xmlns:p14="http://schemas.microsoft.com/office/powerpoint/2010/main" val="38106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июня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Продолжить деятельность ГУПа и Комитетов. Работу признать удовлетворительной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1776</Words>
  <Application>Microsoft Office PowerPoint</Application>
  <PresentationFormat>Широкоэкранный</PresentationFormat>
  <Paragraphs>164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Symbol</vt:lpstr>
      <vt:lpstr>Times New Roman</vt:lpstr>
      <vt:lpstr>Тема Office</vt:lpstr>
      <vt:lpstr>Отчет о деятельности ГУП программ терапевтического профиля по направлению подготовки – Здравоохранение за 2023-24 уч.год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Asan Ersariev</cp:lastModifiedBy>
  <cp:revision>76</cp:revision>
  <dcterms:created xsi:type="dcterms:W3CDTF">2024-03-15T05:18:30Z</dcterms:created>
  <dcterms:modified xsi:type="dcterms:W3CDTF">2024-06-07T05:15:04Z</dcterms:modified>
</cp:coreProperties>
</file>