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77" r:id="rId4"/>
    <p:sldId id="278" r:id="rId5"/>
    <p:sldId id="279" r:id="rId6"/>
    <p:sldId id="280" r:id="rId7"/>
    <p:sldId id="271" r:id="rId8"/>
    <p:sldId id="281" r:id="rId9"/>
    <p:sldId id="285" r:id="rId10"/>
    <p:sldId id="287" r:id="rId11"/>
    <p:sldId id="258" r:id="rId12"/>
    <p:sldId id="28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842"/>
    <a:srgbClr val="581D53"/>
    <a:srgbClr val="9A1616"/>
    <a:srgbClr val="B88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1" autoAdjust="0"/>
    <p:restoredTop sz="96210" autoAdjust="0"/>
  </p:normalViewPr>
  <p:slideViewPr>
    <p:cSldViewPr snapToGrid="0">
      <p:cViewPr varScale="1">
        <p:scale>
          <a:sx n="70" d="100"/>
          <a:sy n="70" d="100"/>
        </p:scale>
        <p:origin x="78" y="10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07.06.2024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256193"/>
            <a:ext cx="9144000" cy="1978455"/>
          </a:xfrm>
        </p:spPr>
        <p:txBody>
          <a:bodyPr>
            <a:noAutofit/>
          </a:bodyPr>
          <a:lstStyle/>
          <a:p>
            <a:r>
              <a:rPr lang="ru-RU" sz="2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Отчет о деятельности ГУП </a:t>
            </a:r>
            <a:br>
              <a:rPr lang="ru-RU" sz="2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800" b="1" dirty="0"/>
              <a:t>программ стоматологического профиля</a:t>
            </a:r>
            <a:r>
              <a:rPr lang="ru-RU" sz="2800" b="1" i="1" dirty="0"/>
              <a:t> при НАО «Казахский национальный медицинский университет имени С.Д. Асфендиярова</a:t>
            </a:r>
            <a:r>
              <a:rPr lang="ru-RU" sz="2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»</a:t>
            </a:r>
            <a:br>
              <a:rPr lang="ru-RU" sz="28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8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за 2023-24 уч.год</a:t>
            </a:r>
            <a:endParaRPr lang="ru-RU" sz="2800" b="1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2673" y="4854262"/>
            <a:ext cx="10437804" cy="122368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</a:rPr>
              <a:t>Председатель ГУП- И.О. декана Школы стоматологии НАО «КазНМУ имени С.Д. Асфендиярова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kk-KZ" sz="2000" dirty="0">
                <a:latin typeface="Arial Narrow" panose="020B0606020202030204" pitchFamily="34" charset="0"/>
              </a:rPr>
              <a:t>д.м.н., профессор Алтынбеков К.Д.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КазНМУ им. 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13 июня  2024</a:t>
            </a: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8386" y="258231"/>
            <a:ext cx="11519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Анализ ключевых мероприятий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006" y="870012"/>
            <a:ext cx="11079332" cy="41857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kk-KZ" b="1" spc="-5" dirty="0"/>
              <a:t>Проблемы, выявленные в ходе разработки Професионального стандарта «Стоматологическая деятельность»:</a:t>
            </a:r>
          </a:p>
          <a:p>
            <a:endParaRPr lang="kk-KZ" spc="-5" dirty="0"/>
          </a:p>
          <a:p>
            <a:r>
              <a:rPr lang="kk-KZ" spc="-5" dirty="0"/>
              <a:t>Несоответствие ГОСО РК – типовых учебных программ – типовых учебных планов  и рабочих учебных программ медицинских колледжей по подготовки специалистов стоматологического профиля среднего звена, на уровне ТИПО,  требованиям  Стандарта оказания стоматологической помощи в РК. </a:t>
            </a:r>
          </a:p>
          <a:p>
            <a:endParaRPr lang="kk-KZ" spc="-5" dirty="0"/>
          </a:p>
          <a:p>
            <a:r>
              <a:rPr lang="kk-KZ" spc="-5" dirty="0"/>
              <a:t>Возникли споры на этапе обсеждения проекта Профессионального стандарта, а имеено перечня обязательных трудовых функций,навыков,  знаний и умений  со стороны руководителей и членов профессиональных стоматологических ассоциаций,  главных внештатных стоматологов областей РК, представителей практического здравоохранения и т.д., которые не разрешены у текущему моменту.</a:t>
            </a:r>
          </a:p>
          <a:p>
            <a:r>
              <a:rPr lang="kk-KZ" spc="-5" dirty="0"/>
              <a:t> </a:t>
            </a:r>
          </a:p>
          <a:p>
            <a:r>
              <a:rPr lang="kk-KZ" spc="-5" dirty="0"/>
              <a:t>Недостаточная активность представителей практического здравоохранения  и медицинских колледжей  на этапах разработки  и обсуждения профессионального стандарта. </a:t>
            </a:r>
            <a:endParaRPr lang="ru-RU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8686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КазНМУ им. 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15 мая  2024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200225"/>
            <a:ext cx="9144000" cy="1019175"/>
          </a:xfrm>
        </p:spPr>
        <p:txBody>
          <a:bodyPr>
            <a:normAutofit fontScale="90000"/>
          </a:bodyPr>
          <a:lstStyle/>
          <a:p>
            <a:br>
              <a:rPr lang="ru-RU" sz="2400" b="1" dirty="0">
                <a:latin typeface="Arial Narrow" panose="020B0606020202030204" pitchFamily="34" charset="0"/>
              </a:rPr>
            </a:br>
            <a:r>
              <a:rPr lang="ru-RU" sz="2400" b="1" dirty="0">
                <a:latin typeface="Arial Narrow" panose="020B0606020202030204" pitchFamily="34" charset="0"/>
              </a:rPr>
              <a:t>Предложения и рекомендации по улучшению деятельности УМО, </a:t>
            </a:r>
            <a:br>
              <a:rPr lang="ru-RU" sz="2400" b="1" dirty="0">
                <a:latin typeface="Arial Narrow" panose="020B0606020202030204" pitchFamily="34" charset="0"/>
              </a:rPr>
            </a:br>
            <a:r>
              <a:rPr lang="ru-RU" sz="2400" b="1" dirty="0">
                <a:latin typeface="Arial Narrow" panose="020B0606020202030204" pitchFamily="34" charset="0"/>
              </a:rPr>
              <a:t>ГУП, Комитетов</a:t>
            </a:r>
            <a:br>
              <a:rPr lang="ru-RU" sz="2400" b="1" dirty="0">
                <a:latin typeface="Arial Narrow" panose="020B0606020202030204" pitchFamily="34" charset="0"/>
              </a:rPr>
            </a:br>
            <a:endParaRPr lang="ru-RU" sz="2400" b="1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3359" y="2054268"/>
            <a:ext cx="112246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kk-KZ" dirty="0"/>
              <a:t>В 2024-2025 учебном году учебном году  продолжить  обсуждение вопросов преподавания  дисциплин стоматологического профиля и внедрения в  контент дисциплин  современных   методов профилактики, диагностики и лечения стоматологических заболеваний; новых стоматологических материалов и  технологий, с учетом достижений  стоматологической науки и практики. </a:t>
            </a:r>
          </a:p>
          <a:p>
            <a:pPr marL="342900" lvl="0" indent="-342900">
              <a:buAutoNum type="arabicParenR" startAt="2"/>
            </a:pPr>
            <a:endParaRPr lang="ru-RU" dirty="0"/>
          </a:p>
          <a:p>
            <a:pPr marL="342900" lvl="0" indent="-342900">
              <a:buAutoNum type="arabicParenR" startAt="2"/>
            </a:pPr>
            <a:r>
              <a:rPr lang="ru-RU" dirty="0"/>
              <a:t>Принять во внимание загруженность  ППС в работе в качестве председателя / члена комитета ГУП при планировании педагогической нагрузки либо рассмотреть вопрос о материальном стимулировании.</a:t>
            </a:r>
          </a:p>
          <a:p>
            <a:pPr marL="342900" lvl="0" indent="-342900">
              <a:buAutoNum type="arabicParenR" startAt="2"/>
            </a:pPr>
            <a:endParaRPr lang="ru-RU" dirty="0"/>
          </a:p>
          <a:p>
            <a:pPr marL="342900" lvl="0" indent="-342900">
              <a:buAutoNum type="arabicParenR" startAt="2"/>
            </a:pPr>
            <a:r>
              <a:rPr lang="ru-RU" dirty="0"/>
              <a:t>Пожелание к УМО РУМС -  предоставлять План на работы на следующий учебный год в конце текущего учебного года. </a:t>
            </a:r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11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КазНМУ им. 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13 июня  2024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200225"/>
            <a:ext cx="9144000" cy="42166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</a:rPr>
              <a:t>ПРОЕКТ РЕШЕНИЯ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3359" y="2054268"/>
            <a:ext cx="112246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>
                <a:latin typeface="Arial Narrow" panose="020B0606020202030204" pitchFamily="34" charset="0"/>
              </a:rPr>
              <a:t>Итоги деятельности Комитетов ГУП </a:t>
            </a:r>
            <a:r>
              <a:rPr lang="ru-RU" sz="2000" dirty="0"/>
              <a:t>программ стоматологического профиля при НАО «Казахский национальный медицинский университет имени С.Д. Асфендиярова</a:t>
            </a:r>
            <a:r>
              <a:rPr lang="ru-RU" sz="2000" dirty="0">
                <a:latin typeface="Arial Narrow" panose="020B0606020202030204" pitchFamily="34" charset="0"/>
                <a:ea typeface="Times New Roman" panose="02020603050405020304" pitchFamily="18" charset="0"/>
              </a:rPr>
              <a:t>» за 2023-24 уч.год</a:t>
            </a:r>
            <a:r>
              <a:rPr lang="ru-RU" sz="2000" dirty="0">
                <a:latin typeface="Arial Narrow" panose="020B0606020202030204" pitchFamily="34" charset="0"/>
              </a:rPr>
              <a:t>   признать удовлетворительными.</a:t>
            </a:r>
          </a:p>
          <a:p>
            <a:pPr marL="342900" indent="-342900">
              <a:buAutoNum type="arabicPeriod"/>
            </a:pPr>
            <a:endParaRPr lang="ru-RU" sz="2000" dirty="0"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pPr marL="342900" indent="-342900">
              <a:buAutoNum type="arabicPeriod"/>
            </a:pPr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28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421" y="-15772"/>
            <a:ext cx="11528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Состав ГУП и комитетов в 2023-2024 учебном году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193529"/>
              </p:ext>
            </p:extLst>
          </p:nvPr>
        </p:nvGraphicFramePr>
        <p:xfrm>
          <a:off x="366421" y="507448"/>
          <a:ext cx="11647238" cy="606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5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738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5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ФИО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Должность в ГУП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Ученая степень, звание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Занимаемая должность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Наименование </a:t>
                      </a:r>
                      <a:r>
                        <a:rPr lang="ru-RU" sz="1000" dirty="0">
                          <a:effectLst/>
                        </a:rPr>
                        <a:t>ВУЗ</a:t>
                      </a:r>
                      <a:r>
                        <a:rPr lang="kk-KZ" sz="1000" dirty="0">
                          <a:effectLst/>
                        </a:rPr>
                        <a:t>а</a:t>
                      </a:r>
                      <a:r>
                        <a:rPr lang="ru-RU" sz="1000" dirty="0">
                          <a:effectLst/>
                        </a:rPr>
                        <a:t>, организаци</a:t>
                      </a:r>
                      <a:r>
                        <a:rPr lang="kk-KZ" sz="1000" dirty="0">
                          <a:effectLst/>
                        </a:rPr>
                        <a:t>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93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Алтынбеков Кубейсин Дуйсембаевич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Председатель ГУП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д.м.н., профессор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зав. кафедрой ортопедической стоматологии, и.о.декана Школы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«Казахский национальный медицинский университет имени Асфендиярова»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Баскакова Ирина Валентиновна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Зам. председателя  ГУП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доцент кафедры терапевтической стоматологии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«КазНМУ имени С.Д.Асфендиярова»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66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Тезекбаева Гулзат Асылхановна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Секретарь ГУП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зам. декана Школы стоматологии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«КазНМУ имени С.Д.Асфендиярова»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Суманова Айгуль Махсатовна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Председатель комитета Терапевтической стоматологии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ассоциированный профессор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зав. кафедрой терапевтической и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Астана»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Деточкина Виолетта Робертовна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Зам. председателя комитета Терапевтической стоматологии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доцент кафедры терапевтической и хирургической стоматологии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Астана»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Бейсенова Гулжайна Есенгелдикызы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Секретарь комитета 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кафедры терапевтической и детской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АО «Южно-Казахстанская медицинская академия»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4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Искакова Марьям Козбаевна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асс. профессор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Заведующая кафедрой терапевтической и детской стоматологии, декан стоматологического факультета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НУО «Казахстанско-Российский медицинский университет»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Танкибаева Жанар Габитовна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профессор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профессор Школы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Караганды»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83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Алдашева  Майя Ахметовна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д.м.н., профессор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зав. кафедрой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«Казахский национальный медицинский университет имени Асфендиярова»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9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Жанабаева Гания Байсалкановна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доцент кафедры стоматологии интернатуры и послевузовского обучения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«Западно-Казахстанский университет имени Марата Оспанова»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6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Хайдарова Нуржанат Бидахметовна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зав. кафедрой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Семей»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9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Искендиров Мухтар Амзебекович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доцент кафедры терапевтической и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Международного казахско-турецкого университета имени Ахмеда Ясави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883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Есембаева Сауле Сериковна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Представитель Ассоциации - Член комитета 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Д.м.н., профессор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директор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ТОО «Национальный Центр дополнительного медицинского профессионального образования “Yes”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8054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Исентаева Эльмира Акниязовна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Представитель Ассоциации - Член комитета 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Заместитель директора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ТОО «УКЦ Стоматология», член Правления Казахстанской Стоматологической Ассоциации, независимый эксперт МЗ РК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115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Гарицан Дария  Шабаевна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Представитель Работодателей - Член комитета 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Главный врач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Областная детская стоматологическая поликлиника  г.Петропавловск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659182"/>
              </p:ext>
            </p:extLst>
          </p:nvPr>
        </p:nvGraphicFramePr>
        <p:xfrm>
          <a:off x="731196" y="638851"/>
          <a:ext cx="11087910" cy="5562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3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3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8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44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0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Мирзакулова Улмекен Рахимовна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Председатель комитета Хирургической стоматологии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д.м.н., профессор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профессор кафедры хирургической стоматологии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НАО «Казахский национальный медицинский университет имени Асфендиярова»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Менчишева Юлия Александровна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Зам. председателя комитета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доктор  </a:t>
                      </a:r>
                      <a:r>
                        <a:rPr lang="en-US" sz="1000" dirty="0">
                          <a:effectLst/>
                        </a:rPr>
                        <a:t>PhD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заведующая кафедрой 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«Казахский национальный медицинский университет имени Асфендиярова»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1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Токбергенова Алия Толегеновна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Секретарь комитета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Школы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Караганды»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Тойбаева Гульжан Тургынбаевна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кафедры хирургической и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НУО «Казахстанско-Российский медицинский университет»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Шабанбаева Жанара Айтмухамбетовна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доцент кафедры терапевтической и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Астаны»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1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Ширынбек Ильяс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Кафедры стоматологических дисциплин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АО «Южно-Казахстанская медицинская академия»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Жаналина  Бахыт Секербековна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д.м.н., профессор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профессор кафедры хирургической и детской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«Западно-Казахстанский университет имени Марата Оспанова»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Таганиязова Алия Адиловна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и.о.доцента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руководитель кафедры хирургической и детской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«Западно-Казахстанский университет имени Марата Оспанова»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Салимбеков Тохтар Кайратович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кафеды стоматологических дисциплин и челюстно-лицевой хирургии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Семей»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Тимуров Фазладдин Турабаевич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заведующий кафедрой хирургической стоматологии и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Международный казахско-турецкий университет имени Ахмеда Ясави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Тишбаев Курал Муратович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Представитель Ассоциации - Член комитета 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PhD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председатель КСА Атырауской области, директор ТОО АлиДан Медикал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ОО «Казахстанская Стоматологическая Ассоциация»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Дакенов Бауыржан Шотаевич</a:t>
                      </a: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Представитель Работодателей - Член комитета  Хирургической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Хирург-стоматолог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ТОО «Лидер Стом»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18705" y="100960"/>
            <a:ext cx="3275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продолжение </a:t>
            </a:r>
          </a:p>
        </p:txBody>
      </p:sp>
    </p:spTree>
    <p:extLst>
      <p:ext uri="{BB962C8B-B14F-4D97-AF65-F5344CB8AC3E}">
        <p14:creationId xmlns:p14="http://schemas.microsoft.com/office/powerpoint/2010/main" val="240102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348012"/>
              </p:ext>
            </p:extLst>
          </p:nvPr>
        </p:nvGraphicFramePr>
        <p:xfrm>
          <a:off x="633919" y="1008503"/>
          <a:ext cx="10887982" cy="45812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1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57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</a:rPr>
                        <a:t> 28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Жаубасова Айгуль Жанатовна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Председатель комитета Ортопедической стоматологии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к.м.н. 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Доцент кафедры ортопедической стоматологии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НАО «Казахский национальный медицинский университет имени Асфендиярова»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Шаяхметова  Мейрамкуль Кожахметовна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Зам.председателя комитета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доцент кафедры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«Казахский национальный медицинский университет имени Асфендиярова»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Ураз Райса Мухадесовна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Секретарь комитета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ассоц.профессор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руководитель кафедры интернатуры стоматологии и постдипломного образования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«Западно-Казахстанский университет имени Марата Оспанова»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Рузденова Алтынай Сапаровна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кафедры хирургической и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НУО «Казахстанско-Российский медицинский университет»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6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Асакаев Нурлан Советович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Школы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Караганды»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Алдабергенова Тауржан Калибековна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Зам.председателя комитета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к</a:t>
                      </a:r>
                      <a:r>
                        <a:rPr lang="ru-RU" sz="1000" dirty="0">
                          <a:effectLst/>
                        </a:rPr>
                        <a:t>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доцент кафедры ортопедической и детской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Астаны»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1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Бейсенова Гулжайна Есенгелдикызы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кафедры стоматологических дисциплин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АО «Южно-Казахстанская медицинская академия»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1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Кабдыканов Сымбат Камалканович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кафедры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Семей»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Оспанова Дана Сейтеновна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Представитель Ассоциации - Член комитета  Ортопедической стоматологии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К.м.н.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зам.председателя Правления КСА, главный врач клиники «УКЦ стоматология» г.Нурсултан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 «Казахстанская Стоматологическая Ассоциация»</a:t>
                      </a: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Жиенгазы Нартай Орынбасар</a:t>
                      </a:r>
                      <a:r>
                        <a:rPr lang="kk-KZ" sz="1000" dirty="0">
                          <a:effectLst/>
                        </a:rPr>
                        <a:t>ұлы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Представитель Работодателей - Член комитета  Ортопедической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Главный врач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РГП на ПХВ Областная детская стоматологическая поликлиника г.Актобе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18705" y="100960"/>
            <a:ext cx="3275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продолжение </a:t>
            </a:r>
          </a:p>
        </p:txBody>
      </p:sp>
    </p:spTree>
    <p:extLst>
      <p:ext uri="{BB962C8B-B14F-4D97-AF65-F5344CB8AC3E}">
        <p14:creationId xmlns:p14="http://schemas.microsoft.com/office/powerpoint/2010/main" val="4221759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486831"/>
              </p:ext>
            </p:extLst>
          </p:nvPr>
        </p:nvGraphicFramePr>
        <p:xfrm>
          <a:off x="799289" y="989046"/>
          <a:ext cx="10887982" cy="4725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1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574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Ермуханова Гульжан Тлеумухановна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Председатель комитета Стоматологии детского возраста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д.м.н. профессор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профессор кафедры стоматологии детского возраста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НАО «Казахский национальный медицинский университет имени Асфендиярова»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Тулеутаева Светлана Толеуовна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Зам.председателя комитета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профессор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профессор Школы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Караганды»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</a:t>
                      </a:r>
                      <a:r>
                        <a:rPr lang="kk-KZ" sz="1000" dirty="0">
                          <a:effectLst/>
                        </a:rPr>
                        <a:t>ұ</a:t>
                      </a:r>
                      <a:r>
                        <a:rPr lang="ru-RU" sz="1000" dirty="0">
                          <a:effectLst/>
                        </a:rPr>
                        <a:t>ргазиева Г</a:t>
                      </a:r>
                      <a:r>
                        <a:rPr lang="kk-KZ" sz="1000" dirty="0">
                          <a:effectLst/>
                        </a:rPr>
                        <a:t>ү</a:t>
                      </a:r>
                      <a:r>
                        <a:rPr lang="ru-RU" sz="1000" dirty="0">
                          <a:effectLst/>
                        </a:rPr>
                        <a:t>лн</a:t>
                      </a:r>
                      <a:r>
                        <a:rPr lang="kk-KZ" sz="1000" dirty="0">
                          <a:effectLst/>
                        </a:rPr>
                        <a:t>ұ</a:t>
                      </a:r>
                      <a:r>
                        <a:rPr lang="ru-RU" sz="1000" dirty="0">
                          <a:effectLst/>
                        </a:rPr>
                        <a:t>р </a:t>
                      </a:r>
                      <a:r>
                        <a:rPr lang="kk-KZ" sz="1000" dirty="0">
                          <a:effectLst/>
                        </a:rPr>
                        <a:t>Әбенқызы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Секретарь комитета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старший преподаватель Кафедры детской и терапевтической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НУО «Казахстанско-Российский медицинский университет»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1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Каркимбаева Гульшахар Абдигапаровна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доцент кафедры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«Казахский национальный университет имени Аль-Фараби»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Еслямгалиева Ардак Манаповна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профессор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Зав.кафедрой ортопедической и детской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Астаны»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1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Карабаева Сауле Кенжетаевна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Преподаватель кафедры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АО «Южно-Казахстанская медицинская академия»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7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Маратова Динара Жумабаевна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кафедры  хирургической и  детской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«Западно-Казахстанский университет имени Марата Оспанова»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1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Абралина Шолпан Шагатаевна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зав.кафедрой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Семей»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010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Бектурганова Назым Даулетжановна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Представитель Ассоциации - Член комитета 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marL="873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Президент Единой Каз.Ассоциации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Стоматологов (ЕКАС)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ОО  «Единая казахстанская ассоциация стоматологов»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957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Волобуева Елена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Владимировна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Представитель Работодателей - Член комитета 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marL="873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0" dirty="0">
                          <a:effectLst/>
                        </a:rPr>
                        <a:t>Главный врач стом.клиники «Crocus-Dent»,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врач-стоматолог детский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18705" y="100960"/>
            <a:ext cx="3275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продолжение </a:t>
            </a:r>
          </a:p>
        </p:txBody>
      </p:sp>
    </p:spTree>
    <p:extLst>
      <p:ext uri="{BB962C8B-B14F-4D97-AF65-F5344CB8AC3E}">
        <p14:creationId xmlns:p14="http://schemas.microsoft.com/office/powerpoint/2010/main" val="4000189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083876"/>
              </p:ext>
            </p:extLst>
          </p:nvPr>
        </p:nvGraphicFramePr>
        <p:xfrm>
          <a:off x="807396" y="914403"/>
          <a:ext cx="10918786" cy="5164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4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3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7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632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59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</a:rPr>
                        <a:t> 48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Кайкенова Сауле Есентаевна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Председатель комитета Ортодонтии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к.м.н., доцент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доцент кафедры стоматологии детского возраста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НАО «Казахский национальный медицинский университет имени Асфендиярова»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9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Досбердиева Гулбану  Турмахановна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Зам.председателя комитета Ортодонтии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доцент кафедры стоматологии детского возраста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«Казахский национальный медицинский университет имени Асфендиярова»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9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Кульмирзаева Айжан Бахтжановна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Секретарь комитета Ортодонтии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PhD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кафедра ортопедической и детской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Астаны»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27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Акжарова Гульнар Сагидулловна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Ортодонтии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Ассистент кафедры терапевтической и детской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НУО «Казахстанско-Российский медицинский университет»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9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52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Жумадилова Айсулу Солтанбековна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Ортодонтии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Врач высший категории, ассистент профессора Школы стоматологии,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Караганды»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27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Кенбаева Лаура Омархановна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Ортодонтии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доцент кафедры стоматологических дисциплин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АО «Южно-Казахстанская медицинская академия»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59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Султанова Гульнара Дастановна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Ортодонтии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К.м.н., доцент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декан стоматологического факультета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«Западно-Казахстанский университет имени Марата Оспанова»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27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Касенова Гульжан Лесбековна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Член комитета Ортодонтии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Завуч кафедры детской стоматологии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НАО «Медицинский университет Семей»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27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Негаметзянов Нурислам Гарифзянович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Представитель Ассоциации - Член комитета  Ортодонтии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</a:t>
                      </a:r>
                      <a:r>
                        <a:rPr lang="en-US" sz="1000" dirty="0">
                          <a:effectLst/>
                        </a:rPr>
                        <a:t>.</a:t>
                      </a:r>
                      <a:r>
                        <a:rPr lang="ru-RU" sz="1000" dirty="0">
                          <a:effectLst/>
                        </a:rPr>
                        <a:t>м</a:t>
                      </a:r>
                      <a:r>
                        <a:rPr lang="en-US" sz="1000" dirty="0">
                          <a:effectLst/>
                        </a:rPr>
                        <a:t>.</a:t>
                      </a:r>
                      <a:r>
                        <a:rPr lang="ru-RU" sz="1000" dirty="0">
                          <a:effectLst/>
                        </a:rPr>
                        <a:t>н</a:t>
                      </a:r>
                      <a:r>
                        <a:rPr lang="en-US" sz="1000" dirty="0">
                          <a:effectLst/>
                        </a:rPr>
                        <a:t>.</a:t>
                      </a:r>
                      <a:endParaRPr lang="ru-RU" sz="1000" dirty="0">
                        <a:effectLst/>
                      </a:endParaRP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ТОО</a:t>
                      </a:r>
                      <a:r>
                        <a:rPr lang="en-US" sz="1000" dirty="0">
                          <a:effectLst/>
                        </a:rPr>
                        <a:t> Vita Dental Clinic, </a:t>
                      </a:r>
                      <a:r>
                        <a:rPr lang="ru-RU" sz="1000" dirty="0">
                          <a:effectLst/>
                        </a:rPr>
                        <a:t>учредитель ЕКАС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ОО  «Единая казахстанская ассоциация стоматологов»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59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Исентаева Эльмира Акниязовна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Представитель Работодателей - Член комитета  Ортодонтии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Заместитель генерального директора по клинической деятельности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ТОО «Учебно-клинический центр Стоматология» г.Нур-Султан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54" marR="455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618705" y="100960"/>
            <a:ext cx="3275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продолжение </a:t>
            </a:r>
          </a:p>
        </p:txBody>
      </p:sp>
    </p:spTree>
    <p:extLst>
      <p:ext uri="{BB962C8B-B14F-4D97-AF65-F5344CB8AC3E}">
        <p14:creationId xmlns:p14="http://schemas.microsoft.com/office/powerpoint/2010/main" val="281997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4281" y="235234"/>
            <a:ext cx="112551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16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ОТЧЕТ</a:t>
            </a:r>
            <a:endParaRPr lang="ru-RU" sz="16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  <a:p>
            <a:pPr algn="ctr">
              <a:spcAft>
                <a:spcPts val="0"/>
              </a:spcAft>
            </a:pPr>
            <a:r>
              <a:rPr lang="kk-KZ" sz="16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 деятельности ГУП «</a:t>
            </a:r>
            <a:r>
              <a:rPr lang="ru-RU" sz="16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П</a:t>
            </a:r>
            <a:r>
              <a:rPr lang="ru-RU" sz="1600" b="1" dirty="0"/>
              <a:t>рограмм стоматологического профиля при НАО «Казахский национальный медицинский университет имени  С.Д. Асфендиярова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»</a:t>
            </a:r>
            <a:r>
              <a:rPr lang="kk-KZ" sz="16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 за 2023-2024 учебный год</a:t>
            </a:r>
            <a:endParaRPr lang="ru-RU" sz="16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093349"/>
              </p:ext>
            </p:extLst>
          </p:nvPr>
        </p:nvGraphicFramePr>
        <p:xfrm>
          <a:off x="204281" y="1143175"/>
          <a:ext cx="11255157" cy="536943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535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0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8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1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spc="-5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19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spc="-5" dirty="0">
                          <a:effectLst/>
                        </a:rPr>
                        <a:t>Мероприятие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 dirty="0">
                          <a:effectLst/>
                        </a:rPr>
                        <a:t>Сроки выполнения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spc="-5">
                          <a:effectLst/>
                        </a:rPr>
                        <a:t>Ответственный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Форма завершения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85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1.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Актуализация состава ГУП, комитетов на 2023-2024 учебный год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сентябрь, 2023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Председатели комитетов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Состав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2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2.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Утверждение плана работы ГУП, комитетов на 2023-2024 учебный год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сентябрь, 2023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Члены ГУП, Председатели комитетов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План работы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93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3.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Анализ результатов независимой оценки выпускников программ высшего и послевузовского образования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 октябрь, 2023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Члены ГУП, председатели комитетов, члены комитетов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Предложения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51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Разработка спецификации теста для пилотной оценки студентов 3 курса по специальности «Стоматология»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Октябрь, 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Члены ГУП, председатели комитетов, члены комитетов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Проект спецификации теста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460972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5.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Разработка и обсуждение  профессионального стандарта  «Стоматологическая деятельность»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Ноябрь 2023  - февраль 2024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Члены ГУП, рабочая группа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Проект профессионального стандарта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Обсуждение хода реализации образовательного процесса и контента дисциплин по ОП НИМО по специальности «Стоматология в медицинских вузах РК </a:t>
                      </a:r>
                      <a:endParaRPr lang="x-non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Декабрь, 202</a:t>
                      </a:r>
                      <a:r>
                        <a:rPr lang="kk-KZ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Члены ГУП, председатели комитетов, члены комитетов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Согласование контента дисциплин стоматологического профиля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946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4281" y="235234"/>
            <a:ext cx="118093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16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ОТЧЕТ</a:t>
            </a:r>
            <a:endParaRPr lang="ru-RU" sz="16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  <a:p>
            <a:pPr algn="ctr">
              <a:spcAft>
                <a:spcPts val="0"/>
              </a:spcAft>
            </a:pPr>
            <a:r>
              <a:rPr lang="kk-KZ" sz="16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 деятельности ГУП «</a:t>
            </a:r>
            <a:r>
              <a:rPr lang="ru-RU" sz="1600" b="1" dirty="0"/>
              <a:t>программ стоматологического профиля при НАО «Казахский национальный медицинский университет имени   С.Д. Асфендиярова</a:t>
            </a:r>
            <a:r>
              <a:rPr lang="ru-RU" sz="1600" dirty="0">
                <a:latin typeface="Arial Narrow" panose="020B0606020202030204" pitchFamily="34" charset="0"/>
                <a:ea typeface="Times New Roman" panose="02020603050405020304" pitchFamily="18" charset="0"/>
              </a:rPr>
              <a:t>»</a:t>
            </a:r>
            <a:r>
              <a:rPr lang="kk-KZ" sz="16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 за 2023-24 учебный год</a:t>
            </a:r>
            <a:endParaRPr lang="ru-RU" sz="16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593496"/>
              </p:ext>
            </p:extLst>
          </p:nvPr>
        </p:nvGraphicFramePr>
        <p:xfrm>
          <a:off x="618635" y="1349407"/>
          <a:ext cx="11255157" cy="4876441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535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4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026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2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spc="-5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19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spc="-5" dirty="0">
                          <a:effectLst/>
                        </a:rPr>
                        <a:t>Мероприятие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spc="-5" dirty="0">
                          <a:effectLst/>
                        </a:rPr>
                        <a:t>Сроки выполнения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spc="-5">
                          <a:effectLst/>
                        </a:rPr>
                        <a:t>Ответственный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Форма завершения</a:t>
                      </a:r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137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7.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Независимая оценка выпускников ОП по направлению подготовки Здравоохранение: обсуждение и согласование спецификации теста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станций ОСКЭ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по специальности «Стоматология»</a:t>
                      </a:r>
                      <a:endParaRPr lang="x-none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Январь – февраль, 2024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Председатели комитетов, члены ГУП,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 Спецификация теста, перечень станций ОСКЭ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827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Согласование списка ППС для проведения экспертизы тестовых заданий для независимой оценки выпускников интернатуры и резидентуры на казахском и русском языках </a:t>
                      </a:r>
                      <a:endParaRPr lang="x-none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Февраль, 2023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Члены ГУП, Председатели комитетов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Список экспертов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6953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u="none" strike="noStrike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Участие в экспертизе тестовых заданий 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для независимой оценки выпускников интернатуры и резидентуры на казахском и русском языках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x-none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 Март- апрель, 2024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Члены ГУП, председатели комитетов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 Внесенные поправки в базу тестовых заданий для независимой оценки интернов и резидентов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7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</a:rPr>
                        <a:t>Обсуждение проекта профессионального стандарта «Стоматологическая деятельность»  и внесение поправок в карточки профессий</a:t>
                      </a:r>
                      <a:endParaRPr lang="x-none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</a:rPr>
                        <a:t>Март-апрель, 2024</a:t>
                      </a:r>
                      <a:endParaRPr lang="x-none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</a:rPr>
                        <a:t>УМО РУМС,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Члены ГУП, председатели комитетов </a:t>
                      </a:r>
                      <a:endParaRPr lang="x-none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+mn-lt"/>
                        </a:rPr>
                        <a:t>Проект профессионального стандарта</a:t>
                      </a:r>
                      <a:endParaRPr lang="x-none" sz="14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069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Подведение итогов работы Комитетов, предоставление отчетов</a:t>
                      </a:r>
                      <a:endParaRPr lang="x-none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Май, 2024</a:t>
                      </a:r>
                      <a:endParaRPr lang="x-none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Председатели комитетов</a:t>
                      </a:r>
                      <a:endParaRPr lang="x-none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Отчеты о работе Комитетов</a:t>
                      </a:r>
                      <a:endParaRPr lang="x-none" sz="14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086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8386" y="258231"/>
            <a:ext cx="11519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Анализ ключевых мероприятий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006" y="870012"/>
            <a:ext cx="11519731" cy="55707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kk-KZ" b="1" spc="-5" dirty="0"/>
              <a:t>Медицинские ВУЗы РК и ГУП выражают обеспокоенность в отношении ОП НИМО по специальности «Стоматология» по следующим вопросам:</a:t>
            </a:r>
          </a:p>
          <a:p>
            <a:endParaRPr lang="kk-KZ" spc="-5" dirty="0"/>
          </a:p>
          <a:p>
            <a:r>
              <a:rPr lang="kk-KZ" spc="-5" dirty="0"/>
              <a:t>- В ГОСО РК   - </a:t>
            </a:r>
            <a:r>
              <a:rPr lang="x-none" dirty="0"/>
              <a:t>Приказ Министра</a:t>
            </a:r>
            <a:r>
              <a:rPr lang="ru-RU" dirty="0"/>
              <a:t> </a:t>
            </a:r>
            <a:r>
              <a:rPr lang="x-none" dirty="0"/>
              <a:t>здравоохранения Республики Казахстан от 4 июля 2022 года № ҚР ДСМ-63. «Об</a:t>
            </a:r>
            <a:r>
              <a:rPr lang="ru-RU" dirty="0"/>
              <a:t> </a:t>
            </a:r>
            <a:r>
              <a:rPr lang="x-none" dirty="0"/>
              <a:t>утверждении государственных общеобязательных стандартов по уровням образования в</a:t>
            </a:r>
          </a:p>
          <a:p>
            <a:r>
              <a:rPr lang="x-none" dirty="0"/>
              <a:t>области здравоохранения» (с изменениями от 24.05.2023 г.)</a:t>
            </a:r>
            <a:r>
              <a:rPr lang="ru-RU" dirty="0"/>
              <a:t>  - не прописана четко квалификация выпускника ОП НИМО по специальности «Стоматология»; </a:t>
            </a:r>
          </a:p>
          <a:p>
            <a:pPr marL="285750" indent="-285750">
              <a:buFontTx/>
              <a:buChar char="-"/>
            </a:pPr>
            <a:r>
              <a:rPr lang="ru-RU" dirty="0"/>
              <a:t>не определены  правовой статус и поле трудовой деятельности тех выпускников, кто не желает продолжать обучение в резидентуре после окончания обучения по  ОП НИМО «Стоматология».</a:t>
            </a:r>
          </a:p>
          <a:p>
            <a:endParaRPr lang="ru-RU" dirty="0"/>
          </a:p>
          <a:p>
            <a:r>
              <a:rPr lang="ru-RU" b="1" dirty="0"/>
              <a:t>В ходе экспертизы тестовых заданий, </a:t>
            </a:r>
            <a:r>
              <a:rPr lang="ru-RU" dirty="0"/>
              <a:t>проводимой ежегодно, согласно графику НЦНЭ, экспертам предоставляются лишь выборочные блоки тестовых вопросов, что затрудняет оценку качества и репрезентативности базы тестовых заданий в-целом.</a:t>
            </a:r>
          </a:p>
          <a:p>
            <a:endParaRPr lang="ru-RU" dirty="0"/>
          </a:p>
          <a:p>
            <a:r>
              <a:rPr lang="ru-RU" b="1" dirty="0"/>
              <a:t>Со стороны НЦНЭ </a:t>
            </a:r>
            <a:r>
              <a:rPr lang="ru-RU" dirty="0"/>
              <a:t>необходима обратная связь по итогам независимой оценки  выпускников ОП (на регулярной основе),  в форме предоставления качественного анализа  результатов оценки – для выявления сильных и слабых сторон образовательных  программ  по стоматологическим специальностям и своевременной разработки плана корректирующих мероприятий и выявления некорректных тестовых вопросов.</a:t>
            </a:r>
          </a:p>
          <a:p>
            <a:endParaRPr lang="ru-RU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126650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7852</TotalTime>
  <Words>2505</Words>
  <Application>Microsoft Office PowerPoint</Application>
  <PresentationFormat>Широкоэкранный</PresentationFormat>
  <Paragraphs>499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Times New Roman</vt:lpstr>
      <vt:lpstr>Тема Office</vt:lpstr>
      <vt:lpstr>Отчет о деятельности ГУП  программ стоматологического профиля при НАО «Казахский национальный медицинский университет имени С.Д. Асфендиярова» за 2023-24 уч.год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Предложения и рекомендации по улучшению деятельности УМО,  ГУП, Комитетов </vt:lpstr>
      <vt:lpstr>ПРОЕКТ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Asan Ersariev</cp:lastModifiedBy>
  <cp:revision>100</cp:revision>
  <dcterms:created xsi:type="dcterms:W3CDTF">2024-03-15T05:18:30Z</dcterms:created>
  <dcterms:modified xsi:type="dcterms:W3CDTF">2024-06-07T05:14:06Z</dcterms:modified>
</cp:coreProperties>
</file>