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4"/>
  </p:notesMasterIdLst>
  <p:sldIdLst>
    <p:sldId id="256" r:id="rId5"/>
    <p:sldId id="277" r:id="rId6"/>
    <p:sldId id="285" r:id="rId7"/>
    <p:sldId id="286" r:id="rId8"/>
    <p:sldId id="284" r:id="rId9"/>
    <p:sldId id="283" r:id="rId10"/>
    <p:sldId id="287" r:id="rId11"/>
    <p:sldId id="288" r:id="rId12"/>
    <p:sldId id="25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1D53"/>
    <a:srgbClr val="461842"/>
    <a:srgbClr val="9A1616"/>
    <a:srgbClr val="B886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54" autoAdjust="0"/>
    <p:restoredTop sz="86420" autoAdjust="0"/>
  </p:normalViewPr>
  <p:slideViewPr>
    <p:cSldViewPr snapToGrid="0">
      <p:cViewPr>
        <p:scale>
          <a:sx n="101" d="100"/>
          <a:sy n="101" d="100"/>
        </p:scale>
        <p:origin x="-60" y="-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CC2FD-0B9A-4DEB-AF77-97334F761A99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6ABD9-3690-4F98-8D7F-6323350D8F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64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100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828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2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855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285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620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454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46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55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625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406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9590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229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06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938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942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6549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64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9597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5615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6541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05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907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5852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865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264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2063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E5D627-EE48-4504-8EA1-710CECA456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233E13E-5033-40C6-8DF1-C7EA573974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B41F094-4AEC-4D6B-8D28-6C8EA84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23EE48-5EFE-4D36-A0D5-CEA85C58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501B3CC-7B21-4244-AF58-8FC1A485B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103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2EF43A-01AB-4F20-877F-8B1E79652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420D68F-E574-465B-8B5C-A0B39CB22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D8EB4E0-DDF0-4406-B155-601728EAB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983655-0F51-4C08-940E-7AD4B35B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14656D4-7432-4EC8-9084-72EF236C2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8636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2F29F5-5408-4093-88BA-292A3A03C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B321C8A-494A-4ADA-BDD9-A8F42FBE7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66EBEB-9EE3-4330-BF47-2920F14BA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F7456F-7FBE-464E-9C56-45DA842F6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A592738-9D3C-446D-8C85-D538F1A3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3265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75971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6257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38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87B311-8E65-430B-A6F3-5909E211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3136EF5-CC69-4BCD-9E55-906634EC31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E76BEBD-AC3A-4BFB-B6CF-ABFC5CD9B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53E129C-8A19-40AA-828D-DD83DA425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110659-0D55-4DE1-BE52-FBD6C2DBE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20937B7-66D3-403D-B850-09EF3C9F6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328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9042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603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7079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30B929-C5E0-4F6C-AAC7-9375EAFCB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5F3E7B2-472C-41DE-9419-577BDB5B1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2F5A91-2CD6-4426-AB92-545039BA6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BC219BF-0199-4012-9EBF-5E9349E02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FFE929F-42DB-407F-A84C-33D6FA6CB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66165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01EC92C4-59EA-4B82-8F45-1418A6F197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74446E-6C17-4959-BA31-AB685086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B508EF4-1EB1-4D8C-A137-E28E3A49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C9103EF-B11B-4DC1-95B2-72193D30F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1A989A-BBC2-4F1C-A9D6-A23081B1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50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6731FC-8AFB-4962-A695-C358F17FF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E40F9EA-7BF2-4B98-B974-7ADEEEC32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54AFF5B-DD2C-4752-B16F-F464E940BF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B506A5-B4B0-4CB9-9570-3209B0D28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E893725-9C43-44DF-93DB-F498A3327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0B86C9B0-928F-43E2-9BAC-3419A446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C0C6B97-90E0-413C-9FB1-B1034B07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E0BA0EF7-7BDC-451F-80DC-231CD20BC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33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B995CFF-43FA-4495-BE19-9F99F77D8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090FB50-B1D2-4A5C-BB4B-5DE1A53E7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454B5E5-2FD2-4234-AB20-C269626D2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BDDC0C2-DFC9-47C4-80AC-31C73D061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04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26DD1F5-92B1-415F-BE1E-3E772CD6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0336D7-C797-4C6B-A040-192E5AE78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01534E33-406F-4007-A371-2241B8DB8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07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A0DF44-F05F-4809-8F60-64CBFCD18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8057032-4F82-4C4E-8A26-460A036C6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D005D112-BE2F-4C3D-B0D7-4F91A18F1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3075A9B-60CE-4716-B7A8-7E9BCCC4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6737667-AC94-43C3-957D-695D2C9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94BE5A-F359-4D05-90E3-8FD259F6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98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441A99-B02B-45E5-B9F0-326983CD7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AC53E8AB-C586-43E8-8867-BECA3596EF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354817A-767E-411E-9CA1-B535A98C3B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666BDAA-5C63-4FB7-9EC3-B1E681CA7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C764C89-9D7D-49EE-9F01-AE2CA4787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E604C9C-AEF9-4F15-BA49-0AB18ED41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18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79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412D7-EC28-4A9D-8C7B-3953559D1B8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95D-3754-46C3-B9E9-78EE593F42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8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6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E7BB73-94FB-49A6-BD8E-512571DA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F1E5DA7-994B-4264-9684-191921FB8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BEEC365-CFDD-469A-B80D-F8B4416424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5BF1D-8320-4BBB-8154-501E141DD5D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07.06.2024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6C387F-2D83-4AA5-BD5E-360EC57C7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35A248-A271-46A0-BB5D-816CD854C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263FB-0AEB-46D4-BAC4-F3347F452B3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85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09BE9F9-DDAE-48A4-8435-F04AA2C88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2256194"/>
            <a:ext cx="9144000" cy="13610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581D5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Отчет о деятельности «</a:t>
            </a:r>
            <a:r>
              <a:rPr lang="ru-RU" sz="28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  <a:t>ГУП программ </a:t>
            </a:r>
            <a:br>
              <a:rPr lang="ru-RU" sz="28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  <a:t>педиатрического профиля</a:t>
            </a:r>
            <a:r>
              <a:rPr lang="ru-RU" sz="2800" b="1" dirty="0">
                <a:solidFill>
                  <a:srgbClr val="581D53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</a:t>
            </a:r>
            <a:br>
              <a:rPr lang="ru-RU" sz="2800" b="1" dirty="0">
                <a:solidFill>
                  <a:srgbClr val="581D53"/>
                </a:solidFill>
                <a:effectLst/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2023-24 </a:t>
            </a:r>
            <a:r>
              <a:rPr lang="ru-RU" sz="2800" b="1" dirty="0" err="1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A50301D-E2B1-45AB-8A79-16A1CEDFA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6476" y="4854262"/>
            <a:ext cx="9144000" cy="1223682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Arial Narrow" panose="020B0606020202030204" pitchFamily="34" charset="0"/>
              </a:rPr>
              <a:t>Докладчик Председатель ГУП программ педиатрического профиля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kk-KZ" sz="2000" dirty="0">
                <a:latin typeface="Arial Narrow" panose="020B0606020202030204" pitchFamily="34" charset="0"/>
              </a:rPr>
              <a:t>Катарбаев А.К.</a:t>
            </a:r>
            <a:endParaRPr lang="ru-RU" sz="2000" dirty="0">
              <a:latin typeface="Arial Narrow" panose="020B060602020203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xmlns="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Здравоохранение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, </a:t>
            </a:r>
            <a:r>
              <a:rPr lang="ru-RU" sz="1200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13 июня 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796412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40" y="149972"/>
            <a:ext cx="11877340" cy="6107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Количественный и качественный состав ГУП педиатрического профиля </a:t>
            </a: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и комитетов </a:t>
            </a:r>
            <a:b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в 2023-2024 </a:t>
            </a:r>
            <a:r>
              <a:rPr lang="ru-RU" sz="2400" b="1" dirty="0" err="1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уч.г</a:t>
            </a: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.</a:t>
            </a:r>
            <a: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581D53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</a:br>
            <a:endParaRPr lang="ru-RU" sz="2400" b="1" dirty="0">
              <a:solidFill>
                <a:srgbClr val="581D53"/>
              </a:solidFill>
              <a:latin typeface="Arial Narrow" panose="020B0606020202030204" pitchFamily="34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1688049"/>
              </p:ext>
            </p:extLst>
          </p:nvPr>
        </p:nvGraphicFramePr>
        <p:xfrm>
          <a:off x="152402" y="1129365"/>
          <a:ext cx="5906501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832">
                  <a:extLst>
                    <a:ext uri="{9D8B030D-6E8A-4147-A177-3AD203B41FA5}">
                      <a16:colId xmlns:a16="http://schemas.microsoft.com/office/drawing/2014/main" xmlns="" val="656572655"/>
                    </a:ext>
                  </a:extLst>
                </a:gridCol>
                <a:gridCol w="3559673">
                  <a:extLst>
                    <a:ext uri="{9D8B030D-6E8A-4147-A177-3AD203B41FA5}">
                      <a16:colId xmlns:a16="http://schemas.microsoft.com/office/drawing/2014/main" xmlns="" val="3777516130"/>
                    </a:ext>
                  </a:extLst>
                </a:gridCol>
                <a:gridCol w="19339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42559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Детская хирургия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99851878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581D53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Неонатология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581D53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5205589"/>
                  </a:ext>
                </a:extLst>
              </a:tr>
              <a:tr h="236073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581D53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Педиатрия</a:t>
                      </a:r>
                      <a:endParaRPr lang="ru-RU" sz="1400" dirty="0">
                        <a:solidFill>
                          <a:srgbClr val="581D5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083360"/>
                  </a:ext>
                </a:extLst>
              </a:tr>
              <a:tr h="232831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Аллергология и иммунология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56896744"/>
                  </a:ext>
                </a:extLst>
              </a:tr>
              <a:tr h="23931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Гастроэнтерология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42997599"/>
                  </a:ext>
                </a:extLst>
              </a:tr>
              <a:tr h="18743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581D53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Инфекционные болезни у детей</a:t>
                      </a:r>
                      <a:endParaRPr lang="ru-RU" sz="1400" dirty="0">
                        <a:solidFill>
                          <a:srgbClr val="581D5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6389837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Кардиология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398134"/>
                  </a:ext>
                </a:extLst>
              </a:tr>
              <a:tr h="161495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581D53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Психиатрия и неврология</a:t>
                      </a:r>
                      <a:endParaRPr lang="ru-RU" sz="1400" dirty="0">
                        <a:solidFill>
                          <a:srgbClr val="581D5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7230854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Нефрология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82579081"/>
                  </a:ext>
                </a:extLst>
              </a:tr>
              <a:tr h="203648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Онкология и гематология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70173677"/>
                  </a:ext>
                </a:extLst>
              </a:tr>
              <a:tr h="219861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Пульмонология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55548173"/>
                  </a:ext>
                </a:extLst>
              </a:tr>
              <a:tr h="206890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Ревматология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5610307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581D53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rgbClr val="581D53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092459" y="801495"/>
            <a:ext cx="3789819" cy="3416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1600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Актуализирован состав </a:t>
            </a:r>
            <a:r>
              <a:rPr lang="ru-RU" sz="1600" b="1" dirty="0" err="1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ГУПа</a:t>
            </a:r>
            <a:r>
              <a:rPr lang="ru-RU" sz="1600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и Комитетов</a:t>
            </a:r>
            <a:r>
              <a:rPr lang="ru-RU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34912" y="1143127"/>
            <a:ext cx="5901446" cy="18220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	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itchFamily="18" charset="0"/>
              </a:rPr>
              <a:t>НАО </a:t>
            </a:r>
            <a:r>
              <a:rPr lang="ru-RU" sz="1400" kern="0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itchFamily="18" charset="0"/>
              </a:rPr>
              <a:t>НАО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itchFamily="18" charset="0"/>
              </a:rPr>
              <a:t> «Казахский национальный медицинский университет имени С.Д. </a:t>
            </a:r>
            <a:r>
              <a:rPr lang="ru-RU" sz="1400" kern="0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itchFamily="18" charset="0"/>
              </a:rPr>
              <a:t>Асфендиярова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itchFamily="18" charset="0"/>
              </a:rPr>
              <a:t>», «Медицинский университет Караганды», НАО "Медицинский университет Астана», НУО «Казахстанско-Российский медицинский университет», НАО «Медицинский университет Семей», 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НАО «Западно-Казахстанский университет имени Марата </a:t>
            </a:r>
            <a:r>
              <a:rPr lang="ru-RU" sz="1400" kern="0" dirty="0" err="1">
                <a:solidFill>
                  <a:prstClr val="black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Оспанова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itchFamily="18" charset="0"/>
              </a:rPr>
              <a:t>», 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АО «Южно-Казахстанская медицинская академия»,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РГП на ПХВ «Казахский национальный университет имени Аль-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Фараби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», Международный Казахско-турецкий университет имени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Х.А.Ясави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.</a:t>
            </a:r>
            <a:endParaRPr lang="ru-RU" sz="1400" kern="0" dirty="0">
              <a:solidFill>
                <a:prstClr val="black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21898" y="3960061"/>
            <a:ext cx="5901446" cy="24683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16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	</a:t>
            </a:r>
            <a:r>
              <a:rPr lang="ru-RU" sz="1400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 </a:t>
            </a:r>
            <a:r>
              <a:rPr lang="ru-RU" sz="14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UMC (Национальный Научный Центр Материнства и Детства РК), АО «НЦП и ДХ», Главный неонатолог УОЗ г. Караганда,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зам.дир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. по неонатологии ГПНЦ г. Караганды, детский пульмонолог отделения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соматики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 ОДБ г. Павлодар, заведующий отделением пульмонологии  ОДБ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г.Кызылорда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, медицинского центра ЗКГМУ (г.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Актобе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), Областной детской больницы г. Шымкент, МГДБ №1 г. Астана, Руководитель областного центра аллергологии и Респираторной медицины ГКП на ПХВ «Актюбинский Медицинский центр», ГКП на ПХВ Детская городская инфекционная клиническая больница г. Алматы, ДОБ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г.Тараза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, Центра психического здоровья </a:t>
            </a:r>
            <a:r>
              <a:rPr lang="ru-RU" sz="1400" dirty="0" err="1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г.Алматы</a:t>
            </a:r>
            <a:r>
              <a:rPr lang="ru-RU" sz="1400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, главные внештатные специалисты МЗ РК и области, врачи медицинских Центров, НИИ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.</a:t>
            </a:r>
            <a:endParaRPr lang="ru-RU" sz="1400" kern="0" dirty="0">
              <a:solidFill>
                <a:prstClr val="black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9159" y="5450467"/>
            <a:ext cx="5901446" cy="11757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1600" kern="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	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  <a:cs typeface="Times New Roman" pitchFamily="18" charset="0"/>
            </a:endParaRP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Педиатрии, Детской хирургии, Аллергологии и иммунологии, Гастроэнтерологии, Инфекционные болезни, Кардиологии, Ревматологии, </a:t>
            </a: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cs typeface="Times New Roman" pitchFamily="18" charset="0"/>
              </a:rPr>
              <a:t>Гематологии и онкологии, Неонатологии.</a:t>
            </a:r>
          </a:p>
          <a:p>
            <a:endParaRPr lang="ru-RU" sz="1400" kern="0" dirty="0">
              <a:solidFill>
                <a:prstClr val="black"/>
              </a:solidFill>
              <a:latin typeface="Arial Narrow" panose="020B0606020202030204" pitchFamily="34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58001" y="818422"/>
            <a:ext cx="532549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kern="0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Вовлечение в состав комитетов академических работников (82 чел.)</a:t>
            </a:r>
            <a:r>
              <a:rPr lang="ru-RU" sz="1400" kern="0" dirty="0">
                <a:solidFill>
                  <a:srgbClr val="581D53"/>
                </a:solidFill>
                <a:latin typeface="Arial Narrow" panose="020B0606020202030204" pitchFamily="34" charset="0"/>
                <a:cs typeface="Times New Roman" pitchFamily="18" charset="0"/>
              </a:rPr>
              <a:t>: </a:t>
            </a:r>
            <a:endParaRPr lang="ru-RU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27231" y="3493639"/>
            <a:ext cx="4440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581D53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Представители практического здравоохранения (47 чел): </a:t>
            </a:r>
            <a:endParaRPr lang="ru-RU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2060" y="5148079"/>
            <a:ext cx="17716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solidFill>
                  <a:srgbClr val="581D53"/>
                </a:solidFill>
                <a:latin typeface="Arial Narrow" panose="020B0606020202030204" pitchFamily="34" charset="0"/>
              </a:rPr>
              <a:t>Ассоциации (12 чел.):</a:t>
            </a:r>
            <a:endParaRPr lang="ru-RU" dirty="0">
              <a:solidFill>
                <a:srgbClr val="581D53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100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5234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ОТЧЕТ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 деятельности 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  <a:t>ГУП программ педиатрического профиля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 </a:t>
            </a: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2023-24 уч.год*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" y="6251608"/>
            <a:ext cx="568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spc="-5" dirty="0">
                <a:latin typeface="Times New Roman" pitchFamily="18" charset="0"/>
                <a:cs typeface="Times New Roman" pitchFamily="18" charset="0"/>
              </a:rPr>
              <a:t>*отчет о деятельности ГУП, включает деятельность Комитетов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552347"/>
              </p:ext>
            </p:extLst>
          </p:nvPr>
        </p:nvGraphicFramePr>
        <p:xfrm>
          <a:off x="343514" y="1141639"/>
          <a:ext cx="11504972" cy="497744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6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01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8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выполнения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Актуализация и утверждение состава ГУП «Педиатрического профиля» и комитетов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2023-2024 учебный год.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kk-KZ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Сентябрь, 2023г.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Р.Ж.,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Жетписбаева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Н.К., председатели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членов ГУП «педиатрического профиля» и комитетов</a:t>
                      </a:r>
                    </a:p>
                  </a:txBody>
                  <a:tcPr marL="19349" marR="19349" marT="2687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1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Обсуждение и утверждение плана работы ГУП и комитетов  «Педиатрического профиля»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2023-2024 учебный год.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kk-KZ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Сентябрь, 2023г.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Р.Ж.,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Жетписбаева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Н.К., председатели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План работы ГУП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и комитетов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Отчет о деятельности ГУП «Педиатрического профиля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»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 2022-2023 учебный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Сентябрь, 2023г.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Р.Ж.,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Жетписбаева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Н.К., председатели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  <a:endParaRPr lang="ru-RU" sz="1400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Сформирован список профильных  экспертов для   проведения экспертизы экзаменационного материала оценки профессиональной подготовленности выпускников резидентуры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2023-2024 учебный год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kk-KZ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ts val="1105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Январь 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2024г.</a:t>
                      </a:r>
                      <a:endParaRPr lang="ru-RU" sz="1400" spc="-5" dirty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Жетписбаева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Н.К.,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экспертов.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Обсуждение и составлены спецификации тестов по специальностям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резидентуры  «Педиатрического профиля»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итогового контроля выпускников по профилям специальностей. 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   Январь 2024г.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Спецификация тестов по специальностям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резидентуры для УМО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744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5234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ОТЧЕТ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 деятельности 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  <a:t>ГУП программ педиатрического профиля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 </a:t>
            </a: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2023-24 уч.год*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392" y="6251608"/>
            <a:ext cx="56479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spc="-5" dirty="0">
                <a:latin typeface="Arial Narrow" panose="020B0606020202030204" pitchFamily="34" charset="0"/>
                <a:cs typeface="Times New Roman" pitchFamily="18" charset="0"/>
              </a:rPr>
              <a:t>*</a:t>
            </a:r>
            <a:r>
              <a:rPr lang="kk-KZ" sz="1600" spc="-5" dirty="0">
                <a:latin typeface="Times New Roman" pitchFamily="18" charset="0"/>
                <a:cs typeface="Times New Roman" pitchFamily="18" charset="0"/>
              </a:rPr>
              <a:t>отчет о деятельности ГУП, включает деятельность Комитетов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01232"/>
              </p:ext>
            </p:extLst>
          </p:nvPr>
        </p:nvGraphicFramePr>
        <p:xfrm>
          <a:off x="343514" y="1509284"/>
          <a:ext cx="11504972" cy="433247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65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60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01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7816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выполнения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завершения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Профильными экспертами проведена экспертиза тестовых заданий итогового контроля выпускников.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kk-KZ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Апрель, 2024 г. </a:t>
                      </a:r>
                      <a:endParaRPr lang="ru-RU" sz="1400" spc="-5" dirty="0" smtClean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., </a:t>
                      </a: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Р.Ж., </a:t>
                      </a:r>
                      <a:r>
                        <a:rPr lang="ru-RU" sz="14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Жетписбаева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Н.К., председатели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Аналитическая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справка, э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кспертиза тестовых заданий НЦНЭ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1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Внесение изменений и дополнений в приказы Министра здравоохранения Республики Казахстан</a:t>
                      </a:r>
                      <a:endParaRPr lang="ru-RU" sz="140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spc="-5" dirty="0" smtClean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Апрель, 2024 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400" spc="-5" dirty="0" smtClean="0"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о внесении изменений в приказ МЗ РК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2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обсуждении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методики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внедрения единого вступительного экзамена на образовательные программы резидентуры, электронного формата единой независимой оценки выпускников резидентуры.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 ч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лены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ГУП программ педиатрического профиля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и участие в онлайн обсуждении на платформе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Zoom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Участие в обсуждении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формата апелляции независимой оценки выпускников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и участие в онлайн обсуждении на платформе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Zoom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Участие в обсуждении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цифровизации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приема в резидентуру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Май,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Предложения и участие в онлайн обсуждении на платформе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Zoom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5964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35234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ОТЧЕТ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 деятельности 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cs typeface="Times New Roman" pitchFamily="18" charset="0"/>
              </a:rPr>
              <a:t>ГУП программ педиатрического профиля</a:t>
            </a:r>
            <a:r>
              <a:rPr lang="ru-RU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» </a:t>
            </a:r>
            <a:r>
              <a:rPr lang="kk-KZ" sz="20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за 2023-24 уч.год*</a:t>
            </a:r>
            <a:endParaRPr lang="ru-RU" sz="2000" b="1" dirty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8635" y="6471914"/>
            <a:ext cx="56848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spc="-5" dirty="0">
                <a:latin typeface="Times New Roman" pitchFamily="18" charset="0"/>
                <a:cs typeface="Times New Roman" pitchFamily="18" charset="0"/>
              </a:rPr>
              <a:t>*отчет о деятельности ГУП, включает деятельность Комитетов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4342300"/>
              </p:ext>
            </p:extLst>
          </p:nvPr>
        </p:nvGraphicFramePr>
        <p:xfrm>
          <a:off x="347663" y="1612979"/>
          <a:ext cx="11496674" cy="401415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71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2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96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4727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802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Мероприятие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выполнения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Ответственный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завершения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Профильными комитетами разработаны списки литературы для разработки экзаменационного материала оценки профессиональной подготовленности выпускников образовательных программ в области здравоохранения. 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spc="-5" dirty="0" smtClean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Апрель, 2024 г.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Список 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1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Актуализированы 7 </a:t>
                      </a:r>
                      <a:r>
                        <a:rPr lang="ru-RU" sz="1400" kern="12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проф.стандарты</a:t>
                      </a: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«Педиатрия», «Детская хирургия», «Онкология и гематология детская», «Пульмонология взрослая, детская», «Инфекционные болезни взрослые, детские», «Ревматология взрослая, детская»,  «Неврология взрослая, детская».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 течение учебного года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Председатели</a:t>
                      </a:r>
                      <a:r>
                        <a:rPr lang="ru-RU" sz="1400" baseline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Актуализация 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профстандартов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2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Постоянно проводился мониторинг выполнения планов </a:t>
                      </a:r>
                      <a:endParaRPr lang="ru-RU" sz="1400" kern="12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400" kern="12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ГУП и Комитетами</a:t>
                      </a:r>
                      <a:r>
                        <a:rPr lang="ru-RU" sz="1400" kern="12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в течение учебного года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Аналитическая справка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4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 о деятельности ГУП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«Педиатрического профиля» и комитетов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 учебный 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Май, 2024 г.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686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349" marR="19349" marT="2687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План работы ГУП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«Педиатрического профиля» и комитетов на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2024-2025 учебный год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Май, 2024 г.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Катарбаев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А.К.,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Сейсебаева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Р.Ж., председатели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комитетов.</a:t>
                      </a: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работы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501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269" y="45272"/>
            <a:ext cx="11519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ключевых мероприятий.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2886" y="874584"/>
            <a:ext cx="1108295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Актуализация и утверждение состава ГУП «Педиатрического профиля» и комитетов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 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План 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работы </a:t>
            </a:r>
            <a:r>
              <a:rPr lang="ru-RU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ГУПа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Педиатрического профиля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 направлению подготовки – Здравоохранение и Комитетов 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разработан на основе плана работы УМО по направлению подготовки «Здравоохранение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».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во всех совещаниях секции ВО и ПВО УМО в онлайн режиме по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zoom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ссылкам со своевременным предоставлением предложений и информаций по необходимости и участием в обсуждении вопросов согласно повестки заседаний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Участие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пилоте независимой оценки обучающихся ОП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НИМО.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Деятельность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ГУП под руководством УМО способствует обмену мнениями и выработке совместных решений, активная роль участников в этих совещаниях и обсуждениях оказывает значительное влияние на повышение качества подготовки кадров в области здравоохранения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Члены </a:t>
            </a:r>
            <a:r>
              <a:rPr lang="ru-RU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ГУП и Комитетов принимали участие в заседаниях УМО с представлением своих рекомендаций по таким ключевым вопросам, как: централизованный  прием в резидентуру, результаты независимой оценки выпускников, результаты трудоустройства выпускников 2023 года, анализ обеспеченности кадров </a:t>
            </a:r>
            <a:r>
              <a:rPr lang="ru-RU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здравоохранения. </a:t>
            </a:r>
            <a:endParaRPr lang="ru-RU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57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2269" y="45272"/>
            <a:ext cx="1151973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Анализ ключевых мероприятий. </a:t>
            </a:r>
          </a:p>
          <a:p>
            <a:pPr algn="ctr"/>
            <a:r>
              <a:rPr lang="ru-RU" sz="2400" b="1" dirty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Экспертиза тестов НЦНЭ для итоговой аттестации выпускников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43365" y="6137587"/>
            <a:ext cx="10793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spc="-5" dirty="0">
                <a:solidFill>
                  <a:prstClr val="black"/>
                </a:solidFill>
                <a:latin typeface="Arial Narrow" panose="020B0606020202030204" pitchFamily="34" charset="0"/>
              </a:rPr>
              <a:t>*привести анализ значимых мероприятий, включая экспертизу базы тестовых заданий НЦНЭ (цели и задачи, методология, организация экспертизы, сроки и график работы, барьеры и эффективность процедуры, предложения и рекомендации и другое...)</a:t>
            </a:r>
            <a:endParaRPr lang="ru-RU" sz="1400" dirty="0">
              <a:solidFill>
                <a:prstClr val="black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151800"/>
              </p:ext>
            </p:extLst>
          </p:nvPr>
        </p:nvGraphicFramePr>
        <p:xfrm>
          <a:off x="205054" y="1050748"/>
          <a:ext cx="11781892" cy="491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23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479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5525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ТЗ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Откорректировано/удалено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Замечания/предложения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Педиатрия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360 тестов </a:t>
                      </a:r>
                    </a:p>
                    <a:p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(казахский, русский)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Удалено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2%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тестовых заданий из за несоответствия к требованиям разработки тестовых вопросов.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4 ТЗ не было аналогичного перевода на казахский язык;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нескольких тестах не было рентгенологических снимков.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Необходимо пересмотреть тесты по дисциплине «Фтизиатрия», которые не соответствуют по протоколу лечения РК.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Почти 40% тестов из общего числа было по дисциплине «Детская гастроэнтерология», что не соответствовало технической спецификации тестовых заданий, ранее утвержденной на заседании УМО РУМС.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В большинстве ТЗ ориентированы на уровень «Педиатрия в стационаре»,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а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 ТЗ Педиатрия на амбулаторно-поликлиническом уровне были единичные.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Инфекционные болезни, детская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360 тестов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(казахский, русский)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Удалено 1,4%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тестовых заданий из за несоответствия к требованиям разработки тестовых вопросов.</a:t>
                      </a:r>
                    </a:p>
                    <a:p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Откорректировано 2,8%</a:t>
                      </a:r>
                      <a:r>
                        <a:rPr lang="ru-RU" sz="1400" b="1" i="1" baseline="0" dirty="0"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естов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Нет матрицы разработки тестовых заданий, так как не все темы охвачены, имеются ТЗ содержащие старую информацию по дисциплине.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«Неонатология»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250 тестов </a:t>
                      </a:r>
                    </a:p>
                    <a:p>
                      <a:r>
                        <a:rPr lang="ru-RU" sz="1400" baseline="0" dirty="0">
                          <a:latin typeface="Times New Roman" pitchFamily="18" charset="0"/>
                          <a:cs typeface="Times New Roman" pitchFamily="18" charset="0"/>
                        </a:rPr>
                        <a:t>(казахский, русский)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Удалено 2%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тестовых заданий из за несоответствия к требованиям разработки тестовых вопросов</a:t>
                      </a:r>
                    </a:p>
                    <a:p>
                      <a:r>
                        <a:rPr lang="ru-RU" sz="1400" b="1" i="1" dirty="0">
                          <a:latin typeface="Times New Roman" pitchFamily="18" charset="0"/>
                          <a:cs typeface="Times New Roman" pitchFamily="18" charset="0"/>
                        </a:rPr>
                        <a:t>Откорректировано 10% </a:t>
                      </a: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тестов.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некорректно составленные задания и несоответствие матрице тестовых заданий.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 переводу нет замечаний.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050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2362" y="258231"/>
            <a:ext cx="1107963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Заключение, подводящее итоги деятельности ГУП, </a:t>
            </a:r>
            <a:endParaRPr lang="ru-RU" sz="2800" b="1" dirty="0" smtClean="0">
              <a:solidFill>
                <a:srgbClr val="581D53"/>
              </a:solidFill>
              <a:latin typeface="Times New Roman" pitchFamily="18" charset="0"/>
              <a:ea typeface="Times New Roman" panose="02020603050405020304" pitchFamily="18" charset="0"/>
              <a:cs typeface="Times New Roman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581D53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Комитетов </a:t>
            </a:r>
            <a:r>
              <a:rPr lang="ru-RU" sz="2800" b="1" dirty="0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2023-24 </a:t>
            </a:r>
            <a:r>
              <a:rPr lang="ru-RU" sz="2800" b="1" dirty="0" err="1">
                <a:solidFill>
                  <a:srgbClr val="581D5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уч.год</a:t>
            </a:r>
            <a:endParaRPr lang="ru-RU" sz="2800" b="1" dirty="0">
              <a:solidFill>
                <a:srgbClr val="581D5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A54568-2539-2AE7-D634-EF7A076BB150}"/>
              </a:ext>
            </a:extLst>
          </p:cNvPr>
          <p:cNvSpPr txBox="1"/>
          <p:nvPr/>
        </p:nvSpPr>
        <p:spPr>
          <a:xfrm>
            <a:off x="501192" y="1491891"/>
            <a:ext cx="110680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ГУПа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и Комитетов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программ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Педиатрического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профиля по направлению подготовки – Здравоохранение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выполнена согласно утвержденному плану и носит структурированный характер.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Состав ГУПа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Комитетов  представлен академическими экспертами и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стейкхолдерами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обеспеченно охват   всех заинтересованных сторон.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Представители ГУПа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Комитетов принимают активное участие в обсуждении нормативных документов, приводя мотивированные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данные.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Представители ГУПа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и Комитетов участвуют в разработке, обсуждении и экспертизе ОП сертификационных курсов, что расширяет возможности медицинского персонала в получении дополнительных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компетенций.</a:t>
            </a:r>
          </a:p>
          <a:p>
            <a:pPr marL="342900" indent="-342900" algn="just">
              <a:buFont typeface="Wingdings" pitchFamily="2" charset="2"/>
              <a:buChar char="Ø"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Представители ГУПа и Комитетов участвуют в разработке, обсуждении профессиональных стандартов и выполняют протокольные поручения РУМС </a:t>
            </a:r>
            <a:r>
              <a:rPr lang="kk-KZ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МНВО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РК,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ЦБПиАМ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МЗ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РК.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208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3FF0035C-D3D4-4252-830A-ECA9521C5612}"/>
              </a:ext>
            </a:extLst>
          </p:cNvPr>
          <p:cNvSpPr/>
          <p:nvPr/>
        </p:nvSpPr>
        <p:spPr>
          <a:xfrm>
            <a:off x="0" y="0"/>
            <a:ext cx="12192000" cy="1019175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4E59534D-71FD-434B-A6A8-750127EF7BED}"/>
              </a:ext>
            </a:extLst>
          </p:cNvPr>
          <p:cNvSpPr/>
          <p:nvPr/>
        </p:nvSpPr>
        <p:spPr>
          <a:xfrm>
            <a:off x="3611087" y="477544"/>
            <a:ext cx="8026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Учебно-методическое объединение по</a:t>
            </a:r>
            <a:r>
              <a:rPr lang="ru-RU" sz="1200" b="1" spc="-2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направлению</a:t>
            </a:r>
            <a:r>
              <a:rPr lang="ru-RU" sz="1200" b="1" spc="-20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подготовки</a:t>
            </a:r>
            <a:r>
              <a:rPr lang="ru-RU" sz="1200" b="1" spc="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–</a:t>
            </a:r>
            <a:r>
              <a:rPr lang="ru-RU" sz="1200" b="1" spc="-195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Здравоохранение на базе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КазНМУ</a:t>
            </a:r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 им. </a:t>
            </a:r>
            <a:r>
              <a:rPr lang="ru-RU" sz="1200" b="1" dirty="0" err="1">
                <a:solidFill>
                  <a:schemeClr val="bg1"/>
                </a:solidFill>
                <a:latin typeface="Arial Narrow" panose="020B0606020202030204" pitchFamily="34" charset="0"/>
                <a:ea typeface="Times New Roman" panose="02020603050405020304" pitchFamily="18" charset="0"/>
              </a:rPr>
              <a:t>С.Д.Асфендиярова</a:t>
            </a:r>
            <a:endParaRPr lang="ru-RU" sz="12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5DDB15F0-148A-42E2-BB98-1F0DAFD0E5EF}"/>
              </a:ext>
            </a:extLst>
          </p:cNvPr>
          <p:cNvSpPr/>
          <p:nvPr/>
        </p:nvSpPr>
        <p:spPr>
          <a:xfrm>
            <a:off x="1" y="0"/>
            <a:ext cx="12192000" cy="235413"/>
          </a:xfrm>
          <a:prstGeom prst="rect">
            <a:avLst/>
          </a:prstGeom>
          <a:solidFill>
            <a:srgbClr val="461842"/>
          </a:solidFill>
          <a:ln>
            <a:solidFill>
              <a:srgbClr val="461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" descr="КазНМУ">
            <a:extLst>
              <a:ext uri="{FF2B5EF4-FFF2-40B4-BE49-F238E27FC236}">
                <a16:creationId xmlns:a16="http://schemas.microsoft.com/office/drawing/2014/main" xmlns="" id="{2FF83C82-5B30-424E-A4A5-0588AAA08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81" y="270874"/>
            <a:ext cx="1857115" cy="690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5D5A889-56E0-44B3-9B7B-37622DE126EA}"/>
              </a:ext>
            </a:extLst>
          </p:cNvPr>
          <p:cNvSpPr/>
          <p:nvPr/>
        </p:nvSpPr>
        <p:spPr>
          <a:xfrm>
            <a:off x="1" y="6521570"/>
            <a:ext cx="12192000" cy="336430"/>
          </a:xfrm>
          <a:prstGeom prst="rect">
            <a:avLst/>
          </a:prstGeom>
          <a:solidFill>
            <a:srgbClr val="581D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71E6C3EB-78D8-4017-9C45-5620E3519878}"/>
              </a:ext>
            </a:extLst>
          </p:cNvPr>
          <p:cNvSpPr/>
          <p:nvPr/>
        </p:nvSpPr>
        <p:spPr>
          <a:xfrm>
            <a:off x="-1" y="6431840"/>
            <a:ext cx="12191999" cy="89730"/>
          </a:xfrm>
          <a:prstGeom prst="rect">
            <a:avLst/>
          </a:prstGeom>
          <a:solidFill>
            <a:srgbClr val="B8860B"/>
          </a:solidFill>
          <a:ln>
            <a:solidFill>
              <a:srgbClr val="B8860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2B48409-4A61-4235-A9E2-3A4B90DAF09B}"/>
              </a:ext>
            </a:extLst>
          </p:cNvPr>
          <p:cNvSpPr txBox="1"/>
          <p:nvPr/>
        </p:nvSpPr>
        <p:spPr>
          <a:xfrm>
            <a:off x="3331784" y="6551285"/>
            <a:ext cx="55284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  <a:latin typeface="Arial Narrow" panose="020B0606020202030204" pitchFamily="34" charset="0"/>
              </a:rPr>
              <a:t>Заседание УМО по направлению подготовки здравоохранение, 16 мая  2024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384402EB-EB0D-4FE2-9B0D-274DF30373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7" y="1200225"/>
            <a:ext cx="9144000" cy="421661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461842"/>
                </a:solidFill>
                <a:latin typeface="Arial Narrow" panose="020B0606020202030204" pitchFamily="34" charset="0"/>
                <a:cs typeface="Times New Roman" pitchFamily="18" charset="0"/>
              </a:rPr>
              <a:t>ПРОЕКТ РЕШЕНИЯ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6093" y="2010187"/>
            <a:ext cx="111118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>
                <a:latin typeface="Arial Narrow" panose="020B0606020202030204" pitchFamily="34" charset="0"/>
                <a:cs typeface="Times New Roman" pitchFamily="18" charset="0"/>
              </a:rPr>
              <a:t>Принять к сведению отчет ГУП ОП педиатрического профиля</a:t>
            </a:r>
          </a:p>
          <a:p>
            <a:pPr marL="342900" indent="-342900">
              <a:buAutoNum type="arabicPeriod"/>
            </a:pPr>
            <a:endParaRPr lang="ru-RU" sz="2000" dirty="0">
              <a:latin typeface="Arial Narrow" panose="020B0606020202030204" pitchFamily="34" charset="0"/>
              <a:cs typeface="Times New Roman" pitchFamily="18" charset="0"/>
            </a:endParaRPr>
          </a:p>
          <a:p>
            <a:endParaRPr lang="ru-RU" sz="2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81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1212</Words>
  <Application>Microsoft Office PowerPoint</Application>
  <PresentationFormat>Произвольный</PresentationFormat>
  <Paragraphs>231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Тема Office</vt:lpstr>
      <vt:lpstr>1_Тема Office</vt:lpstr>
      <vt:lpstr>2_Тема Office</vt:lpstr>
      <vt:lpstr>3_Тема Office</vt:lpstr>
      <vt:lpstr>Отчет о деятельности «ГУП программ  педиатрического профиля» за 2023-24 уч.год</vt:lpstr>
      <vt:lpstr> Количественный и качественный состав ГУП педиатрического профиля и комитетов  в 2023-2024 уч.г.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ПРОЕКТ РЕШЕНИЯ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об оформлении дипломов иностранных граждан о базовом медицинском образовании</dc:title>
  <dc:creator>Saule Sydykova</dc:creator>
  <cp:lastModifiedBy>User</cp:lastModifiedBy>
  <cp:revision>234</cp:revision>
  <dcterms:created xsi:type="dcterms:W3CDTF">2024-03-15T05:18:30Z</dcterms:created>
  <dcterms:modified xsi:type="dcterms:W3CDTF">2024-06-07T09:51:10Z</dcterms:modified>
</cp:coreProperties>
</file>