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4"/>
  </p:notesMasterIdLst>
  <p:sldIdLst>
    <p:sldId id="256" r:id="rId5"/>
    <p:sldId id="277" r:id="rId6"/>
    <p:sldId id="285" r:id="rId7"/>
    <p:sldId id="286" r:id="rId8"/>
    <p:sldId id="284" r:id="rId9"/>
    <p:sldId id="283" r:id="rId10"/>
    <p:sldId id="287" r:id="rId11"/>
    <p:sldId id="288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1D53"/>
    <a:srgbClr val="461842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4" autoAdjust="0"/>
    <p:restoredTop sz="86420" autoAdjust="0"/>
  </p:normalViewPr>
  <p:slideViewPr>
    <p:cSldViewPr snapToGrid="0">
      <p:cViewPr>
        <p:scale>
          <a:sx n="101" d="100"/>
          <a:sy n="101" d="100"/>
        </p:scale>
        <p:origin x="-60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55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8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20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5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4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55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25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0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29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06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38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94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54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6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59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6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54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0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85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86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264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063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03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636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265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597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257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04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0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07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616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0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412D7-EC28-4A9D-8C7B-3953559D1B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95D-3754-46C3-B9E9-78EE593F42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6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581D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 о деятельности «</a:t>
            </a:r>
            <a:r>
              <a:rPr lang="ru-RU" sz="28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  <a:t>ГУП программ </a:t>
            </a:r>
            <a:br>
              <a:rPr lang="ru-RU" sz="28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  <a:t>педиатрического профиля</a:t>
            </a:r>
            <a:r>
              <a:rPr lang="ru-RU" sz="2800" b="1" dirty="0">
                <a:solidFill>
                  <a:srgbClr val="581D5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  <a:br>
              <a:rPr lang="ru-RU" sz="2800" b="1" dirty="0">
                <a:solidFill>
                  <a:srgbClr val="581D53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2023-24 </a:t>
            </a:r>
            <a:r>
              <a:rPr lang="ru-RU" sz="2800" b="1" dirty="0" err="1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Докладчик Председатель ГУП программ педиатрического профиля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kk-KZ" sz="2000" dirty="0">
                <a:latin typeface="Arial Narrow" panose="020B0606020202030204" pitchFamily="34" charset="0"/>
              </a:rPr>
              <a:t>Катарбаев А.К.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xmlns="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Здравоохранение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 июня 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0" y="149972"/>
            <a:ext cx="11877340" cy="6107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Количественный и качественный состав ГУП педиатрического профиля </a:t>
            </a: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и комитетов </a:t>
            </a:r>
            <a:b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в 2023-2024 </a:t>
            </a:r>
            <a:r>
              <a:rPr lang="ru-RU" sz="2400" b="1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уч.г</a:t>
            </a: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ru-RU" sz="2400" b="1" dirty="0">
              <a:solidFill>
                <a:srgbClr val="581D53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88049"/>
              </p:ext>
            </p:extLst>
          </p:nvPr>
        </p:nvGraphicFramePr>
        <p:xfrm>
          <a:off x="152402" y="1129365"/>
          <a:ext cx="590650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32">
                  <a:extLst>
                    <a:ext uri="{9D8B030D-6E8A-4147-A177-3AD203B41FA5}">
                      <a16:colId xmlns:a16="http://schemas.microsoft.com/office/drawing/2014/main" xmlns="" val="656572655"/>
                    </a:ext>
                  </a:extLst>
                </a:gridCol>
                <a:gridCol w="3559673">
                  <a:extLst>
                    <a:ext uri="{9D8B030D-6E8A-4147-A177-3AD203B41FA5}">
                      <a16:colId xmlns:a16="http://schemas.microsoft.com/office/drawing/2014/main" xmlns="" val="3777516130"/>
                    </a:ext>
                  </a:extLst>
                </a:gridCol>
                <a:gridCol w="1933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2559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9851878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581D53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Неонатология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581D53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205589"/>
                  </a:ext>
                </a:extLst>
              </a:tr>
              <a:tr h="23607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581D53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Педиатрия</a:t>
                      </a:r>
                      <a:endParaRPr lang="ru-RU" sz="1400" dirty="0">
                        <a:solidFill>
                          <a:srgbClr val="581D5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83360"/>
                  </a:ext>
                </a:extLst>
              </a:tr>
              <a:tr h="23283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Аллергология и иммунология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6896744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2997599"/>
                  </a:ext>
                </a:extLst>
              </a:tr>
              <a:tr h="18743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581D53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Инфекционные болезни у детей</a:t>
                      </a:r>
                      <a:endParaRPr lang="ru-RU" sz="1400" dirty="0">
                        <a:solidFill>
                          <a:srgbClr val="581D5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6389837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Кардиология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398134"/>
                  </a:ext>
                </a:extLst>
              </a:tr>
              <a:tr h="1614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581D53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Психиатрия и неврология</a:t>
                      </a:r>
                      <a:endParaRPr lang="ru-RU" sz="1400" dirty="0">
                        <a:solidFill>
                          <a:srgbClr val="581D5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7230854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Нефрология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2579081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Онкология и гематология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0173677"/>
                  </a:ext>
                </a:extLst>
              </a:tr>
              <a:tr h="21986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Пульмонология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48173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Ревматология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61030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581D5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581D5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92459" y="801495"/>
            <a:ext cx="378981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Актуализирован состав </a:t>
            </a:r>
            <a:r>
              <a:rPr lang="ru-RU" sz="1600" b="1" dirty="0" err="1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ГУПа</a:t>
            </a:r>
            <a:r>
              <a:rPr lang="ru-RU" sz="1600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и Комитетов</a:t>
            </a:r>
            <a:r>
              <a:rPr lang="ru-RU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34912" y="1143127"/>
            <a:ext cx="5901446" cy="1822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	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itchFamily="18" charset="0"/>
              </a:rPr>
              <a:t>НАО </a:t>
            </a:r>
            <a:r>
              <a:rPr lang="ru-RU" sz="1400" kern="0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itchFamily="18" charset="0"/>
              </a:rPr>
              <a:t>НАО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itchFamily="18" charset="0"/>
              </a:rPr>
              <a:t> «Казахский национальный медицинский университет имени С.Д. </a:t>
            </a:r>
            <a:r>
              <a:rPr lang="ru-RU" sz="1400" kern="0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itchFamily="18" charset="0"/>
              </a:rPr>
              <a:t>Асфендиярова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itchFamily="18" charset="0"/>
              </a:rPr>
              <a:t>», «Медицинский университет Караганды», НАО "Медицинский университет Астана», НУО «Казахстанско-Российский медицинский университет», НАО «Медицинский университет Семей», 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НАО «Западно-Казахстанский университет имени Марата </a:t>
            </a:r>
            <a:r>
              <a:rPr lang="ru-RU" sz="1400" kern="0" dirty="0" err="1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Оспанова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itchFamily="18" charset="0"/>
              </a:rPr>
              <a:t>»,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АО «Южно-Казахстанская медицинская академия»,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РГП на ПХВ «Казахский национальный университет имени Аль-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Фараби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», Международный Казахско-турецкий университет имени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Х.А.Ясави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ru-RU" sz="1400" kern="0" dirty="0">
              <a:solidFill>
                <a:prstClr val="black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21898" y="3960061"/>
            <a:ext cx="5901446" cy="2468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16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	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</a:t>
            </a:r>
            <a:r>
              <a:rPr lang="ru-RU" sz="14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UMC (Национальный Научный Центр Материнства и Детства РК), АО «НЦП и ДХ», Главный неонатолог УОЗ г. Караганда,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зам.дир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. по неонатологии ГПНЦ г. Караганды, детский пульмонолог отделения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соматики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 ОДБ г. Павлодар, заведующий отделением пульмонологии  ОДБ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г.Кызылорда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, медицинского центра ЗКГМУ (г.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Актобе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), Областной детской больницы г. Шымкент, МГДБ №1 г. Астана, Руководитель областного центра аллергологии и Респираторной медицины ГКП на ПХВ «Актюбинский Медицинский центр», ГКП на ПХВ Детская городская инфекционная клиническая больница г. Алматы, ДОБ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г.Тараза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, Центра психического здоровья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г.Алматы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главные внештатные специалисты МЗ РК и области, врачи медицинских Центров, НИИ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.</a:t>
            </a:r>
            <a:endParaRPr lang="ru-RU" sz="1400" kern="0" dirty="0">
              <a:solidFill>
                <a:prstClr val="black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159" y="5450467"/>
            <a:ext cx="5901446" cy="11757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16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	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Педиатрии, Детской хирургии, Аллергологии и иммунологии, Гастроэнтерологии, Инфекционные болезни, Кардиологии, Ревматологии,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Times New Roman" pitchFamily="18" charset="0"/>
              </a:rPr>
              <a:t>Гематологии и онкологии, Неонатологии.</a:t>
            </a:r>
          </a:p>
          <a:p>
            <a:endParaRPr lang="ru-RU" sz="1400" kern="0" dirty="0">
              <a:solidFill>
                <a:prstClr val="black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8001" y="818422"/>
            <a:ext cx="53254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kern="0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Вовлечение в состав комитетов академических работников (82 чел.)</a:t>
            </a:r>
            <a:r>
              <a:rPr lang="ru-RU" sz="1400" kern="0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: </a:t>
            </a:r>
            <a:endParaRPr lang="ru-RU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27231" y="3493639"/>
            <a:ext cx="4440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Представители практического здравоохранения (47 чел): </a:t>
            </a:r>
            <a:endParaRPr lang="ru-RU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2060" y="5148079"/>
            <a:ext cx="1771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581D53"/>
                </a:solidFill>
                <a:latin typeface="Arial Narrow" panose="020B0606020202030204" pitchFamily="34" charset="0"/>
              </a:rPr>
              <a:t>Ассоциации (12 чел.):</a:t>
            </a:r>
            <a:endParaRPr lang="ru-RU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0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5234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ОТЧЕТ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 деятельности 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  <a:t>ГУП программ педиатрического профиля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 </a:t>
            </a: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2023-24 уч.год*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" y="6251608"/>
            <a:ext cx="568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spc="-5" dirty="0">
                <a:latin typeface="Times New Roman" pitchFamily="18" charset="0"/>
                <a:cs typeface="Times New Roman" pitchFamily="18" charset="0"/>
              </a:rPr>
              <a:t>*отчет о деятельности ГУП, включает деятельность Комитетов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52347"/>
              </p:ext>
            </p:extLst>
          </p:nvPr>
        </p:nvGraphicFramePr>
        <p:xfrm>
          <a:off x="343514" y="1141639"/>
          <a:ext cx="11504972" cy="4977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6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0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8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выполнения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Актуализация и утверждение состава ГУП «Педиатрического профиля» и комитетов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2023-2024 учебный год.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kk-KZ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Сентябрь, 2023г.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Р.Ж.,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Жетписбаева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Н.К., председатели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членов ГУП «педиатрического профиля» и комитетов</a:t>
                      </a:r>
                    </a:p>
                  </a:txBody>
                  <a:tcPr marL="19349" marR="19349" marT="2687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 и утверждение плана работы ГУП и комитетов  «Педиатрического профиля»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2023-2024 учебный год.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kk-KZ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Сентябрь, 2023г.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Р.Ж.,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Жетписбаева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Н.К., председатели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 работы ГУП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комитетов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Отчет о деятельности ГУП «Педиатрического профиля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2022-2023 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Сентябрь, 2023г.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Р.Ж.,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Жетписбаева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Н.К., председатели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 список профильных  экспертов для   проведения экспертизы экзаменационного материала оценки профессиональной подготовленности выпускников резидентуры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2023-2024 учебный год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2024г.</a:t>
                      </a:r>
                      <a:endParaRPr lang="ru-RU" sz="1400" spc="-5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Жетписбаева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Н.К.,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экспертов.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составлены спецификации тестов по специальностям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резидентуры  «Педиатрического профиля»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итогового контроля выпускников по профилям специальностей. 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Январь 2024г.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Спецификация тестов по специальностям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резидентуры для УМО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74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5234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ОТЧЕТ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 деятельности 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  <a:t>ГУП программ педиатрического профиля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 </a:t>
            </a: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2023-24 уч.год*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" y="6251608"/>
            <a:ext cx="5647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spc="-5" dirty="0">
                <a:latin typeface="Arial Narrow" panose="020B0606020202030204" pitchFamily="34" charset="0"/>
                <a:cs typeface="Times New Roman" pitchFamily="18" charset="0"/>
              </a:rPr>
              <a:t>*</a:t>
            </a:r>
            <a:r>
              <a:rPr lang="kk-KZ" sz="1600" spc="-5" dirty="0">
                <a:latin typeface="Times New Roman" pitchFamily="18" charset="0"/>
                <a:cs typeface="Times New Roman" pitchFamily="18" charset="0"/>
              </a:rPr>
              <a:t>отчет о деятельности ГУП, включает деятельность Комитетов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01232"/>
              </p:ext>
            </p:extLst>
          </p:nvPr>
        </p:nvGraphicFramePr>
        <p:xfrm>
          <a:off x="343514" y="1509284"/>
          <a:ext cx="11504972" cy="43324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6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0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8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выполнения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Профильными экспертами проведена экспертиза тестовых заданий итогового контроля выпускников.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Апрель, 2024 г. </a:t>
                      </a:r>
                      <a:endParaRPr lang="ru-RU" sz="1400" spc="-5" dirty="0" smtClean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Р.Ж.,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Жетписбаева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Н.К., председатели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Аналитическая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справка, э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кспертиза тестовых заданий НЦНЭ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1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Внесение изменений и дополнений в приказы Министра здравоохранения Республики Казахстан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spc="-5" dirty="0" smtClean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Апрель, 2024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spc="-5" dirty="0" smtClean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о внесении изменений в приказ МЗ РК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обсуждении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методики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внедрения единого вступительного экзамена на образовательные программы резидентуры, электронного формата единой независимой оценки выпускников резидентуры.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 ч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лены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ГУП программ педиатрического профиля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и участие в онлайн обсуждении на платформе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Участие в обсуждении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формата апелляции независимой оценки 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и участие в онлайн обсуждении на платформе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Участие в обсуждении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цифровизации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приема в резидентуру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и участие в онлайн обсуждении на платформе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6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5234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ОТЧЕТ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 деятельности 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cs typeface="Times New Roman" pitchFamily="18" charset="0"/>
              </a:rPr>
              <a:t>ГУП программ педиатрического профиля</a:t>
            </a:r>
            <a:r>
              <a:rPr lang="ru-RU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 </a:t>
            </a:r>
            <a:r>
              <a:rPr lang="kk-KZ" sz="20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2023-24 уч.год*</a:t>
            </a:r>
            <a:endParaRPr lang="ru-RU" sz="2000" b="1" dirty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8635" y="6471914"/>
            <a:ext cx="568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spc="-5" dirty="0">
                <a:latin typeface="Times New Roman" pitchFamily="18" charset="0"/>
                <a:cs typeface="Times New Roman" pitchFamily="18" charset="0"/>
              </a:rPr>
              <a:t>*отчет о деятельности ГУП, включает деятельность Комитетов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42300"/>
              </p:ext>
            </p:extLst>
          </p:nvPr>
        </p:nvGraphicFramePr>
        <p:xfrm>
          <a:off x="347663" y="1612979"/>
          <a:ext cx="11496674" cy="40141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7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9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7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02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выполнения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завершения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Профильными комитетами разработаны списки литературы для разработки экзаменационного материала оценки профессиональной подготовленности выпускников образовательных программ в области здравоохранения.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Апрель, 2024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Актуализированы 7 </a:t>
                      </a:r>
                      <a:r>
                        <a:rPr lang="ru-RU" sz="14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проф.стандарты</a:t>
                      </a: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«Педиатрия», «Детская хирургия», «Онкология и гематология детская», «Пульмонология взрослая, детская», «Инфекционные болезни взрослые, детские», «Ревматология взрослая, детская»,  «Неврология взрослая, детская».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течение учебного года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Председатели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профстандартов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Постоянно проводился мониторинг выполнения планов 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ГУП и Комитетами</a:t>
                      </a: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течение учебного года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 деятельности ГУП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«Педиатрического профиля» и комитетов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Май, 2024 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8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349" marR="19349" marT="2687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 работы ГУП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«Педиатрического профиля» и комитетов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2024-2025 учебный год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Май, 2024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А.К.,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Сейсебаева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Р.Ж., председатели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комитетов.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50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269" y="45272"/>
            <a:ext cx="11519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ключевых мероприятий.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886" y="874584"/>
            <a:ext cx="110829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Актуализация и утверждение состава ГУП «Педиатрического профиля» и комитетов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План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работы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ГУПа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Педиатрического профиля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направлению подготовки – Здравоохранение и Комитетов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разработан на основе плана работы УМО по направлению подготовки «Здравоохранение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всех совещаниях секции ВО и ПВО УМО в онлайн режиме по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ссылкам со своевременным предоставлением предложений и информаций по необходимости и участием в обсуждении вопросов согласно повестки заседаний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пилоте независимой оценки обучающихся 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НИМО.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ГУП под руководством УМО способствует обмену мнениями и выработке совместных решений, активная роль участников в этих совещаниях и обсуждениях оказывает значительное влияние на повышение качества подготовки кадров в области здравоохранения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Члены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ГУП и Комитетов принимали участие в заседаниях УМО с представлением своих рекомендаций по таким ключевым вопросам, как: централизованный  прием в резидентуру, результаты независимой оценки выпускников, результаты трудоустройства выпускников 2023 года, анализ обеспеченности кадров 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здравоохранения.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269" y="45272"/>
            <a:ext cx="115197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Анализ ключевых мероприятий. </a:t>
            </a:r>
          </a:p>
          <a:p>
            <a:pPr algn="ctr"/>
            <a:r>
              <a:rPr lang="ru-RU" sz="2400" b="1" dirty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Экспертиза тестов НЦНЭ для итоговой аттестации выпускников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3365" y="6137587"/>
            <a:ext cx="10793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spc="-5" dirty="0">
                <a:solidFill>
                  <a:prstClr val="black"/>
                </a:solidFill>
                <a:latin typeface="Arial Narrow" panose="020B0606020202030204" pitchFamily="34" charset="0"/>
              </a:rPr>
              <a:t>*привести анализ значимых мероприятий, включая экспертизу базы тестовых заданий НЦНЭ (цели и задачи, методология, организация экспертизы, сроки и график работы, барьеры и эффективность процедуры, предложения и рекомендации и другое...)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151800"/>
              </p:ext>
            </p:extLst>
          </p:nvPr>
        </p:nvGraphicFramePr>
        <p:xfrm>
          <a:off x="205054" y="1050748"/>
          <a:ext cx="11781892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2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525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ТЗ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Откорректировано/удалено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Замечания/предложения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Педиатрия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360 тестов </a:t>
                      </a:r>
                    </a:p>
                    <a:p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(казахский, русский)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Удалено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2%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тестовых заданий из за несоответствия к требованиям разработки тестовых вопросов.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4 ТЗ не было аналогичного перевода на казахский язык;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нескольких тестах не было рентгенологических снимков.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Необходимо пересмотреть тесты по дисциплине «Фтизиатрия», которые не соответствуют по протоколу лечения РК.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Почти 40% тестов из общего числа было по дисциплине «Детская гастроэнтерология», что не соответствовало технической спецификации тестовых заданий, ранее утвержденной на заседании УМО РУМС.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большинстве ТЗ ориентированы на уровень «Педиатрия в стационаре»,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ТЗ Педиатрия на амбулаторно-поликлиническом уровне были единичные.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Инфекционные болезни,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360 тестов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(казахский, русский)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Удалено 1,4%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тестовых заданий из за несоответствия к требованиям разработки тестовых вопросов.</a:t>
                      </a:r>
                    </a:p>
                    <a:p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Откорректировано 2,8%</a:t>
                      </a:r>
                      <a:r>
                        <a:rPr lang="ru-RU" sz="14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естов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Нет матрицы разработки тестовых заданий, так как не все темы охвачены, имеются ТЗ содержащие старую информацию по дисциплине.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«Неонатология»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250 тестов </a:t>
                      </a:r>
                    </a:p>
                    <a:p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(казахский, русский)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Удалено 2%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тестовых заданий из за несоответствия к требованиям разработки тестовых вопросов</a:t>
                      </a:r>
                    </a:p>
                    <a:p>
                      <a:r>
                        <a:rPr lang="ru-RU" sz="1400" b="1" i="1" dirty="0">
                          <a:latin typeface="Times New Roman" pitchFamily="18" charset="0"/>
                          <a:cs typeface="Times New Roman" pitchFamily="18" charset="0"/>
                        </a:rPr>
                        <a:t>Откорректировано 10%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тестов.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некорректно составленные задания и несоответствие матрице тестовых заданий.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 переводу нет замечаний.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5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2362" y="258231"/>
            <a:ext cx="110796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Заключение, подводящее итоги деятельности ГУП, </a:t>
            </a:r>
            <a:endParaRPr lang="ru-RU" sz="2800" b="1" dirty="0" smtClean="0">
              <a:solidFill>
                <a:srgbClr val="581D53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581D53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Комитетов </a:t>
            </a:r>
            <a:r>
              <a:rPr lang="ru-RU" sz="2800" b="1" dirty="0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2023-24 </a:t>
            </a:r>
            <a:r>
              <a:rPr lang="ru-RU" sz="2800" b="1" dirty="0" err="1">
                <a:solidFill>
                  <a:srgbClr val="581D5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A54568-2539-2AE7-D634-EF7A076BB150}"/>
              </a:ext>
            </a:extLst>
          </p:cNvPr>
          <p:cNvSpPr txBox="1"/>
          <p:nvPr/>
        </p:nvSpPr>
        <p:spPr>
          <a:xfrm>
            <a:off x="501192" y="1491891"/>
            <a:ext cx="110680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ГУПа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и Комитетов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Педиатрического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профиля по направлению подготовки – Здравоохранение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выполнена согласно утвержденному плану и носит структурированный характер.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 ГУПа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Комитетов  представлен академическими экспертами и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стейкхолдерами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обеспеченно охват   всех заинтересованных сторон.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Представители ГУПа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Комитетов принимают активное участие в обсуждении нормативных документов, приводя мотивированные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данные.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Представители ГУПа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Комитетов участвуют в разработке, обсуждении и экспертизе ОП сертификационных курсов, что расширяет возможности медицинского персонала в получении дополнительных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компетенций.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Представители ГУПа и Комитетов участвуют в разработке, обсуждении профессиональных стандартов и выполняют протокольные поручения РУМС </a:t>
            </a:r>
            <a:r>
              <a:rPr lang="kk-K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МНВО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РК,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ЦБПиАМ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МЗ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РК.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0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xmlns="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16 мая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  <a:cs typeface="Times New Roman" pitchFamily="18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6093" y="2010187"/>
            <a:ext cx="11111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latin typeface="Arial Narrow" panose="020B0606020202030204" pitchFamily="34" charset="0"/>
                <a:cs typeface="Times New Roman" pitchFamily="18" charset="0"/>
              </a:rPr>
              <a:t>Принять к сведению отчет ГУП ОП педиатрического профиля</a:t>
            </a:r>
          </a:p>
          <a:p>
            <a:pPr marL="342900" indent="-342900">
              <a:buAutoNum type="arabicPeriod"/>
            </a:pPr>
            <a:endParaRPr lang="ru-RU" sz="2000" dirty="0">
              <a:latin typeface="Arial Narrow" panose="020B0606020202030204" pitchFamily="34" charset="0"/>
              <a:cs typeface="Times New Roman" pitchFamily="18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1212</Words>
  <Application>Microsoft Office PowerPoint</Application>
  <PresentationFormat>Произвольный</PresentationFormat>
  <Paragraphs>231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Тема Office</vt:lpstr>
      <vt:lpstr>1_Тема Office</vt:lpstr>
      <vt:lpstr>2_Тема Office</vt:lpstr>
      <vt:lpstr>3_Тема Office</vt:lpstr>
      <vt:lpstr>Отчет о деятельности «ГУП программ  педиатрического профиля» за 2023-24 уч.год</vt:lpstr>
      <vt:lpstr> Количественный и качественный состав ГУП педиатрического профиля и комитетов  в 2023-2024 уч.г.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234</cp:revision>
  <dcterms:created xsi:type="dcterms:W3CDTF">2024-03-15T05:18:30Z</dcterms:created>
  <dcterms:modified xsi:type="dcterms:W3CDTF">2024-06-07T09:51:10Z</dcterms:modified>
</cp:coreProperties>
</file>