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7" r:id="rId4"/>
    <p:sldId id="271" r:id="rId5"/>
    <p:sldId id="275" r:id="rId6"/>
    <p:sldId id="276" r:id="rId7"/>
    <p:sldId id="25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842"/>
    <a:srgbClr val="581D53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70" d="100"/>
          <a:sy n="70" d="100"/>
        </p:scale>
        <p:origin x="7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748476"/>
            <a:ext cx="9144000" cy="1361048"/>
          </a:xfrm>
        </p:spPr>
        <p:txBody>
          <a:bodyPr>
            <a:noAutofit/>
          </a:bodyPr>
          <a:lstStyle/>
          <a:p>
            <a:b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b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b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b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Отчет о деятельности ГУП</a:t>
            </a:r>
            <a:r>
              <a:rPr lang="en-US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br>
              <a:rPr lang="en-US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программы подготовки специалистов здоровья и иных специалистов общественного здравоохранения УМО по направлению подготовки – Здравоохранение МНВО РК</a:t>
            </a:r>
            <a: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</a:t>
            </a:r>
            <a:br>
              <a:rPr lang="ru-RU" sz="28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ru-RU" sz="2800" dirty="0">
                <a:latin typeface="Arial Narrow" panose="020B0606020202030204" pitchFamily="34" charset="0"/>
                <a:ea typeface="Times New Roman" panose="02020603050405020304" pitchFamily="18" charset="0"/>
              </a:rPr>
              <a:t>за 2023-24 учебный год</a:t>
            </a:r>
            <a:endParaRPr lang="ru-RU" sz="2800" dirty="0">
              <a:solidFill>
                <a:srgbClr val="461842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Докладчик: Председатель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kk-KZ" sz="2000" dirty="0">
                <a:latin typeface="Arial Narrow" panose="020B0606020202030204" pitchFamily="34" charset="0"/>
              </a:rPr>
              <a:t>Д.м.н., профессор Камалиев М.А.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13  июня 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21" y="385566"/>
            <a:ext cx="11528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Состав ГУП и комитетов в 2023-2024 </a:t>
            </a:r>
            <a:r>
              <a:rPr lang="ru-RU" sz="2800" b="1" dirty="0" err="1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уч.г</a:t>
            </a:r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D0606-7201-0D92-C8CB-6581ACB2C4CF}"/>
              </a:ext>
            </a:extLst>
          </p:cNvPr>
          <p:cNvSpPr txBox="1"/>
          <p:nvPr/>
        </p:nvSpPr>
        <p:spPr>
          <a:xfrm>
            <a:off x="635770" y="975506"/>
            <a:ext cx="1077325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 составе ГУП пять Комитетов: 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«Общественное здравоохранение» – председатель: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Ермуханова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Людмила Сергеевна, кандидат медицинских наук, ассоциированный профессор, руководитель кафедры «Общественное здоровье и здравоохранение» НАО «Западно-Казахстанский медицинский университет имени Марата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Оспанова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»;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«Менеджмент здравоохранения» – председатель: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Капанова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Гульнара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Жамбаевна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, доктор медицинских наук, профессор, заведующая кафедрой политики и организации здравоохранения АО «Казахский национальный университет имени аль-Фараби»;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Нутрициология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и диетология» – председатель: Шарманов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Торегельды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Шарманович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, доктор медицинских наук, профессор, академик НАН РК и РАМН, президент ОО «Казахская Академия питания» и ОО «Национальный центр здорового питания»;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«Медицина чрезвычайных ситуаций и катастроф» – председатель: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Кудебаев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Жангельды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Зиябекович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, старший преподаватель кафедры «МЧС и скорой неотложной медицинской помощи» НУО «Казахстанско-Российский медицинский университет»;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ru-RU" sz="2000" dirty="0">
                <a:latin typeface="Arial Narrow" panose="020B0606020202030204" pitchFamily="34" charset="0"/>
                <a:ea typeface="Times New Roman" panose="02020603050405020304" pitchFamily="18" charset="0"/>
              </a:rPr>
              <a:t>«Медико-профилактическое дело» – председатель: </a:t>
            </a:r>
            <a:r>
              <a:rPr lang="ru-RU" sz="2000" dirty="0" err="1">
                <a:effectLst/>
                <a:latin typeface="Arial Narrow" panose="020B0606020202030204" pitchFamily="34" charset="0"/>
              </a:rPr>
              <a:t>Даулеткалиева</a:t>
            </a:r>
            <a:r>
              <a:rPr lang="ru-RU" sz="2000" dirty="0">
                <a:effectLst/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effectLst/>
                <a:latin typeface="Arial Narrow" panose="020B0606020202030204" pitchFamily="34" charset="0"/>
              </a:rPr>
              <a:t>Жания</a:t>
            </a:r>
            <a:r>
              <a:rPr lang="ru-RU" sz="2000" dirty="0">
                <a:effectLst/>
                <a:latin typeface="Arial Narrow" panose="020B0606020202030204" pitchFamily="34" charset="0"/>
              </a:rPr>
              <a:t> </a:t>
            </a:r>
            <a:r>
              <a:rPr lang="ru-RU" sz="2000" dirty="0" err="1">
                <a:effectLst/>
                <a:latin typeface="Arial Narrow" panose="020B0606020202030204" pitchFamily="34" charset="0"/>
              </a:rPr>
              <a:t>Абаевна</a:t>
            </a:r>
            <a:r>
              <a:rPr lang="ru-RU" sz="2000" dirty="0">
                <a:effectLst/>
                <a:latin typeface="Arial Narrow" panose="020B0606020202030204" pitchFamily="34" charset="0"/>
              </a:rPr>
              <a:t>, PhD, декан Школы общественного здоровья НАО «Медицинский университет Караганды».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x-non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6421" y="385566"/>
            <a:ext cx="11528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Состав комитетов в 2023-2024 учебном году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D0606-7201-0D92-C8CB-6581ACB2C4CF}"/>
              </a:ext>
            </a:extLst>
          </p:cNvPr>
          <p:cNvSpPr txBox="1"/>
          <p:nvPr/>
        </p:nvSpPr>
        <p:spPr>
          <a:xfrm>
            <a:off x="635770" y="975506"/>
            <a:ext cx="1077325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 составе Комитетов – 81 человек 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60000" lvl="0" indent="-288000">
              <a:lnSpc>
                <a:spcPct val="8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«Общественное здравоохранение» – 19 членов;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60000" lvl="0" indent="-288000">
              <a:lnSpc>
                <a:spcPct val="8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«Менеджмент здравоохранения» – 12 членов;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60000" lvl="0" indent="-288000">
              <a:lnSpc>
                <a:spcPct val="8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Нутрициология</a:t>
            </a: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и диетология» – 17 членов;</a:t>
            </a:r>
            <a:endParaRPr lang="x-none" sz="2000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60000" lvl="0" indent="-288000">
              <a:lnSpc>
                <a:spcPct val="8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«Медицина чрезвычайных ситуаций и катастроф» – 10 членов;</a:t>
            </a:r>
          </a:p>
          <a:p>
            <a:pPr marL="360000" indent="-288000">
              <a:lnSpc>
                <a:spcPct val="80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ru-RU" sz="2000" dirty="0">
                <a:latin typeface="Arial Narrow" panose="020B0606020202030204" pitchFamily="34" charset="0"/>
                <a:ea typeface="Times New Roman" panose="02020603050405020304" pitchFamily="18" charset="0"/>
              </a:rPr>
              <a:t>«Медико-профилактическое дело» – 20 членов</a:t>
            </a:r>
            <a:r>
              <a:rPr lang="ru-RU" sz="2000" dirty="0">
                <a:effectLst/>
                <a:latin typeface="Arial Narrow" panose="020B0606020202030204" pitchFamily="34" charset="0"/>
              </a:rPr>
              <a:t>.</a:t>
            </a:r>
            <a:endParaRPr lang="ru-RU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x-none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950470-D1E1-7B7A-954A-31699559A62E}"/>
              </a:ext>
            </a:extLst>
          </p:cNvPr>
          <p:cNvSpPr txBox="1">
            <a:spLocks/>
          </p:cNvSpPr>
          <p:nvPr/>
        </p:nvSpPr>
        <p:spPr>
          <a:xfrm>
            <a:off x="690234" y="3009901"/>
            <a:ext cx="10865996" cy="38481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3600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latin typeface="Arial Narrow" panose="020B0606020202030204" pitchFamily="34" charset="0"/>
              </a:rPr>
              <a:t>50 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сотрудников отечественных ОВПО (</a:t>
            </a:r>
            <a:r>
              <a:rPr lang="ru-RU" sz="2000" dirty="0">
                <a:latin typeface="Arial Narrow" panose="020B0606020202030204" pitchFamily="34" charset="0"/>
              </a:rPr>
              <a:t>Казахский национальный медицинский университет им. С.Д. </a:t>
            </a:r>
            <a:r>
              <a:rPr lang="ru-RU" sz="2000" dirty="0" err="1">
                <a:latin typeface="Arial Narrow" panose="020B0606020202030204" pitchFamily="34" charset="0"/>
              </a:rPr>
              <a:t>Асфендиярова</a:t>
            </a:r>
            <a:r>
              <a:rPr lang="ru-RU" sz="2000" dirty="0">
                <a:latin typeface="Arial Narrow" panose="020B0606020202030204" pitchFamily="34" charset="0"/>
              </a:rPr>
              <a:t>, Казахский национальный университет имени аль-Фараби, Медицинский университет Астана, Медицинский университет Караганды, Медицинский университет Семей, Западно-Казахстанский университет имени Марата </a:t>
            </a:r>
            <a:r>
              <a:rPr lang="ru-RU" sz="2000" dirty="0" err="1">
                <a:latin typeface="Arial Narrow" panose="020B0606020202030204" pitchFamily="34" charset="0"/>
              </a:rPr>
              <a:t>Оспанова</a:t>
            </a:r>
            <a:r>
              <a:rPr lang="ru-RU" sz="2000" dirty="0">
                <a:latin typeface="Arial Narrow" panose="020B0606020202030204" pitchFamily="34" charset="0"/>
              </a:rPr>
              <a:t>, Казахстанско-Российский медицинский университет, Южно-Казахстанская медицинская академия, Казахстанский медицинский университет «ВШОЗ», Назарбаев Университет, </a:t>
            </a:r>
            <a:r>
              <a:rPr lang="kk-KZ" sz="2000" dirty="0">
                <a:latin typeface="Arial Narrow" panose="020B0606020202030204" pitchFamily="34" charset="0"/>
              </a:rPr>
              <a:t>Кокшетауский государственный университет имени Ш.Уалиханова, </a:t>
            </a:r>
            <a:r>
              <a:rPr lang="ru-RU" sz="2000" dirty="0">
                <a:latin typeface="Arial Narrow" panose="020B0606020202030204" pitchFamily="34" charset="0"/>
              </a:rPr>
              <a:t>Международный казахско-турецкий университет имени Х.А. </a:t>
            </a:r>
            <a:r>
              <a:rPr lang="ru-RU" sz="2000" dirty="0" err="1">
                <a:latin typeface="Arial Narrow" panose="020B0606020202030204" pitchFamily="34" charset="0"/>
              </a:rPr>
              <a:t>Яссави</a:t>
            </a:r>
            <a:r>
              <a:rPr lang="ru-RU" sz="2000" dirty="0">
                <a:latin typeface="Arial Narrow" panose="020B0606020202030204" pitchFamily="34" charset="0"/>
              </a:rPr>
              <a:t>), </a:t>
            </a:r>
          </a:p>
          <a:p>
            <a:pPr marL="360000" indent="-3600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2 сотрудника зарубежных ОВПО (</a:t>
            </a:r>
            <a:r>
              <a:rPr lang="ru-RU" sz="2000" dirty="0">
                <a:latin typeface="Arial Narrow" panose="020B0606020202030204" pitchFamily="34" charset="0"/>
              </a:rPr>
              <a:t>Университет Дж. Хопкинса, США; ФГБОУ ВО «Оренбургский государственный медицинский университет Минздрава Российской Федерации»), </a:t>
            </a:r>
          </a:p>
          <a:p>
            <a:pPr marL="180000" indent="-3600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Сотрудник международной организации (ЮНИСЕФ),</a:t>
            </a:r>
          </a:p>
          <a:p>
            <a:pPr marL="360000" indent="-3600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4 представителя общественных объединений</a:t>
            </a:r>
            <a:r>
              <a:rPr lang="ru-RU" sz="2000" dirty="0">
                <a:latin typeface="Arial Narrow" panose="020B0606020202030204" pitchFamily="34" charset="0"/>
              </a:rPr>
              <a:t> (Казахская Академия питания, Национальный центр здорового питания, Академия профилактической медицины, </a:t>
            </a:r>
            <a:r>
              <a:rPr lang="kk-KZ" sz="2000" dirty="0">
                <a:latin typeface="Arial Narrow" panose="020B0606020202030204" pitchFamily="34" charset="0"/>
              </a:rPr>
              <a:t>Ассоциация менеджмента и общественного здравоохранения)</a:t>
            </a: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</a:t>
            </a:r>
          </a:p>
          <a:p>
            <a:pPr marL="180000" indent="-360000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5 работодателей. </a:t>
            </a:r>
            <a:endParaRPr lang="x-none" sz="2000" dirty="0"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5784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3833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ОТЧЕТ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о деятельности ГУП </a:t>
            </a:r>
            <a:r>
              <a:rPr lang="ru-RU" sz="20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программы подготовки специалистов здоровья и иных специалистов общественного здравоохранения</a:t>
            </a:r>
            <a:r>
              <a:rPr lang="kk-KZ" sz="20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 за 2023-24 учебный год</a:t>
            </a:r>
            <a:endParaRPr lang="ru-RU" sz="2000" b="1" dirty="0">
              <a:solidFill>
                <a:srgbClr val="581D53"/>
              </a:solidFill>
              <a:latin typeface="Arial Narrow" panose="020B0606020202030204" pitchFamily="34" charset="0"/>
              <a:ea typeface="Times New Roman" panose="02020603050405020304" pitchFamily="18" charset="0"/>
              <a:cs typeface="+mj-cs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7E306DF7-84A2-6DC5-09B8-4DB23261CC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252724"/>
              </p:ext>
            </p:extLst>
          </p:nvPr>
        </p:nvGraphicFramePr>
        <p:xfrm>
          <a:off x="114300" y="974829"/>
          <a:ext cx="11963400" cy="58422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097">
                  <a:extLst>
                    <a:ext uri="{9D8B030D-6E8A-4147-A177-3AD203B41FA5}">
                      <a16:colId xmlns:a16="http://schemas.microsoft.com/office/drawing/2014/main" val="2085622151"/>
                    </a:ext>
                  </a:extLst>
                </a:gridCol>
                <a:gridCol w="5841303">
                  <a:extLst>
                    <a:ext uri="{9D8B030D-6E8A-4147-A177-3AD203B41FA5}">
                      <a16:colId xmlns:a16="http://schemas.microsoft.com/office/drawing/2014/main" val="2084554344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77888981"/>
                    </a:ext>
                  </a:extLst>
                </a:gridCol>
                <a:gridCol w="3102799">
                  <a:extLst>
                    <a:ext uri="{9D8B030D-6E8A-4147-A177-3AD203B41FA5}">
                      <a16:colId xmlns:a16="http://schemas.microsoft.com/office/drawing/2014/main" val="2189333253"/>
                    </a:ext>
                  </a:extLst>
                </a:gridCol>
                <a:gridCol w="2116901">
                  <a:extLst>
                    <a:ext uri="{9D8B030D-6E8A-4147-A177-3AD203B41FA5}">
                      <a16:colId xmlns:a16="http://schemas.microsoft.com/office/drawing/2014/main" val="3047822336"/>
                    </a:ext>
                  </a:extLst>
                </a:gridCol>
              </a:tblGrid>
              <a:tr h="418388">
                <a:tc>
                  <a:txBody>
                    <a:bodyPr/>
                    <a:lstStyle/>
                    <a:p>
                      <a:r>
                        <a:rPr lang="ru-RU" sz="1200" kern="1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endParaRPr lang="x-none" sz="1200" kern="1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kern="100" dirty="0">
                          <a:effectLst/>
                          <a:latin typeface="Arial Narrow" panose="020B0606020202030204" pitchFamily="34" charset="0"/>
                        </a:rPr>
                        <a:t>Мероприятие</a:t>
                      </a:r>
                      <a:endParaRPr lang="x-none" sz="12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00" dirty="0">
                          <a:effectLst/>
                          <a:latin typeface="Arial Narrow" panose="020B0606020202030204" pitchFamily="34" charset="0"/>
                        </a:rPr>
                        <a:t>Сроки </a:t>
                      </a:r>
                      <a:r>
                        <a:rPr lang="ru-RU" sz="1200" kern="100" dirty="0" err="1">
                          <a:effectLst/>
                          <a:latin typeface="Arial Narrow" panose="020B0606020202030204" pitchFamily="34" charset="0"/>
                        </a:rPr>
                        <a:t>выпол</a:t>
                      </a:r>
                      <a:endParaRPr lang="x-none" sz="12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kern="100" dirty="0">
                          <a:effectLst/>
                          <a:latin typeface="Arial Narrow" panose="020B0606020202030204" pitchFamily="34" charset="0"/>
                        </a:rPr>
                        <a:t>Ответственный</a:t>
                      </a:r>
                      <a:endParaRPr lang="x-none" sz="12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00" dirty="0">
                          <a:effectLst/>
                          <a:latin typeface="Arial Narrow" panose="020B0606020202030204" pitchFamily="34" charset="0"/>
                        </a:rPr>
                        <a:t>Форма завершения</a:t>
                      </a:r>
                      <a:endParaRPr lang="x-none" sz="12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2260138814"/>
                  </a:ext>
                </a:extLst>
              </a:tr>
              <a:tr h="598222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Разработка профессионального стандарта "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Общественное здравоохранение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x-none" sz="1400" kern="10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Комитет ОЗ (Ермуханова Л.С., </a:t>
                      </a: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Сарсенбаева Г.Ж.,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 Оракбай Л.Ж. и др.) 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УМО по направлению подготовки – Здравоохранение МНВО РК  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4255474648"/>
                  </a:ext>
                </a:extLst>
              </a:tr>
              <a:tr h="361400">
                <a:tc>
                  <a:txBody>
                    <a:bodyPr/>
                    <a:lstStyle/>
                    <a:p>
                      <a:r>
                        <a:rPr lang="ru-RU" sz="1300" kern="10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  <a:endParaRPr lang="x-none" sz="13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Разработка профессионального стандарта "Ме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неджмент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 здравоохранения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 2024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Комитет МЗ (Капанова Г.Ж., Мусаханова А.К.,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Кошербаева Л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.К. и др.)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УМО 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105586878"/>
                  </a:ext>
                </a:extLst>
              </a:tr>
              <a:tr h="361400">
                <a:tc>
                  <a:txBody>
                    <a:bodyPr/>
                    <a:lstStyle/>
                    <a:p>
                      <a:r>
                        <a:rPr lang="ru-RU" sz="1300" kern="10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  <a:endParaRPr lang="x-none" sz="13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Разработка профессионального стандарта "Медико-профилактическое дело"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 2024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Комитет МПД (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Даулеткалиева Ж.А., Мусина А.А., Калишев М.Г.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 и др.)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УМО 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3629605405"/>
                  </a:ext>
                </a:extLst>
              </a:tr>
              <a:tr h="479812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4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Разработка профессионального стандарта «</a:t>
                      </a:r>
                      <a:r>
                        <a:rPr lang="x-none" sz="1400" kern="100" dirty="0" err="1">
                          <a:effectLst/>
                          <a:latin typeface="Arial Narrow" panose="020B0606020202030204" pitchFamily="34" charset="0"/>
                        </a:rPr>
                        <a:t>Нутрициология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Комитет «Нутрициология» (Шарманов Т.Ш., Кайнарбаева М.С., Ушанская Е.Ю. и др.)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Утвержден приказом МЗ РК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от</a:t>
                      </a:r>
                      <a:r>
                        <a:rPr lang="x-none" sz="1400" kern="100" spc="-25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r>
                        <a:rPr lang="x-none" sz="1400" kern="100" spc="-1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января</a:t>
                      </a:r>
                      <a:r>
                        <a:rPr lang="x-none" sz="1400" kern="100" spc="-1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r>
                        <a:rPr lang="x-none" sz="1400" kern="100" spc="-15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года</a:t>
                      </a:r>
                      <a:r>
                        <a:rPr lang="x-none" sz="1400" kern="100" spc="-1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>
                          <a:effectLst/>
                          <a:latin typeface="Arial Narrow" panose="020B0606020202030204" pitchFamily="34" charset="0"/>
                        </a:rPr>
                        <a:t>№</a:t>
                      </a:r>
                      <a:r>
                        <a:rPr lang="x-none" sz="1400" kern="100" spc="-1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 spc="-25">
                          <a:effectLst/>
                          <a:latin typeface="Arial Narrow" panose="020B0606020202030204" pitchFamily="34" charset="0"/>
                        </a:rPr>
                        <a:t>46.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2041982614"/>
                  </a:ext>
                </a:extLst>
              </a:tr>
              <a:tr h="716635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5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Обсуждение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, экспертиза, утверждение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 программ сертификационных курсов "Эпидемиология", "Биологическая безопасность", "Основы дезинфекционного дела"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, «Менеджмент здравоохранения», «Медицина чрезвычайных ситуаций и катастроф», «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Нутрициология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Комитет МПД, МЗ, 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МЧСиК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Нутрициология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УМО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810167663"/>
                  </a:ext>
                </a:extLst>
              </a:tr>
              <a:tr h="516664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6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В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недр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ение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 dirty="0" err="1">
                          <a:effectLst/>
                          <a:latin typeface="Arial Narrow" panose="020B0606020202030204" pitchFamily="34" charset="0"/>
                        </a:rPr>
                        <a:t>образовательн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ой 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программы МПД 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в учебный процесс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2023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Комитет МПД 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Реализовано вузами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МУК, МУА, </a:t>
                      </a:r>
                      <a:r>
                        <a:rPr lang="x-none" sz="1400" kern="100" dirty="0" err="1">
                          <a:effectLst/>
                          <a:latin typeface="Arial Narrow" panose="020B0606020202030204" pitchFamily="34" charset="0"/>
                        </a:rPr>
                        <a:t>КазНМУ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 им. С.Д. 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Асфендиярова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, МУС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 ЮКМА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1823466850"/>
                  </a:ext>
                </a:extLst>
              </a:tr>
              <a:tr h="361400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7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Обсуждение и разработка программы непрерывного медицинского образования "Медико-профилактическое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 дело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"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Комитет МПД (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МУК, МУА, </a:t>
                      </a:r>
                      <a:r>
                        <a:rPr lang="x-none" sz="1400" kern="100" dirty="0" err="1">
                          <a:effectLst/>
                          <a:latin typeface="Arial Narrow" panose="020B0606020202030204" pitchFamily="34" charset="0"/>
                        </a:rPr>
                        <a:t>КазНМУ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 им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x-none" sz="1400" kern="100" dirty="0" err="1">
                          <a:effectLst/>
                          <a:latin typeface="Arial Narrow" panose="020B0606020202030204" pitchFamily="34" charset="0"/>
                        </a:rPr>
                        <a:t>Асфендиярова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>
                          <a:effectLst/>
                          <a:latin typeface="Arial Narrow" panose="020B0606020202030204" pitchFamily="34" charset="0"/>
                        </a:rPr>
                        <a:t>УМО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2768587319"/>
                  </a:ext>
                </a:extLst>
              </a:tr>
              <a:tr h="479812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8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Экспертная оценка </a:t>
                      </a:r>
                      <a:r>
                        <a:rPr lang="x-none" sz="1400" kern="100" dirty="0">
                          <a:effectLst/>
                          <a:latin typeface="Arial Narrow" panose="020B0606020202030204" pitchFamily="34" charset="0"/>
                        </a:rPr>
                        <a:t>оценочных средств НЦНЭ профессиональной подготовленности выпускников ОП в области здравоохранения 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и менеджеров здравоохранения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Комитеты ОЗ, МЗ, МПД, 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МЧСиК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УМО, НЦНЭ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832261471"/>
                  </a:ext>
                </a:extLst>
              </a:tr>
              <a:tr h="479812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9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Участие в качестве экспертов в аккредитациях образовательных программ 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Комитеты ОЗ, МЗ, Нутрициология, МПД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Реализовано вузами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3917690405"/>
                  </a:ext>
                </a:extLst>
              </a:tr>
              <a:tr h="242990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10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Подготовка самоотчетов и аккредитация собственных образовательных программ  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x-none" sz="1400" kern="10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Комитеты ОЗ, МЗ, Нутрициология, МПД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Реализовано вузами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4120548025"/>
                  </a:ext>
                </a:extLst>
              </a:tr>
              <a:tr h="281321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11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Разработка образовательной программы «Медицина чрезвычайных ситуаций и катастроф» магистратуры (научно-педагогическое и профильное направление)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kk-KZ" sz="1400" kern="100" dirty="0">
                          <a:effectLst/>
                          <a:latin typeface="Arial Narrow" panose="020B0606020202030204" pitchFamily="34" charset="0"/>
                        </a:rPr>
                        <a:t>2024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Комитет </a:t>
                      </a:r>
                      <a:r>
                        <a:rPr lang="ru-RU" sz="1400" kern="100" dirty="0" err="1">
                          <a:effectLst/>
                          <a:latin typeface="Arial Narrow" panose="020B0606020202030204" pitchFamily="34" charset="0"/>
                        </a:rPr>
                        <a:t>МЧСиК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Передано</a:t>
                      </a:r>
                      <a:r>
                        <a:rPr lang="ru-RU" sz="1400" kern="1200" dirty="0">
                          <a:effectLst/>
                          <a:latin typeface="Arial Narrow" panose="020B0606020202030204" pitchFamily="34" charset="0"/>
                        </a:rPr>
                        <a:t> в </a:t>
                      </a:r>
                      <a:r>
                        <a:rPr lang="ru-RU" sz="1400" kern="100" dirty="0">
                          <a:effectLst/>
                          <a:latin typeface="Arial Narrow" panose="020B0606020202030204" pitchFamily="34" charset="0"/>
                        </a:rPr>
                        <a:t>УМО</a:t>
                      </a:r>
                      <a:endParaRPr lang="x-none" sz="14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extLst>
                  <a:ext uri="{0D108BD9-81ED-4DB2-BD59-A6C34878D82A}">
                    <a16:rowId xmlns:a16="http://schemas.microsoft.com/office/drawing/2014/main" val="2276916085"/>
                  </a:ext>
                </a:extLst>
              </a:tr>
              <a:tr h="479812">
                <a:tc>
                  <a:txBody>
                    <a:bodyPr/>
                    <a:lstStyle/>
                    <a:p>
                      <a:r>
                        <a:rPr lang="ru-RU" sz="1300" kern="100" dirty="0">
                          <a:effectLst/>
                          <a:latin typeface="Arial Narrow" panose="020B0606020202030204" pitchFamily="34" charset="0"/>
                        </a:rPr>
                        <a:t> 12</a:t>
                      </a:r>
                      <a:endParaRPr lang="x-none" sz="130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2847" marR="32847" marT="4562" marB="0" anchor="ctr"/>
                </a:tc>
                <a:tc>
                  <a:txBody>
                    <a:bodyPr/>
                    <a:lstStyle/>
                    <a:p>
                      <a:r>
                        <a:rPr lang="ru-RU" sz="1400" b="0" kern="100" dirty="0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Организация и проведение конференций, ярмарок вакансий </a:t>
                      </a:r>
                      <a:endParaRPr lang="x-none" sz="1400" b="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3020" marR="33020" marT="4445" marB="0" anchor="ctr"/>
                </a:tc>
                <a:tc>
                  <a:txBody>
                    <a:bodyPr/>
                    <a:lstStyle/>
                    <a:p>
                      <a:r>
                        <a:rPr lang="kk-KZ" sz="1400" b="0" kern="100" dirty="0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2023-2024</a:t>
                      </a:r>
                      <a:endParaRPr lang="x-none" sz="1400" b="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3020" marR="33020" marT="4445" marB="0" anchor="ctr"/>
                </a:tc>
                <a:tc>
                  <a:txBody>
                    <a:bodyPr/>
                    <a:lstStyle/>
                    <a:p>
                      <a:r>
                        <a:rPr lang="ru-RU" sz="1400" b="0" kern="100" dirty="0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Комитеты ОЗ, МЗ, </a:t>
                      </a:r>
                      <a:r>
                        <a:rPr lang="ru-RU" sz="1400" b="0" kern="100" dirty="0" err="1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Нутрициология</a:t>
                      </a:r>
                      <a:r>
                        <a:rPr lang="ru-RU" sz="1400" b="0" kern="100" dirty="0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, МПД, </a:t>
                      </a:r>
                      <a:r>
                        <a:rPr lang="ru-RU" sz="1400" b="0" kern="100" dirty="0" err="1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МЧСиК</a:t>
                      </a:r>
                      <a:endParaRPr lang="x-none" sz="1400" b="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3020" marR="33020" marT="4445" marB="0" anchor="ctr"/>
                </a:tc>
                <a:tc>
                  <a:txBody>
                    <a:bodyPr/>
                    <a:lstStyle/>
                    <a:p>
                      <a:r>
                        <a:rPr lang="ru-RU" sz="1400" b="0" kern="100" dirty="0">
                          <a:solidFill>
                            <a:srgbClr val="4D5156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Реализовано вузами</a:t>
                      </a:r>
                      <a:endParaRPr lang="x-none" sz="1400" b="0" kern="100" dirty="0">
                        <a:solidFill>
                          <a:srgbClr val="4D5156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33020" marR="33020" marT="4445" marB="0" anchor="ctr"/>
                </a:tc>
                <a:extLst>
                  <a:ext uri="{0D108BD9-81ED-4DB2-BD59-A6C34878D82A}">
                    <a16:rowId xmlns:a16="http://schemas.microsoft.com/office/drawing/2014/main" val="1161943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94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386" y="258231"/>
            <a:ext cx="115197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Анализ ключевых мероприятий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CE31E5-0291-D5FD-33C3-D3035072D798}"/>
              </a:ext>
            </a:extLst>
          </p:cNvPr>
          <p:cNvSpPr txBox="1"/>
          <p:nvPr/>
        </p:nvSpPr>
        <p:spPr>
          <a:xfrm>
            <a:off x="1149293" y="1006679"/>
            <a:ext cx="101674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457200"/>
            <a:r>
              <a:rPr lang="ru-RU" sz="2000" dirty="0">
                <a:latin typeface="Arial Narrow" panose="020B0606020202030204" pitchFamily="34" charset="0"/>
              </a:rPr>
              <a:t>1. Профессиональные стандарты «Общественное здравоохранение», «Менеджмент в здравоохранении», «Медико-профилактическое дело», «</a:t>
            </a:r>
            <a:r>
              <a:rPr lang="ru-RU" sz="2000" dirty="0" err="1">
                <a:latin typeface="Arial Narrow" panose="020B0606020202030204" pitchFamily="34" charset="0"/>
              </a:rPr>
              <a:t>Нутрициология</a:t>
            </a:r>
            <a:r>
              <a:rPr lang="ru-RU" sz="2000" dirty="0">
                <a:latin typeface="Arial Narrow" panose="020B0606020202030204" pitchFamily="34" charset="0"/>
              </a:rPr>
              <a:t>» разрабатывались профильными комитетами на основе процесса формирования национальной системы компетенций и квалификаций. Вопросы методологии, нормативно-правового обеспечения процесса внедрения, практики формирования и использования профессиональных стандартов еще требуют доработки.</a:t>
            </a:r>
          </a:p>
          <a:p>
            <a:pPr marL="342000" indent="457200"/>
            <a:r>
              <a:rPr lang="ru-RU" sz="2000" dirty="0">
                <a:latin typeface="Arial Narrow" panose="020B0606020202030204" pitchFamily="34" charset="0"/>
              </a:rPr>
              <a:t>2. Образовательные программы сертификационных курсов </a:t>
            </a:r>
            <a:r>
              <a:rPr lang="ru-RU" sz="2000" kern="100" dirty="0">
                <a:effectLst/>
                <a:latin typeface="Arial Narrow" panose="020B0606020202030204" pitchFamily="34" charset="0"/>
              </a:rPr>
              <a:t>«Менеджмент здравоохранения», </a:t>
            </a:r>
            <a:r>
              <a:rPr lang="x-none" sz="2000" kern="100" dirty="0">
                <a:effectLst/>
                <a:latin typeface="Arial Narrow" panose="020B0606020202030204" pitchFamily="34" charset="0"/>
              </a:rPr>
              <a:t>"Эпидемиология", "Биологическая безопасность", "Основы дезинфекционного дела"</a:t>
            </a:r>
            <a:r>
              <a:rPr lang="ru-RU" sz="2000" kern="100" dirty="0">
                <a:effectLst/>
                <a:latin typeface="Arial Narrow" panose="020B0606020202030204" pitchFamily="34" charset="0"/>
              </a:rPr>
              <a:t>, «Медицина чрезвычайных ситуаций и катастроф», «</a:t>
            </a:r>
            <a:r>
              <a:rPr lang="ru-RU" sz="2000" kern="100" dirty="0" err="1">
                <a:effectLst/>
                <a:latin typeface="Arial Narrow" panose="020B0606020202030204" pitchFamily="34" charset="0"/>
              </a:rPr>
              <a:t>Нутрициология</a:t>
            </a:r>
            <a:r>
              <a:rPr lang="ru-RU" sz="2000" kern="100" dirty="0">
                <a:effectLst/>
                <a:latin typeface="Arial Narrow" panose="020B0606020202030204" pitchFamily="34" charset="0"/>
              </a:rPr>
              <a:t>» прошли соответствующую экспертизу, внесены в реестр УМО и ННЦРЗ имени </a:t>
            </a:r>
            <a:r>
              <a:rPr lang="ru-RU" sz="2000" kern="100" dirty="0" err="1">
                <a:effectLst/>
                <a:latin typeface="Arial Narrow" panose="020B0606020202030204" pitchFamily="34" charset="0"/>
              </a:rPr>
              <a:t>Салидат</a:t>
            </a:r>
            <a:r>
              <a:rPr lang="ru-RU" sz="2000" kern="100" dirty="0">
                <a:effectLst/>
                <a:latin typeface="Arial Narrow" panose="020B0606020202030204" pitchFamily="34" charset="0"/>
              </a:rPr>
              <a:t> </a:t>
            </a:r>
            <a:r>
              <a:rPr lang="ru-RU" sz="2000" kern="100" dirty="0" err="1">
                <a:effectLst/>
                <a:latin typeface="Arial Narrow" panose="020B0606020202030204" pitchFamily="34" charset="0"/>
              </a:rPr>
              <a:t>Каирбековой</a:t>
            </a:r>
            <a:r>
              <a:rPr lang="ru-RU" sz="2000" kern="100" dirty="0">
                <a:effectLst/>
                <a:latin typeface="Arial Narrow" panose="020B0606020202030204" pitchFamily="34" charset="0"/>
              </a:rPr>
              <a:t> и </a:t>
            </a:r>
            <a:r>
              <a:rPr lang="ru-RU" sz="2000" dirty="0">
                <a:latin typeface="Arial Narrow" panose="020B0606020202030204" pitchFamily="34" charset="0"/>
              </a:rPr>
              <a:t>успешно реализуются на практике.</a:t>
            </a:r>
          </a:p>
          <a:p>
            <a:pPr marL="342000" indent="457200"/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3. Образовательная программа бакалавриата «Медико-профилактическое дело» внедрена пятью медицинскими 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ВУЗ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ами</a:t>
            </a:r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РК (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МУК, МУА, </a:t>
            </a:r>
            <a:r>
              <a:rPr lang="x-none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КазНМУ</a:t>
            </a:r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МУС</a:t>
            </a:r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ЮКМА</a:t>
            </a:r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), причем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МУК, МУА, </a:t>
            </a:r>
            <a:r>
              <a:rPr lang="x-none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КазНМУ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имени С.Д. 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Асфендиярова</a:t>
            </a:r>
            <a:r>
              <a:rPr lang="ru-RU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получили </a:t>
            </a:r>
            <a:r>
              <a:rPr lang="x-none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гос</a:t>
            </a:r>
            <a:r>
              <a:rPr lang="ru-RU" sz="20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ударственный</a:t>
            </a:r>
            <a:r>
              <a:rPr lang="x-none" sz="20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заказ на подготовку специалистов.</a:t>
            </a:r>
            <a:endParaRPr lang="ru-RU" sz="2000" dirty="0">
              <a:latin typeface="Arial Narrow" panose="020B0606020202030204" pitchFamily="34" charset="0"/>
            </a:endParaRPr>
          </a:p>
          <a:p>
            <a:pPr marL="342000" indent="457200"/>
            <a:r>
              <a:rPr lang="ru-RU" sz="2000" dirty="0">
                <a:latin typeface="Arial Narrow" panose="020B0606020202030204" pitchFamily="34" charset="0"/>
              </a:rPr>
              <a:t>4. Экспертизу оценочных средств НЦНЭ обучающихся и менеджеров здравоохранения необходимо проводить на системной основе. </a:t>
            </a:r>
            <a:r>
              <a:rPr lang="ru-RU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 качестве </a:t>
            </a:r>
            <a:r>
              <a:rPr lang="x-none" sz="2000" kern="100" dirty="0" err="1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инструменто</a:t>
            </a:r>
            <a:r>
              <a:rPr lang="ru-RU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в оценки </a:t>
            </a:r>
            <a:r>
              <a:rPr lang="x-none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для </a:t>
            </a:r>
            <a:r>
              <a:rPr lang="x-none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доказательства сформированности компетенций </a:t>
            </a:r>
            <a:r>
              <a:rPr lang="ru-RU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целесообразно использовать дополнительно </a:t>
            </a:r>
            <a:r>
              <a:rPr lang="x-none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контрольные задания</a:t>
            </a:r>
            <a:r>
              <a:rPr lang="ru-RU" sz="2000" kern="100" dirty="0">
                <a:solidFill>
                  <a:srgbClr val="4D515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x-none" sz="2000" kern="100" dirty="0">
              <a:solidFill>
                <a:srgbClr val="4D5156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000" indent="457200"/>
            <a:endParaRPr lang="x-none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21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823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Заключение, подводящее итоги деятельности ГУП, Комитетов </a:t>
            </a:r>
          </a:p>
          <a:p>
            <a:pPr algn="ctr"/>
            <a:r>
              <a:rPr lang="ru-RU" sz="28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+mj-cs"/>
              </a:rPr>
              <a:t>за 2023-24 учебный год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9815B9-84B4-29AF-7918-25D784BEE853}"/>
              </a:ext>
            </a:extLst>
          </p:cNvPr>
          <p:cNvSpPr txBox="1"/>
          <p:nvPr/>
        </p:nvSpPr>
        <p:spPr>
          <a:xfrm>
            <a:off x="1317070" y="1870745"/>
            <a:ext cx="932016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        ГУП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программы подготовки специалистов здоровья и иных специалистов общественного здравоохранения в 2023-2024 учебном году работал плодотворно.</a:t>
            </a:r>
            <a:r>
              <a:rPr lang="ru-RU" sz="2400" dirty="0">
                <a:latin typeface="Arial Narrow" panose="020B0606020202030204" pitchFamily="34" charset="0"/>
              </a:rPr>
              <a:t> </a:t>
            </a:r>
          </a:p>
          <a:p>
            <a:r>
              <a:rPr lang="ru-RU" sz="2400" dirty="0">
                <a:latin typeface="Arial Narrow" panose="020B0606020202030204" pitchFamily="34" charset="0"/>
              </a:rPr>
              <a:t>        Комитеты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Arial Narrow" panose="020B0606020202030204" pitchFamily="34" charset="0"/>
              </a:rPr>
              <a:t>«Общественное здравоохранение», «Менеджмент в здравоохранении», «Медико-профилактическое дело», «</a:t>
            </a:r>
            <a:r>
              <a:rPr lang="ru-RU" sz="2400" dirty="0" err="1">
                <a:latin typeface="Arial Narrow" panose="020B0606020202030204" pitchFamily="34" charset="0"/>
              </a:rPr>
              <a:t>Нутрициология</a:t>
            </a:r>
            <a:r>
              <a:rPr lang="ru-RU" sz="2400" dirty="0">
                <a:latin typeface="Arial Narrow" panose="020B0606020202030204" pitchFamily="34" charset="0"/>
              </a:rPr>
              <a:t>», «Медицина чрезвычайных ситуаций и катастроф» 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выполнили поставленные планами задачи.</a:t>
            </a:r>
            <a:endParaRPr lang="x-none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6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13 июня  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359" y="2054268"/>
            <a:ext cx="11224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>
                <a:latin typeface="Arial Narrow" panose="020B0606020202030204" pitchFamily="34" charset="0"/>
              </a:rPr>
              <a:t>Считать деятельность ГУП </a:t>
            </a:r>
            <a:r>
              <a:rPr lang="ru-RU" sz="24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программы подготовки специалистов здоровья и иных специалистов общественного здравоохранения удовлетворительной.</a:t>
            </a: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1138</Words>
  <Application>Microsoft Office PowerPoint</Application>
  <PresentationFormat>Широкоэкранный</PresentationFormat>
  <Paragraphs>105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Тема Office</vt:lpstr>
      <vt:lpstr>    Отчет о деятельности ГУП  программы подготовки специалистов здоровья и иных специалистов общественного здравоохранения УМО по направлению подготовки – Здравоохранение МНВО РК» за 2023-24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Asan Ersariev</cp:lastModifiedBy>
  <cp:revision>51</cp:revision>
  <dcterms:created xsi:type="dcterms:W3CDTF">2024-03-15T05:18:30Z</dcterms:created>
  <dcterms:modified xsi:type="dcterms:W3CDTF">2024-06-07T05:12:10Z</dcterms:modified>
</cp:coreProperties>
</file>