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8">
  <p:sldMasterIdLst>
    <p:sldMasterId id="2147483660" r:id="rId1"/>
  </p:sldMasterIdLst>
  <p:notesMasterIdLst>
    <p:notesMasterId r:id="rId7"/>
  </p:notesMasterIdLst>
  <p:sldIdLst>
    <p:sldId id="257" r:id="rId2"/>
    <p:sldId id="260" r:id="rId3"/>
    <p:sldId id="258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818" autoAdjust="0"/>
  </p:normalViewPr>
  <p:slideViewPr>
    <p:cSldViewPr snapToGrid="0">
      <p:cViewPr varScale="1">
        <p:scale>
          <a:sx n="75" d="100"/>
          <a:sy n="75" d="100"/>
        </p:scale>
        <p:origin x="51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C834A-CC60-44F4-86DD-7ED0D243F5BA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91231-36DB-41CE-ACE7-90FF8D112A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32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97475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48024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424647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455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43030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10100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47419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6314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78363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790656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9454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D90B4-5561-4EF2-912E-8AC35A270E0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9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ЮКМА - ЮКМА actualizó su foto del perfil.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34" y="202226"/>
            <a:ext cx="1210575" cy="121057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00892" y="5435874"/>
            <a:ext cx="57690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АО «Южно-Казахстанская медицинская академия»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Руководитель учебно-методического центра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Кандидат фармацевтических наук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Ибрагимова А.Г.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144850" y="3496552"/>
            <a:ext cx="8883372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016622" y="6339343"/>
            <a:ext cx="2424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15-16 сентября 2020 года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34509" y="2043845"/>
            <a:ext cx="102083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Отчет  ГУП программ фармацевтического образования УМО РУМС по направлению «Здравоохранение»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за </a:t>
            </a:r>
            <a:r>
              <a:rPr lang="ru-RU" sz="2400" dirty="0" smtClean="0">
                <a:solidFill>
                  <a:srgbClr val="002060"/>
                </a:solidFill>
              </a:rPr>
              <a:t>2023-2024 </a:t>
            </a:r>
            <a:r>
              <a:rPr lang="ru-RU" sz="2400" dirty="0">
                <a:solidFill>
                  <a:srgbClr val="002060"/>
                </a:solidFill>
              </a:rPr>
              <a:t>уч. </a:t>
            </a:r>
            <a:r>
              <a:rPr lang="ru-RU" sz="2400" dirty="0" smtClean="0">
                <a:solidFill>
                  <a:srgbClr val="002060"/>
                </a:solidFill>
              </a:rPr>
              <a:t>год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71801" y="4087379"/>
            <a:ext cx="6250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Заседание УМО РУМС по направлению «Здравоохранение»</a:t>
            </a:r>
          </a:p>
          <a:p>
            <a:r>
              <a:rPr lang="ru-RU" dirty="0" smtClean="0"/>
              <a:t>13.06.2023г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120713" y="6195084"/>
            <a:ext cx="442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Ибрагимова А.Г., АО «ЮКМА»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2818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742297"/>
              </p:ext>
            </p:extLst>
          </p:nvPr>
        </p:nvGraphicFramePr>
        <p:xfrm>
          <a:off x="382362" y="2877280"/>
          <a:ext cx="11666763" cy="1971707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5427888"/>
                <a:gridCol w="6238875"/>
              </a:tblGrid>
              <a:tr h="13185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ОӘБ-ЖБТ құрамына кіретін / Наименование, входящих в состав УМО-ГУП: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59919" marR="599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15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отандық ЖЖОКБҰ атауы /  отечественных ОВПО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59919" marR="599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жұмыс берушілер ұйымдарының атауы / </a:t>
                      </a:r>
                      <a:r>
                        <a:rPr lang="ru-RU" sz="1000" dirty="0">
                          <a:effectLst/>
                        </a:rPr>
                        <a:t>организации работодателей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59919" marR="59919" marT="0" marB="0"/>
                </a:tc>
              </a:tr>
              <a:tr h="151489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0025" algn="l"/>
                        </a:tabLst>
                      </a:pPr>
                      <a:r>
                        <a:rPr lang="kk-KZ" sz="1000" dirty="0">
                          <a:effectLst/>
                        </a:rPr>
                        <a:t>НАО «КазНМУ им.С.Д.Асфендиярова»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0025" algn="l"/>
                        </a:tabLst>
                      </a:pPr>
                      <a:r>
                        <a:rPr lang="kk-KZ" sz="1000" dirty="0">
                          <a:effectLst/>
                        </a:rPr>
                        <a:t>АО «Южно-Казахстанская медицинская академия»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0025" algn="l"/>
                        </a:tabLst>
                      </a:pPr>
                      <a:r>
                        <a:rPr lang="kk-KZ" sz="1000" dirty="0">
                          <a:effectLst/>
                        </a:rPr>
                        <a:t>НАО «Медицинский университет Караганда»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0025" algn="l"/>
                        </a:tabLst>
                      </a:pPr>
                      <a:r>
                        <a:rPr lang="kk-KZ" sz="1000" dirty="0">
                          <a:effectLst/>
                        </a:rPr>
                        <a:t>НАО «Западно-Казахстанский медицинский университет»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0025" algn="l"/>
                        </a:tabLst>
                      </a:pPr>
                      <a:r>
                        <a:rPr lang="kk-KZ" sz="1000" dirty="0">
                          <a:effectLst/>
                        </a:rPr>
                        <a:t>НАО «Медицинский университет Астаны»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0025" algn="l"/>
                        </a:tabLst>
                      </a:pPr>
                      <a:r>
                        <a:rPr lang="kk-KZ" sz="1000" dirty="0">
                          <a:effectLst/>
                        </a:rPr>
                        <a:t>НАО «Медицинский университет Семей»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0025" algn="l"/>
                        </a:tabLst>
                      </a:pPr>
                      <a:r>
                        <a:rPr lang="kk-KZ" sz="1000" dirty="0">
                          <a:effectLst/>
                        </a:rPr>
                        <a:t>НУО «Казахстанско-Российский медицинский университет»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0025" algn="l"/>
                        </a:tabLst>
                      </a:pPr>
                      <a:r>
                        <a:rPr lang="kk-KZ" sz="1000" dirty="0">
                          <a:effectLst/>
                        </a:rPr>
                        <a:t>НАО «</a:t>
                      </a:r>
                      <a:r>
                        <a:rPr lang="kk-KZ" sz="1000" dirty="0" smtClean="0">
                          <a:effectLst/>
                        </a:rPr>
                        <a:t>Северо-Казахстанский Государственный </a:t>
                      </a:r>
                      <a:r>
                        <a:rPr lang="kk-KZ" sz="1000" dirty="0">
                          <a:effectLst/>
                        </a:rPr>
                        <a:t>университет имени М.Козыбаева»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1000" dirty="0">
                          <a:effectLst/>
                        </a:rPr>
                        <a:t>Академия «Bolashaq»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59919" marR="59919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 dirty="0">
                          <a:effectLst/>
                        </a:rPr>
                        <a:t>Ассоциация медицинских и фармацевтических организаций «Даму»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1200" dirty="0">
                          <a:effectLst/>
                        </a:rPr>
                        <a:t>РОО "Ассоциация клинических фармакологов и фармацевтов"</a:t>
                      </a:r>
                      <a:endParaRPr lang="ru-RU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1200" dirty="0">
                          <a:effectLst/>
                        </a:rPr>
                        <a:t>АО «Национальный Центр нейрохирургии»</a:t>
                      </a:r>
                      <a:endParaRPr lang="ru-RU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</a:rPr>
                        <a:t>Национальный центр экспертизы лекарственных средств и медицинских изделий КМФК МЗ РК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</a:rPr>
                        <a:t>Ассоциация поддержки и развития фармацевтической деятельности </a:t>
                      </a:r>
                      <a:r>
                        <a:rPr lang="ru-RU" sz="1200" dirty="0" smtClean="0">
                          <a:effectLst/>
                        </a:rPr>
                        <a:t>РК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РГП</a:t>
                      </a: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Больница МЦ У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ДП </a:t>
                      </a: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РК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ПХВ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59919" marR="59919" marT="0" marB="0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85178"/>
              </p:ext>
            </p:extLst>
          </p:nvPr>
        </p:nvGraphicFramePr>
        <p:xfrm>
          <a:off x="342899" y="446765"/>
          <a:ext cx="11769777" cy="2372360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4599491"/>
                <a:gridCol w="1435261"/>
                <a:gridCol w="1539115"/>
                <a:gridCol w="1744109"/>
                <a:gridCol w="1320127"/>
                <a:gridCol w="1131674"/>
              </a:tblGrid>
              <a:tr h="16891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Всего </a:t>
                      </a:r>
                      <a:r>
                        <a:rPr lang="ru-RU" sz="1200" dirty="0">
                          <a:effectLst/>
                        </a:rPr>
                        <a:t>количество членов УМО-ГУП 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Из </a:t>
                      </a:r>
                      <a:r>
                        <a:rPr lang="ru-RU" sz="1200" dirty="0">
                          <a:effectLst/>
                        </a:rPr>
                        <a:t>них </a:t>
                      </a:r>
                      <a:r>
                        <a:rPr lang="kk-KZ" sz="1200" dirty="0">
                          <a:effectLst/>
                        </a:rPr>
                        <a:t>количество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4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Из </a:t>
                      </a:r>
                      <a:r>
                        <a:rPr lang="ru-RU" sz="1200" dirty="0">
                          <a:effectLst/>
                        </a:rPr>
                        <a:t>курируемого УМО-ГУП ОВПО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Из </a:t>
                      </a:r>
                      <a:r>
                        <a:rPr lang="ru-RU" sz="1200" dirty="0">
                          <a:effectLst/>
                        </a:rPr>
                        <a:t>других отечественных ОВПО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</a:rPr>
                        <a:t>И</a:t>
                      </a:r>
                      <a:r>
                        <a:rPr lang="ru-RU" sz="1200" dirty="0" smtClean="0">
                          <a:effectLst/>
                        </a:rPr>
                        <a:t>з </a:t>
                      </a:r>
                      <a:r>
                        <a:rPr lang="ru-RU" sz="1200" dirty="0">
                          <a:effectLst/>
                        </a:rPr>
                        <a:t>заруб</a:t>
                      </a:r>
                      <a:r>
                        <a:rPr lang="kk-KZ" sz="1200" dirty="0">
                          <a:effectLst/>
                        </a:rPr>
                        <a:t>ежных ОВПО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</a:rPr>
                        <a:t>Р</a:t>
                      </a:r>
                      <a:r>
                        <a:rPr lang="ru-RU" sz="1200" dirty="0" err="1" smtClean="0">
                          <a:effectLst/>
                        </a:rPr>
                        <a:t>аботодателей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606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FF0000"/>
                          </a:solidFill>
                          <a:effectLst/>
                        </a:rPr>
                        <a:t>ОПВО-Координатор АО «ЮКМА»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900" dirty="0" smtClean="0">
                          <a:effectLst/>
                        </a:rPr>
                        <a:t> </a:t>
                      </a:r>
                      <a:r>
                        <a:rPr lang="ru-RU" sz="1100" b="0" dirty="0" smtClean="0">
                          <a:effectLst/>
                        </a:rPr>
                        <a:t>Руководитель ГУП Ибрагимова А.Г. -</a:t>
                      </a:r>
                      <a:r>
                        <a:rPr lang="ru-RU" sz="1100" b="0" baseline="0" dirty="0" smtClean="0">
                          <a:effectLst/>
                        </a:rPr>
                        <a:t> </a:t>
                      </a:r>
                      <a:r>
                        <a:rPr lang="ru-RU" sz="1100" b="0" dirty="0" smtClean="0">
                          <a:effectLst/>
                        </a:rPr>
                        <a:t>доцент кафедры фармакологии,      фармакотерапии</a:t>
                      </a:r>
                      <a:r>
                        <a:rPr lang="ru-RU" sz="1100" b="0" baseline="0" dirty="0" smtClean="0">
                          <a:effectLst/>
                        </a:rPr>
                        <a:t> и клинической фармакологии, кандидат фармацевтических наук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b="0" dirty="0" smtClean="0">
                          <a:effectLst/>
                        </a:rPr>
                        <a:t> Заместитель</a:t>
                      </a:r>
                      <a:r>
                        <a:rPr lang="ru-RU" sz="1100" b="0" baseline="0" dirty="0" smtClean="0">
                          <a:effectLst/>
                        </a:rPr>
                        <a:t> - </a:t>
                      </a:r>
                      <a:r>
                        <a:rPr lang="ru-RU" sz="1100" b="0" dirty="0" err="1" smtClean="0">
                          <a:effectLst/>
                        </a:rPr>
                        <a:t>Токсанбаева</a:t>
                      </a:r>
                      <a:r>
                        <a:rPr lang="ru-RU" sz="1100" b="0" spc="-75" dirty="0" smtClean="0">
                          <a:effectLst/>
                        </a:rPr>
                        <a:t> </a:t>
                      </a:r>
                      <a:r>
                        <a:rPr lang="ru-RU" sz="1100" b="0" dirty="0" err="1" smtClean="0">
                          <a:effectLst/>
                        </a:rPr>
                        <a:t>Жанат</a:t>
                      </a:r>
                      <a:r>
                        <a:rPr lang="ru-RU" sz="1100" b="0" spc="-335" dirty="0" smtClean="0">
                          <a:effectLst/>
                        </a:rPr>
                        <a:t> </a:t>
                      </a:r>
                      <a:r>
                        <a:rPr lang="ru-RU" sz="1100" b="0" dirty="0" err="1" smtClean="0">
                          <a:effectLst/>
                        </a:rPr>
                        <a:t>Садибековна</a:t>
                      </a:r>
                      <a:r>
                        <a:rPr lang="ru-RU" sz="1100" b="0" baseline="0" dirty="0" smtClean="0">
                          <a:effectLst/>
                        </a:rPr>
                        <a:t> </a:t>
                      </a:r>
                      <a:r>
                        <a:rPr lang="ru-RU" sz="1100" b="0" dirty="0" err="1" smtClean="0">
                          <a:effectLst/>
                        </a:rPr>
                        <a:t>и.о</a:t>
                      </a:r>
                      <a:r>
                        <a:rPr lang="ru-RU" sz="1100" b="0" dirty="0" smtClean="0">
                          <a:effectLst/>
                        </a:rPr>
                        <a:t>.</a:t>
                      </a:r>
                      <a:r>
                        <a:rPr lang="ru-RU" sz="1100" b="0" spc="10" dirty="0" smtClean="0">
                          <a:effectLst/>
                        </a:rPr>
                        <a:t> </a:t>
                      </a:r>
                      <a:r>
                        <a:rPr lang="ru-RU" sz="1100" b="0" dirty="0" smtClean="0">
                          <a:effectLst/>
                        </a:rPr>
                        <a:t>профессора</a:t>
                      </a:r>
                      <a:r>
                        <a:rPr lang="ru-RU" sz="1100" b="0" spc="5" dirty="0" smtClean="0">
                          <a:effectLst/>
                        </a:rPr>
                        <a:t> зав. </a:t>
                      </a:r>
                      <a:r>
                        <a:rPr lang="ru-RU" sz="1100" b="0" dirty="0" smtClean="0">
                          <a:effectLst/>
                        </a:rPr>
                        <a:t>кафедрой</a:t>
                      </a:r>
                      <a:r>
                        <a:rPr lang="ru-RU" sz="1100" b="0" spc="5" dirty="0" smtClean="0">
                          <a:effectLst/>
                        </a:rPr>
                        <a:t> </a:t>
                      </a:r>
                      <a:r>
                        <a:rPr lang="ru-RU" sz="1100" b="0" dirty="0" smtClean="0">
                          <a:effectLst/>
                        </a:rPr>
                        <a:t>фармакологии, фармакотерапии и клинической фармакологии,</a:t>
                      </a:r>
                      <a:r>
                        <a:rPr lang="ru-RU" sz="1100" b="0" spc="5" dirty="0" smtClean="0">
                          <a:effectLst/>
                        </a:rPr>
                        <a:t> </a:t>
                      </a:r>
                      <a:r>
                        <a:rPr lang="ru-RU" sz="1100" b="0" dirty="0" smtClean="0">
                          <a:effectLst/>
                        </a:rPr>
                        <a:t>председатель</a:t>
                      </a:r>
                      <a:r>
                        <a:rPr lang="ru-RU" sz="1100" b="0" spc="-60" dirty="0" smtClean="0">
                          <a:effectLst/>
                        </a:rPr>
                        <a:t> </a:t>
                      </a:r>
                      <a:r>
                        <a:rPr lang="ru-RU" sz="1100" b="0" dirty="0" smtClean="0">
                          <a:effectLst/>
                        </a:rPr>
                        <a:t>КОП</a:t>
                      </a:r>
                      <a:r>
                        <a:rPr lang="ru-RU" sz="1100" b="0" spc="-335" dirty="0" smtClean="0">
                          <a:effectLst/>
                        </a:rPr>
                        <a:t>  </a:t>
                      </a:r>
                      <a:r>
                        <a:rPr lang="ru-RU" sz="1100" b="0" dirty="0" smtClean="0">
                          <a:effectLst/>
                        </a:rPr>
                        <a:t>Фармация,</a:t>
                      </a:r>
                      <a:r>
                        <a:rPr lang="ru-RU" sz="1100" b="0" spc="5" dirty="0" smtClean="0">
                          <a:effectLst/>
                        </a:rPr>
                        <a:t> </a:t>
                      </a:r>
                      <a:r>
                        <a:rPr lang="ru-RU" sz="1100" b="0" dirty="0" smtClean="0">
                          <a:effectLst/>
                        </a:rPr>
                        <a:t>АО «ЮКМА»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b="0" dirty="0" smtClean="0">
                          <a:effectLst/>
                        </a:rPr>
                        <a:t>Секретарь - </a:t>
                      </a:r>
                      <a:r>
                        <a:rPr lang="ru-RU" sz="1100" b="0" dirty="0" err="1" smtClean="0">
                          <a:effectLst/>
                        </a:rPr>
                        <a:t>Сейдалиева</a:t>
                      </a:r>
                      <a:r>
                        <a:rPr lang="ru-RU" sz="1100" b="0" dirty="0" smtClean="0">
                          <a:effectLst/>
                        </a:rPr>
                        <a:t> Сабина </a:t>
                      </a:r>
                      <a:r>
                        <a:rPr lang="ru-RU" sz="1100" b="0" dirty="0" err="1" smtClean="0">
                          <a:effectLst/>
                        </a:rPr>
                        <a:t>Каржаубаевна</a:t>
                      </a:r>
                      <a:r>
                        <a:rPr lang="ru-RU" sz="1100" b="0" dirty="0" smtClean="0">
                          <a:effectLst/>
                        </a:rPr>
                        <a:t>, докторант 2-го обучения</a:t>
                      </a:r>
                      <a:r>
                        <a:rPr lang="ru-RU" sz="1100" b="0" baseline="0" dirty="0" smtClean="0">
                          <a:effectLst/>
                        </a:rPr>
                        <a:t> </a:t>
                      </a:r>
                      <a:r>
                        <a:rPr lang="ru-RU" sz="1100" b="0" dirty="0" smtClean="0">
                          <a:effectLst/>
                        </a:rPr>
                        <a:t>образовательной программы «Фармация», ЮКМА</a:t>
                      </a:r>
                      <a:endParaRPr lang="ru-RU" sz="1100" b="0" baseline="0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56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12 (21,8%)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АО «ЮКМА»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38 (69,1%)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 (9,1%)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366678"/>
              </p:ext>
            </p:extLst>
          </p:nvPr>
        </p:nvGraphicFramePr>
        <p:xfrm>
          <a:off x="355547" y="5067372"/>
          <a:ext cx="11692327" cy="157734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404735"/>
                <a:gridCol w="2083632"/>
                <a:gridCol w="749508"/>
                <a:gridCol w="4225468"/>
                <a:gridCol w="4228984"/>
              </a:tblGrid>
              <a:tr h="926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№/п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Наименование Комитетов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Количество членов ГУП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Председатель Комитета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Зам. председателя Комитета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 anchor="ctr"/>
                </a:tc>
              </a:tr>
              <a:tr h="379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 1.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Менеджмент в </a:t>
                      </a:r>
                      <a:r>
                        <a:rPr lang="ru-RU" sz="1000" dirty="0" smtClean="0">
                          <a:effectLst/>
                        </a:rPr>
                        <a:t>фармации</a:t>
                      </a:r>
                      <a:endParaRPr lang="ru-RU" sz="1000" dirty="0">
                        <a:effectLst/>
                      </a:endParaRPr>
                    </a:p>
                  </a:txBody>
                  <a:tcPr marL="55756" marR="557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14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Уразгалиев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К.Ш. </a:t>
                      </a:r>
                      <a:r>
                        <a:rPr lang="ru-RU" sz="1200" dirty="0">
                          <a:effectLst/>
                        </a:rPr>
                        <a:t>- доцент кафедры фармацевтических дисциплин,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НАО «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ЗКМУ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Блинова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О.В. </a:t>
                      </a:r>
                      <a:r>
                        <a:rPr lang="ru-RU" sz="1200" dirty="0">
                          <a:effectLst/>
                        </a:rPr>
                        <a:t>– канд. фарм. </a:t>
                      </a:r>
                      <a:r>
                        <a:rPr lang="ru-RU" sz="1200" dirty="0" smtClean="0">
                          <a:effectLst/>
                        </a:rPr>
                        <a:t>наук,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ассоциированный профессор кафедры </a:t>
                      </a:r>
                      <a:r>
                        <a:rPr lang="ru-RU" sz="1200" dirty="0">
                          <a:effectLst/>
                        </a:rPr>
                        <a:t>ОУФД, АО «ЮКМА</a:t>
                      </a:r>
                      <a:r>
                        <a:rPr lang="ru-RU" sz="1200" dirty="0" smtClean="0">
                          <a:effectLst/>
                        </a:rPr>
                        <a:t>»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92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2.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Клиническая </a:t>
                      </a:r>
                      <a:r>
                        <a:rPr lang="ru-RU" sz="1000" dirty="0" smtClean="0">
                          <a:effectLst/>
                        </a:rPr>
                        <a:t>фармация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20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Ахелова</a:t>
                      </a:r>
                      <a:r>
                        <a:rPr lang="ru-RU" sz="1200" dirty="0">
                          <a:effectLst/>
                        </a:rPr>
                        <a:t> Ш. Л. - фармацевтических дисциплин, доцент кафедры </a:t>
                      </a:r>
                      <a:r>
                        <a:rPr lang="ru-RU" sz="1200" dirty="0" err="1">
                          <a:effectLst/>
                        </a:rPr>
                        <a:t>PhD</a:t>
                      </a:r>
                      <a:r>
                        <a:rPr lang="ru-RU" sz="1200" dirty="0">
                          <a:effectLst/>
                        </a:rPr>
                        <a:t>. Председатель КОК </a:t>
                      </a:r>
                      <a:r>
                        <a:rPr lang="kk-KZ" sz="1200" dirty="0">
                          <a:effectLst/>
                        </a:rPr>
                        <a:t>ОП «</a:t>
                      </a:r>
                      <a:r>
                        <a:rPr lang="ru-RU" sz="1200" dirty="0">
                          <a:effectLst/>
                        </a:rPr>
                        <a:t>Фармация</a:t>
                      </a:r>
                      <a:r>
                        <a:rPr lang="kk-KZ" sz="1200" dirty="0">
                          <a:effectLst/>
                        </a:rPr>
                        <a:t>»</a:t>
                      </a:r>
                      <a:r>
                        <a:rPr lang="ru-RU" sz="1200" dirty="0">
                          <a:effectLst/>
                        </a:rPr>
                        <a:t>, 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НАО МУА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Буркитбаева </a:t>
                      </a:r>
                      <a:r>
                        <a:rPr lang="kk-KZ" sz="1200" dirty="0" smtClean="0">
                          <a:effectLst/>
                        </a:rPr>
                        <a:t>С.С. </a:t>
                      </a:r>
                      <a:r>
                        <a:rPr lang="kk-KZ" sz="1200" dirty="0">
                          <a:effectLst/>
                        </a:rPr>
                        <a:t>- доцент кафедры клинической фармакологии, к.м.н., НАО «МУА»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15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3.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Управление качеством в </a:t>
                      </a:r>
                      <a:r>
                        <a:rPr lang="ru-RU" sz="1000" dirty="0" smtClean="0">
                          <a:effectLst/>
                        </a:rPr>
                        <a:t>фармации</a:t>
                      </a:r>
                      <a:endParaRPr lang="ru-RU" sz="1000" dirty="0">
                        <a:effectLst/>
                      </a:endParaRPr>
                    </a:p>
                  </a:txBody>
                  <a:tcPr marL="55756" marR="557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18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Кожанова </a:t>
                      </a:r>
                      <a:r>
                        <a:rPr lang="ru-RU" sz="1200" dirty="0" smtClean="0">
                          <a:effectLst/>
                        </a:rPr>
                        <a:t>К.К. </a:t>
                      </a:r>
                      <a:r>
                        <a:rPr lang="ru-RU" sz="1200" dirty="0">
                          <a:effectLst/>
                        </a:rPr>
                        <a:t>– заведующая кафедрой инженерных дисциплин, </a:t>
                      </a:r>
                      <a:r>
                        <a:rPr lang="ru-RU" sz="1200" dirty="0" smtClean="0">
                          <a:effectLst/>
                        </a:rPr>
                        <a:t>к.ф.н., </a:t>
                      </a:r>
                      <a:r>
                        <a:rPr lang="ru-RU" sz="1200" dirty="0">
                          <a:effectLst/>
                        </a:rPr>
                        <a:t>доцент, </a:t>
                      </a:r>
                      <a:r>
                        <a:rPr lang="ru-RU" sz="12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КазНМУ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Анарбаева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Р.М., </a:t>
                      </a:r>
                      <a:r>
                        <a:rPr lang="ru-RU" sz="1200" dirty="0">
                          <a:effectLst/>
                        </a:rPr>
                        <a:t>доцент кафедры технологии лекарств, АО «ЮКМА»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" y="-509286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Состав ГУП программ </a:t>
            </a:r>
            <a:r>
              <a:rPr lang="ru-RU" sz="2000" b="1" dirty="0">
                <a:solidFill>
                  <a:srgbClr val="0070C0"/>
                </a:solidFill>
              </a:rPr>
              <a:t>фармацевтического </a:t>
            </a:r>
            <a:r>
              <a:rPr lang="ru-RU" sz="2000" b="1" dirty="0" smtClean="0">
                <a:solidFill>
                  <a:srgbClr val="0070C0"/>
                </a:solidFill>
              </a:rPr>
              <a:t>образования УМО </a:t>
            </a:r>
            <a:r>
              <a:rPr lang="ru-RU" sz="2000" b="1" dirty="0">
                <a:solidFill>
                  <a:srgbClr val="0070C0"/>
                </a:solidFill>
              </a:rPr>
              <a:t>РУМС по направлению «Здравоохранение»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endParaRPr lang="ru-R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93118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4634" y="130047"/>
            <a:ext cx="11002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Отчет ГУП программ фармацевтического образования за 2022-2023 </a:t>
            </a:r>
            <a:r>
              <a:rPr lang="ru-RU" sz="2400" b="1" dirty="0" err="1" smtClean="0">
                <a:solidFill>
                  <a:srgbClr val="0070C0"/>
                </a:solidFill>
              </a:rPr>
              <a:t>уч.г</a:t>
            </a:r>
            <a:r>
              <a:rPr lang="ru-RU" sz="2400" b="1" dirty="0" smtClean="0">
                <a:solidFill>
                  <a:srgbClr val="0070C0"/>
                </a:solidFill>
              </a:rPr>
              <a:t>.</a:t>
            </a:r>
            <a:endParaRPr lang="ru-RU" sz="2400" b="1" dirty="0">
              <a:solidFill>
                <a:srgbClr val="0070C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380624"/>
              </p:ext>
            </p:extLst>
          </p:nvPr>
        </p:nvGraphicFramePr>
        <p:xfrm>
          <a:off x="554634" y="719666"/>
          <a:ext cx="11239969" cy="54000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883310"/>
                <a:gridCol w="1331089"/>
                <a:gridCol w="202557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Подтверждающие документы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Состав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 ГУП и Комитетов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u="none" strike="noStrike" baseline="0" dirty="0" smtClean="0">
                          <a:effectLst/>
                        </a:rPr>
                        <a:t>Планы работы ГУП  на 2023-24 </a:t>
                      </a:r>
                      <a:r>
                        <a:rPr lang="ru-RU" sz="1200" u="none" strike="noStrike" baseline="0" dirty="0" err="1" smtClean="0">
                          <a:effectLst/>
                        </a:rPr>
                        <a:t>уч.г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.</a:t>
                      </a:r>
                      <a:endParaRPr lang="ru-RU" sz="1200" u="none" strike="noStrike" dirty="0" smtClean="0">
                        <a:effectLst/>
                      </a:endParaRPr>
                    </a:p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16 октябрь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 2023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effectLst/>
                        </a:rPr>
                        <a:t>Протокол № 1</a:t>
                      </a:r>
                    </a:p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 Обсуждение предложений по внесению изменений и дополнений в приказ Министра здравоохранения Республики Казахстан от 21 декабря 2020 года № ҚР ДСМ-305/2020 «Об утверждении номенклатуры специальностей и специализаций в области 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18 ноябрь 2023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Протокол №2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	Обсуждение независимой оценки выпускников ОП Фармация 2023-2024 учебного года - согласование спецификаций тестовых заданий и этапов оценки практических навыков. Подготовка рекомендаций по списку литературы для подготовки к независимой оценке выпускников ОП по направлению подготовки Здравоохранение</a:t>
                      </a:r>
                    </a:p>
                    <a:p>
                      <a:r>
                        <a:rPr lang="ru-RU" sz="1200" dirty="0" smtClean="0"/>
                        <a:t>2.	Обсуждение списка экспертов заданий независимой оценки выпускников ОП Фармация 2023-2024 учебного года.</a:t>
                      </a:r>
                    </a:p>
                    <a:p>
                      <a:r>
                        <a:rPr lang="ru-RU" sz="1200" dirty="0" smtClean="0"/>
                        <a:t>3.	Предложения по внесению изменений и дополнений в приказ Министра здравоохранения Республики Казахстан от 30 ноября 2020 года № ҚР ДСМ-218/2020 «Об утверждении перечня специальностей и специализаций, подлежащих сертификации специалистов в области здравоохранения» и Приказ Министра здравоохранения Республики Казахстан от 21 декабря 2020 года № ҚР ДСМ-305/2020 «Об утверждении номенклатуры специальностей и специализаций в области здравоохранения, номенклатуры и квалификационных характеристик должностей работников здравоохранения».</a:t>
                      </a:r>
                    </a:p>
                    <a:p>
                      <a:r>
                        <a:rPr lang="ru-RU" sz="1200" dirty="0" smtClean="0"/>
                        <a:t>4.	О разработке сертификационных курсов по специализациям специальности «Фармация». </a:t>
                      </a:r>
                    </a:p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26 января 2023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Протокол №3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 Обсуждение профессионального стандарта «Фармацевтическая деятельность»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марта 2024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Протокол №4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	Обсуждение образовательной программы сертификационного курса «Клиническая фармация».</a:t>
                      </a:r>
                    </a:p>
                    <a:p>
                      <a:r>
                        <a:rPr lang="ru-RU" sz="1200" dirty="0" smtClean="0"/>
                        <a:t>2.	Обсуждение образовательной программы сертификационного курса «Менеджмент в фармации».</a:t>
                      </a:r>
                    </a:p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 мая 2024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Протокол №5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4037618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9903" y="313194"/>
            <a:ext cx="119371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Решения работы/заседаний ГУП программ фармацевтического образования 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за 2023-2024 </a:t>
            </a:r>
            <a:r>
              <a:rPr lang="ru-RU" sz="2400" b="1" dirty="0" err="1" smtClean="0">
                <a:solidFill>
                  <a:srgbClr val="0070C0"/>
                </a:solidFill>
              </a:rPr>
              <a:t>уч.г</a:t>
            </a:r>
            <a:r>
              <a:rPr lang="ru-RU" sz="2400" b="1" dirty="0" smtClean="0">
                <a:solidFill>
                  <a:srgbClr val="0070C0"/>
                </a:solidFill>
              </a:rPr>
              <a:t>.</a:t>
            </a:r>
            <a:endParaRPr lang="ru-RU" sz="2400" b="1" dirty="0">
              <a:solidFill>
                <a:srgbClr val="0070C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527523"/>
              </p:ext>
            </p:extLst>
          </p:nvPr>
        </p:nvGraphicFramePr>
        <p:xfrm>
          <a:off x="149904" y="719666"/>
          <a:ext cx="11760444" cy="531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2359"/>
                <a:gridCol w="233808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Решения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Выполнения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Утвердить отчет, план и состав ГУП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Выполнено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Рекомендовать к рассмотрению на УМО РУМС по направлению подготовки «Здравоохранение» спецификацию тестовых заданий для 1-го этапа оценки знаний и 2-го этапа оценки практических навыков для выпускников ОП «Фармация»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Выполнено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Рекомендовать к рассмотрению на УМО РУМС по направлению подготовки «Здравоохранение» список экспертов для экспертизы тестовых заданий и практических навыков для выпускников 2023-2024 года ОП «Фармация» с учетом предъявленных к ним требований.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Выполнено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Рекомендовать к рассмотрению на УМО РУМС по направлению подготовки «Здравоохранение» предлагаемые ГУП программ фармацевтического образования и рабочей группы по разработке профессионального стандарта «Фармацевтическая деятельность» изменения и дополнения в  приказ Министра здравоохранения Республики Казахстан от 30 ноября 2020 года № ҚР ДСМ-218/2020 «Об утверждении перечня специальностей и специализаций, подлежащих сертификации специалистов в области здравоохранения» и Приказ Министра здравоохранения Республики Казахстан от 21 декабря 2020 года № ҚР ДСМ-305/2020 «Об утверждении номенклатуры специальностей и специализаций в области здравоохранения, номенклатуры и квалификационных характеристик должностей работников здравоохранения»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 стадии утверждения в УМО РУМС по направлению «Здравоохранение»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Принять к сведению информацию НАО</a:t>
                      </a:r>
                      <a:r>
                        <a:rPr lang="ru-RU" sz="1200" baseline="0" dirty="0" smtClean="0"/>
                        <a:t> МУА (основного координатора по разработке ПС) </a:t>
                      </a:r>
                      <a:r>
                        <a:rPr lang="ru-RU" sz="1200" dirty="0" smtClean="0"/>
                        <a:t>по</a:t>
                      </a:r>
                      <a:r>
                        <a:rPr lang="ru-RU" sz="1200" baseline="0" dirty="0" smtClean="0"/>
                        <a:t> содержанию ПС «Фармацевтическая деятельность»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 стадии утверждения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1.	Рекомендовать к рассмотрению на заседании УМО по направлению подготовки «Здравоохранение» проект сертификационного курса «Клиническая фармация» для подготовки кадров по специализации «Клиническая фармация» специальности «Фармация» на уровне дополнительного образования.</a:t>
                      </a:r>
                    </a:p>
                    <a:p>
                      <a:r>
                        <a:rPr lang="ru-RU" sz="1200" dirty="0" smtClean="0"/>
                        <a:t>2.	Рекомендовать к рассмотрению на заседании УМО по направлению подготовки «Здравоохранение» проект сертификационного курса «Менеджмент в фармации» для подготовки кадров по специализации «Менеджмент в фармации» специальности «Фармация» после внесенных изменений и дополнений на уровне дополнительного образования.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 стадии утверждения </a:t>
                      </a:r>
                      <a:r>
                        <a:rPr lang="ru-RU" sz="1200" smtClean="0"/>
                        <a:t>в УМО </a:t>
                      </a:r>
                      <a:r>
                        <a:rPr lang="ru-RU" sz="1200" dirty="0" smtClean="0"/>
                        <a:t>РУМС по направлению «Здравоохранение»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00449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4076" y="1273215"/>
            <a:ext cx="4502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9430419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3260</TotalTime>
  <Words>750</Words>
  <Application>Microsoft Office PowerPoint</Application>
  <PresentationFormat>Широкоэкранный</PresentationFormat>
  <Paragraphs>110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105</cp:revision>
  <dcterms:created xsi:type="dcterms:W3CDTF">2020-09-03T12:05:34Z</dcterms:created>
  <dcterms:modified xsi:type="dcterms:W3CDTF">2024-06-07T01:23:03Z</dcterms:modified>
</cp:coreProperties>
</file>