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9" r:id="rId3"/>
    <p:sldId id="275" r:id="rId4"/>
    <p:sldId id="302" r:id="rId5"/>
    <p:sldId id="303" r:id="rId6"/>
    <p:sldId id="279" r:id="rId7"/>
    <p:sldId id="284" r:id="rId8"/>
    <p:sldId id="280" r:id="rId9"/>
    <p:sldId id="277" r:id="rId10"/>
    <p:sldId id="283" r:id="rId11"/>
    <p:sldId id="282" r:id="rId12"/>
    <p:sldId id="281" r:id="rId13"/>
    <p:sldId id="278" r:id="rId14"/>
    <p:sldId id="300" r:id="rId15"/>
    <p:sldId id="30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E1DBE0"/>
    <a:srgbClr val="7C4C84"/>
    <a:srgbClr val="7C5476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86" d="100"/>
          <a:sy n="86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3/12/protokol-zasedaniya-umo-4-ot-14.12.2023g..pdf" TargetMode="External"/><Relationship Id="rId2" Type="http://schemas.openxmlformats.org/officeDocument/2006/relationships/hyperlink" Target="https://kaznmu.edu.kz/rus/wp-content/uploads/2023/12/protokol-zasedaniya-umo-3-ot-2.11.2023g.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kaznmu.edu.kz/rus/wp-content/uploads/2024/05/protokol-zasedaniya-umo-7-ot-23.04.2024g.-1.pdf" TargetMode="External"/><Relationship Id="rId4" Type="http://schemas.openxmlformats.org/officeDocument/2006/relationships/hyperlink" Target="https://kaznmu.edu.kz/rus/wp-content/uploads/2024/03/protokol-zasedaniya-umo-5-ot-08.02.2024g.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edu.kz/rus/obrazovanie-2/uchebno-metodicheskoe-obedinenie/zasedaniya-umo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azexam.kz/index.php/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4/03/protokol-zasedaniya-umo-5-ot-08.02.2024g..pdf" TargetMode="External"/><Relationship Id="rId2" Type="http://schemas.openxmlformats.org/officeDocument/2006/relationships/hyperlink" Target="https://kaznmu.edu.kz/rus/wp-content/uploads/2023/12/protokol-zasedaniya-umo-3-ot-2.11.2023g.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wp-content/uploads/2023/11/protokol-zasedaniya-umo-1-ot-06.09.2023g.-1.pdf" TargetMode="External"/><Relationship Id="rId5" Type="http://schemas.openxmlformats.org/officeDocument/2006/relationships/hyperlink" Target="https://kaznmu.edu.kz/rus/wp-content/uploads/2024/05/protokol-zasedaniya-umo-7-ot-23.04.2024g.-1.pdf" TargetMode="External"/><Relationship Id="rId4" Type="http://schemas.openxmlformats.org/officeDocument/2006/relationships/hyperlink" Target="https://kaznmu.edu.kz/rus/wp-content/uploads/2024/04/protokol-zasedaniya-umo-6-ot-18.03.2024g.-1.pd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kaznmu.edu.kz/rus/wp-content/uploads/2024/04/16.04.2024g.-protokol-sovmestnogo-vtorogo-zasedaniyapilot.pdf" TargetMode="External"/><Relationship Id="rId3" Type="http://schemas.openxmlformats.org/officeDocument/2006/relationships/hyperlink" Target="https://kaznmu.edu.kz/rus/wp-content/uploads/2023/12/protokol-zasedaniya-umo-4-ot-14.12.2023g..pdf" TargetMode="External"/><Relationship Id="rId7" Type="http://schemas.openxmlformats.org/officeDocument/2006/relationships/hyperlink" Target="https://kaznmu.edu.kz/rus/wp-content/uploads/2024/04/protokol-zasedaniya-umo-6-ot-18.03.2024g.-1.pdf" TargetMode="External"/><Relationship Id="rId2" Type="http://schemas.openxmlformats.org/officeDocument/2006/relationships/hyperlink" Target="https://kaznmu.edu.kz/rus/wp-content/uploads/2024/03/protokol-zasedaniya-umo-5-ot-08.02.2024g.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wp-content/uploads/2024/03/25.01.2024g.-protokol-sovmestnogo-zasedaniya-umo-ncnje.pdf" TargetMode="External"/><Relationship Id="rId5" Type="http://schemas.openxmlformats.org/officeDocument/2006/relationships/hyperlink" Target="https://kaznmu.edu.kz/rus/wp-content/uploads/2023/12/protokol-zasedaniya-umo-3-ot-2.11.2023g..pdf" TargetMode="External"/><Relationship Id="rId4" Type="http://schemas.openxmlformats.org/officeDocument/2006/relationships/hyperlink" Target="https://kaznmu.edu.kz/rus/wp-content/uploads/2024/05/protokol-zasedaniya-umo-7-ot-23.04.2024g.-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4/03/protokol-zasedaniya-umo-5-ot-08.02.2024g..pdf" TargetMode="External"/><Relationship Id="rId2" Type="http://schemas.openxmlformats.org/officeDocument/2006/relationships/hyperlink" Target="https://kaznmu.edu.kz/rus/wp-content/uploads/2023/12/protokol-zasedaniya-umo-3-ot-2.11.2023g.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zasedaniya-upravleniya-koordinacii-deyatelnosti-umo/" TargetMode="External"/><Relationship Id="rId5" Type="http://schemas.openxmlformats.org/officeDocument/2006/relationships/hyperlink" Target="https://kaznmu.edu.kz/rus/wp-content/uploads/2024/05/03.05.24g.-protokol-zasedaniya-cifrovizaciya-ukd-umodnchrnncrz.pdf" TargetMode="External"/><Relationship Id="rId4" Type="http://schemas.openxmlformats.org/officeDocument/2006/relationships/hyperlink" Target="https://kaznmu.edu.kz/rus/wp-content/uploads/2024/05/protokol-zasedaniya-umo-7-ot-23.04.2024g.-1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kaznmu.edu.kz/rus/wp-content/uploads/2024/04/17.04.2024g.-protokol-sovmestnogo-zasedaniya-umo-ps-nutriciologiya-ps-kl.dietologiya-1-1.pdf" TargetMode="External"/><Relationship Id="rId3" Type="http://schemas.openxmlformats.org/officeDocument/2006/relationships/hyperlink" Target="https://kaznmu.edu.kz/rus/wp-content/uploads/2024/03/13.02.2024g.-protokol-sovmestnogo-zasedaniya-umo-ot-13.02.2024g.pdf" TargetMode="External"/><Relationship Id="rId7" Type="http://schemas.openxmlformats.org/officeDocument/2006/relationships/hyperlink" Target="https://kaznmu.edu.kz/rus/wp-content/uploads/2024/04/13.03.2024g-protokol-ukd-umo-komitet-oz-po-ps-oz.pdf" TargetMode="External"/><Relationship Id="rId12" Type="http://schemas.openxmlformats.org/officeDocument/2006/relationships/hyperlink" Target="https://kaznmu.edu.kz/rus/wp-content/uploads/2024/04/protokol-zasedaniya-umo-6-ot-18.03.2024g.-1.pdf" TargetMode="External"/><Relationship Id="rId2" Type="http://schemas.openxmlformats.org/officeDocument/2006/relationships/hyperlink" Target="https://kaznmu.edu.kz/rus/wp-content/uploads/2023/12/protokol-zasedaniya-umo-4-ot-14.12.2023g.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wp-content/uploads/2024/03/04.03.2024g.-protokol-sovmestnogo-zasedaniya-ps-stom.-deyatelnost.pdf" TargetMode="External"/><Relationship Id="rId11" Type="http://schemas.openxmlformats.org/officeDocument/2006/relationships/hyperlink" Target="https://amu.edu.kz/ru/infocenter/news/13026/?changeLang=true" TargetMode="External"/><Relationship Id="rId5" Type="http://schemas.openxmlformats.org/officeDocument/2006/relationships/hyperlink" Target="https://kaznmu.edu.kz/rus/wp-content/uploads/2024/03/16.02.2024g.-protokol-sovmestnogo-zasedaniya-umo-ps-fd.pdf" TargetMode="External"/><Relationship Id="rId10" Type="http://schemas.openxmlformats.org/officeDocument/2006/relationships/hyperlink" Target="https://kaznmu.edu.kz/rus/wp-content/uploads/2024/03/protokol-zasedaniya-umo-5-ot-08.02.2024g..pdf" TargetMode="External"/><Relationship Id="rId4" Type="http://schemas.openxmlformats.org/officeDocument/2006/relationships/hyperlink" Target="https://kaznmu.edu.kz/rus/wp-content/uploads/2024/03/22.02.2024g.-protokol-sovmestnogo-zasedaniya-ps-mpd.pdf" TargetMode="External"/><Relationship Id="rId9" Type="http://schemas.openxmlformats.org/officeDocument/2006/relationships/hyperlink" Target="https://kaznmu.edu.kz/rus/wp-content/uploads/2023/11/protokol-zasedaniya-umo-1-ot-06.09.2023g.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364459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учебно-методического объединения направления подготовки «Здравоохранение» </a:t>
            </a:r>
            <a:b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</a:br>
            <a: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  <a:t>за 2023-2024 </a:t>
            </a:r>
            <a:r>
              <a:rPr lang="ru-RU" sz="2800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  <a:t/>
            </a:r>
            <a:b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</a:br>
            <a:endParaRPr lang="ru-RU" sz="28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Руководитель управления координации деятельности УМО направления подготовки «Здравоохранение» на базе НАО «</a:t>
            </a:r>
            <a:r>
              <a:rPr lang="ru-RU" sz="20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КазНМУ</a:t>
            </a:r>
            <a:r>
              <a:rPr lang="ru-RU" sz="20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им. </a:t>
            </a:r>
            <a:r>
              <a:rPr lang="ru-RU" sz="20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С.Д.Асфендиярова</a:t>
            </a:r>
            <a:r>
              <a:rPr lang="ru-RU" sz="20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»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Сыдыкова</a:t>
            </a:r>
            <a:r>
              <a:rPr lang="ru-RU" sz="20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С.И</a:t>
            </a:r>
            <a:r>
              <a:rPr lang="ru-RU" sz="2000" dirty="0">
                <a:solidFill>
                  <a:srgbClr val="8B4D8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xmlns="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2B48409-4A61-4235-A9E2-3A4B90DAF09B}"/>
              </a:ext>
            </a:extLst>
          </p:cNvPr>
          <p:cNvSpPr txBox="1"/>
          <p:nvPr/>
        </p:nvSpPr>
        <p:spPr>
          <a:xfrm>
            <a:off x="3331783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 июнь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988705"/>
              </p:ext>
            </p:extLst>
          </p:nvPr>
        </p:nvGraphicFramePr>
        <p:xfrm>
          <a:off x="287471" y="1016857"/>
          <a:ext cx="11617058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485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1474523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899490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8640560">
                  <a:extLst>
                    <a:ext uri="{9D8B030D-6E8A-4147-A177-3AD203B41FA5}">
                      <a16:colId xmlns:a16="http://schemas.microsoft.com/office/drawing/2014/main" xmlns="" val="2351580148"/>
                    </a:ext>
                  </a:extLst>
                </a:gridCol>
              </a:tblGrid>
              <a:tr h="773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21232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22. 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Утверждение учебников и учебных пособий по специальностям высшего и послевузовского образования, рекомендованных для присвоения грифов УМО по направлению подготовки Здравоохранение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мере обращения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Учебное пособие: «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Овариалды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резервтің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гормондык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маркерлерін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зертханалық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зерттеудің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ерекшеліктері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жэне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олардын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референті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мәндері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КаНУ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им. Аль-Фараби»;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Учебное пособие: «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Емтиханға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дайындалу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үшін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биохимиядан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тест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сұрақтары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НАО ЗКМУ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им.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М.Оспанова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»;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Учебное пособие: «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Миелопролиферативные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новообразования».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ТОО «Национальный научный онкологический центр»;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У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чебное пособие: «Рентген-эндоваскулярная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реканализация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при сочетанном атеросклеротическом поражении подвздошных артерии».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ТОО «Национальный научный онкологический центр»;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Методические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рекомендации к учебным программам фонда ООН в области народонаселения (ЮНФПА) по антенатальному уходу и ведению физиологических и осложненных родов (утвержденных протоколом №6 от 27 мая 2022 года, протоколом №2 от 20 сентября 2023 года);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Методические рекомендации по вопросам реагирования системы здравоохранения на случаи гендерного насилия для преподавателей </a:t>
                      </a:r>
                      <a:r>
                        <a:rPr lang="kk-KZ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дисциплин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специальности «Неотложная медицинская помощь» (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бакалавриат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и резидентура)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Методические рекомендации по вопросам реагирования системы здравоохранения на случаи гендерного насилия для преподавателей </a:t>
                      </a:r>
                      <a:r>
                        <a:rPr lang="kk-KZ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дисциплин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специальности «Общая хирургия»/ «Травматология взрослая, детская» (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бакалавриат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и резидентура)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Методические рекомендации по организации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кардиоонкологической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службы». НАО ЗКМУ им. М. Оспанова.</a:t>
                      </a:r>
                      <a:endParaRPr lang="ru-RU" sz="14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27491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021" y="156446"/>
            <a:ext cx="121919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sz="2000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sz="2000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sz="2000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sz="20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7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677593"/>
              </p:ext>
            </p:extLst>
          </p:nvPr>
        </p:nvGraphicFramePr>
        <p:xfrm>
          <a:off x="234380" y="612460"/>
          <a:ext cx="11497543" cy="527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59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1392284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985623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8525077">
                  <a:extLst>
                    <a:ext uri="{9D8B030D-6E8A-4147-A177-3AD203B41FA5}">
                      <a16:colId xmlns:a16="http://schemas.microsoft.com/office/drawing/2014/main" xmlns="" val="2351580148"/>
                    </a:ext>
                  </a:extLst>
                </a:gridCol>
              </a:tblGrid>
              <a:tr h="773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141547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23. 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мере обращения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приказ МОН РК от 13.10.2018 года № </a:t>
                      </a: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569 «Об утверждении Классификатора направлений подготовки кадров с высшим и послевузовским образованием»;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приказ МОН РК от 8.06.2022 года № 268 «Об утверждении инструкции по определению соответствия областей образования организациями высшего и послевузовского образования при поступлении лиц в магистратуру и докторантуру»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b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приказ МЗРК от 04.07.2022г. № </a:t>
                      </a:r>
                      <a:r>
                        <a:rPr lang="kk-KZ" sz="1400" b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ҚР ДСМ-63</a:t>
                      </a:r>
                      <a:r>
                        <a:rPr lang="ru-RU" sz="1400" b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«Об утверждении государственных общеобразовательных стандартов по уровням образования в области здравоохранения»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приказ МЗ РК от 11.11.2020г №ҚР ДСМ-249/2020 «Об утверждении правил оценки знаний и навыков обучающихся, оценки профессиональной подготовленности выпускников образовательных программ в области здравоохранения»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приказ МОН РК от 17.06.2015г. №391 «Квалификационные требования, предъявляемые к образовательной деятельности организаций, предоставляющих высшее и (или) послевузовское образование, и перечня документов, подтверждающих соответствие им» </a:t>
                      </a:r>
                      <a:endParaRPr lang="ru-RU" sz="1400" b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приказ МНВО РК от 20.07.2022г.№ 2 «Об утверждении государственных общеобязательных стандартов высшего и послевузовского образования»;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приказ МЗ РК от 21.12.2020г.№ ҚР ДСМ-303/2020»«Об утверждении правил дополнительного и неформального образования специалистов в области здравоохранения, квалификационных требований к организациям, реализующим образовательные программы дополнительного и неформального образования в области здравоохранения, а также правил признания результатов обучения, полученных специалистами в области здравоохранения через дополнительное и неформальное образование»;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приказ МЗ РК от 30.11.2020г.№ ҚР ДСМ-218/2020</a:t>
                      </a:r>
                      <a:r>
                        <a:rPr lang="ru-RU" sz="1400" b="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«</a:t>
                      </a:r>
                      <a:r>
                        <a:rPr lang="ru-RU" sz="1400" b="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Об утверждении перечня специальностей и специализаций, подлежащих сертификации специалистов в области здравоохранения»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приказ МЗ РК от 21.12.2020г.№ ҚР ДСМ-305/2020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 </a:t>
                      </a: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801221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4891"/>
            <a:ext cx="1219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3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230898"/>
              </p:ext>
            </p:extLst>
          </p:nvPr>
        </p:nvGraphicFramePr>
        <p:xfrm>
          <a:off x="389777" y="752263"/>
          <a:ext cx="11412445" cy="4177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695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2059484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1321022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7352244">
                  <a:extLst>
                    <a:ext uri="{9D8B030D-6E8A-4147-A177-3AD203B41FA5}">
                      <a16:colId xmlns:a16="http://schemas.microsoft.com/office/drawing/2014/main" xmlns="" val="2351580148"/>
                    </a:ext>
                  </a:extLst>
                </a:gridCol>
              </a:tblGrid>
              <a:tr h="550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17693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500" dirty="0">
                          <a:effectLst/>
                        </a:rPr>
                        <a:t>24. 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Ответы на обращения физических и юридических лиц по вопросам подготовки кадров здравоохранения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мере обращения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Протокол № 3 от 02.11.2023г.(письмо ДНЧР М3 РК, №11-1-11/10869-И от 16.10.2023).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2"/>
                        </a:rPr>
                        <a:t>-content/uploads/2023/12/protokol-zasedaniya-umo-3-ot-2.11.2023g..pdf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0" indent="0">
                        <a:buAutoNum type="arabicParenR"/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Протокол № 4 от 14.12.2023г.( З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апрос ДНЧР МЗ РК  по выпускнице Пекинского университета Китайской медицины (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Beijing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University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of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Chinese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Medicine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) по специальностям «Врач общей практики» Китайской традиционной медицины, и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иглотерапевт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(магистратура)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https://kaznmu.edu.kz/rus/</a:t>
                      </a:r>
                      <a:r>
                        <a:rPr lang="en-US" sz="1400" baseline="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wp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-content/uploads/2023/12/protokol-zasedaniya-umo-4-ot-14.12.2023g..pdf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0" indent="0">
                        <a:buAutoNum type="arabicParenR"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Протокол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№ 5 от 08.02.2024г.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-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 признании документа 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Алимовоай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А. об образовании полученного за рубежом;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40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- запрос ДНЧР </a:t>
                      </a:r>
                      <a:r>
                        <a:rPr lang="kk-KZ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протокольному поручение совещания Министра здравоохранения РК Гиният А. «Об организации экстренной медицинской помощи населению  Республики Казахстан» от 5 января 2024 года.</a:t>
                      </a:r>
                      <a:endParaRPr lang="ru-RU" sz="1400" kern="1200" baseline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hlinkClick r:id="rId4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https://kaznmu.edu.kz/rus/wp-content/uploads/2024/03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4)  Протокол № 7 от 23.04.2024г. (запрос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 признании документов об окончании интернатуры  с присвоением квалификации «Врач специалист»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5"/>
                        </a:rPr>
                        <a:t>https://kaznmu.edu.kz/rus/wp-content/uploads/2024/05/protokol-zasedaniya-umo-7-ot-23.04.2024g.-1.pdf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5)  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Протокол № 8 от 13.05.2024г. (подготовка специалистов педиатрического профиля, подготовка клинических фармакологов, о включении в номенклатуру специализации «Эндоскопия»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595117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63207"/>
            <a:ext cx="12191998" cy="37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8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19922" y="795936"/>
          <a:ext cx="11827238" cy="2813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027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4214835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1199213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2885538">
                  <a:extLst>
                    <a:ext uri="{9D8B030D-6E8A-4147-A177-3AD203B41FA5}">
                      <a16:colId xmlns:a16="http://schemas.microsoft.com/office/drawing/2014/main" xmlns="" val="1848670032"/>
                    </a:ext>
                  </a:extLst>
                </a:gridCol>
                <a:gridCol w="2960625">
                  <a:extLst>
                    <a:ext uri="{9D8B030D-6E8A-4147-A177-3AD203B41FA5}">
                      <a16:colId xmlns:a16="http://schemas.microsoft.com/office/drawing/2014/main" xmlns="" val="666237480"/>
                    </a:ext>
                  </a:extLst>
                </a:gridCol>
              </a:tblGrid>
              <a:tr h="583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25. 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Мониторинг деятельности ГУП и Комитетов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Май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отчет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5434772"/>
                  </a:ext>
                </a:extLst>
              </a:tr>
              <a:tr h="68981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26. 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Мониторинг деятельности Секций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Июнь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отчет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821887"/>
                  </a:ext>
                </a:extLst>
              </a:tr>
              <a:tr h="8662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27. 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Отчет УМО, обсуждение плана УМО</a:t>
                      </a: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Июль </a:t>
                      </a:r>
                      <a:endParaRPr lang="ru-RU" sz="140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Заместитель председателя УМО, Методист УМО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отчет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047166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" y="252359"/>
            <a:ext cx="121919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8072E50-02B0-4592-8289-2D4DE5C24655}"/>
              </a:ext>
            </a:extLst>
          </p:cNvPr>
          <p:cNvSpPr/>
          <p:nvPr/>
        </p:nvSpPr>
        <p:spPr>
          <a:xfrm>
            <a:off x="5501390" y="4110176"/>
            <a:ext cx="54204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Отчеты представлены в материалах заседания УМО</a:t>
            </a:r>
          </a:p>
          <a:p>
            <a:endParaRPr lang="kk-KZ" sz="2000" dirty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hlinkClick r:id="rId2"/>
              </a:rPr>
              <a:t>https://kaznmu.edu.kz/rus/obrazovanie-2/uchebno-metodicheskoe-obedinenie/zasedaniya-umo/</a:t>
            </a:r>
            <a:r>
              <a:rPr lang="ru-RU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0682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9" y="138046"/>
            <a:ext cx="10250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Страница о деятельности УМО на сайте НАО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КазНМУ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им.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С.Д.Асфендиярова</a:t>
            </a:r>
            <a:endParaRPr 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63" t="15525" r="7500" b="2754"/>
          <a:stretch/>
        </p:blipFill>
        <p:spPr>
          <a:xfrm>
            <a:off x="324355" y="753980"/>
            <a:ext cx="6217310" cy="29357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30144" t="26890" r="51409" b="19048"/>
          <a:stretch/>
        </p:blipFill>
        <p:spPr>
          <a:xfrm>
            <a:off x="10064166" y="3256548"/>
            <a:ext cx="1684422" cy="31602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32237" t="23317" r="36579" b="8831"/>
          <a:stretch/>
        </p:blipFill>
        <p:spPr>
          <a:xfrm>
            <a:off x="6458074" y="753980"/>
            <a:ext cx="3439905" cy="58553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/>
          <a:srcRect l="31448" t="28517" r="15263" b="16260"/>
          <a:stretch/>
        </p:blipFill>
        <p:spPr>
          <a:xfrm>
            <a:off x="76199" y="3936290"/>
            <a:ext cx="6087980" cy="26730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6"/>
          <a:srcRect l="29253" t="20883" r="20813" b="8751"/>
          <a:stretch/>
        </p:blipFill>
        <p:spPr>
          <a:xfrm>
            <a:off x="8791073" y="753980"/>
            <a:ext cx="3320716" cy="26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09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134" y="249604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Проект решения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18557" y="1380682"/>
            <a:ext cx="99548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1. Принять отчет о деятельности УМО направления подготовки «Здравоохранение» за 2023-24 учебный год к сведению.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2. Отчет о деятельности УМО направления подготовки «Здравоохранение» за 2023-24 учебный год направить в РГП на ПХВ "Национальный Центр развития высшего образования" МНВО РК до 1 </a:t>
            </a:r>
            <a:r>
              <a:rPr lang="ru-RU" sz="2000">
                <a:latin typeface="Arial Narrow" panose="020B0606020202030204" pitchFamily="34" charset="0"/>
              </a:rPr>
              <a:t>июля 2024г.</a:t>
            </a:r>
            <a:endParaRPr lang="ru-RU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43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58" y="59408"/>
            <a:ext cx="4562693" cy="410289"/>
          </a:xfrm>
        </p:spPr>
        <p:txBody>
          <a:bodyPr anchor="t">
            <a:no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Состав УМО (795)</a:t>
            </a: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endParaRPr lang="ru-RU" sz="2400" b="1" dirty="0">
              <a:solidFill>
                <a:srgbClr val="581D53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381" y="596084"/>
            <a:ext cx="3155372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ГУП программ терапевтического профиля – 267 чел.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425" y="2344503"/>
            <a:ext cx="3180537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программ неотложной медицины и ядерной медицины и травматологии-36чел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4857" y="2444530"/>
            <a:ext cx="1294781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Комитетов - 3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5970" y="1166496"/>
            <a:ext cx="3155372" cy="692497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ГУП программ хирургического профиля-</a:t>
            </a:r>
          </a:p>
          <a:p>
            <a:pPr algn="ctr"/>
            <a:r>
              <a:rPr lang="ru-RU" sz="1300" b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57 чел</a:t>
            </a:r>
            <a:endParaRPr lang="ru-RU" sz="1300" b="1" dirty="0">
              <a:solidFill>
                <a:schemeClr val="bg1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  <a:p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61" y="4241795"/>
            <a:ext cx="3187969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онкология и онкология радиационная, анестезиология и реаниматология – 38 чел.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69731" y="4269918"/>
            <a:ext cx="1283488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Комитетов -2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361" y="2941161"/>
            <a:ext cx="3161960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программ фармацевтического образования -52 чел.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64050" y="5503093"/>
            <a:ext cx="1279932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Комитетов-3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709" y="5440468"/>
            <a:ext cx="3187968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программ подготовки специалистов сестринского дела -66 чел.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39402" y="590310"/>
            <a:ext cx="1313817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Комитетов -19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74346" y="1266523"/>
            <a:ext cx="1279932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Комитетов - 14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220" y="1758563"/>
            <a:ext cx="3154948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ГУП программ педиатрического профиля-141 чел.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01056" y="1858590"/>
            <a:ext cx="1252163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Комитетов -12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01644" y="3033493"/>
            <a:ext cx="1242338" cy="307777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Комитетов-3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473" y="3507917"/>
            <a:ext cx="3173949" cy="692497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программ подготовки специалистов общественного здоровья и иных специалистов здравоохранения-81 чел.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97232" y="3653092"/>
            <a:ext cx="1252163" cy="292388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Комитетов-5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633" y="4833862"/>
            <a:ext cx="3191369" cy="492443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ГУП программ стоматологического профиля -57 чел.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42380" y="4886744"/>
            <a:ext cx="1310840" cy="307777"/>
          </a:xfrm>
          <a:prstGeom prst="rect">
            <a:avLst/>
          </a:prstGeom>
          <a:solidFill>
            <a:srgbClr val="E1DBE0"/>
          </a:solidFill>
          <a:ln>
            <a:solidFill>
              <a:srgbClr val="E1DBE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Комитетов 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148048" y="55417"/>
            <a:ext cx="4043952" cy="2105192"/>
          </a:xfrm>
          <a:prstGeom prst="rect">
            <a:avLst/>
          </a:prstGeom>
          <a:solidFill>
            <a:schemeClr val="bg1"/>
          </a:solidFill>
          <a:ln>
            <a:solidFill>
              <a:srgbClr val="E1DBE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200" b="1" u="sng" dirty="0">
                <a:solidFill>
                  <a:srgbClr val="461842"/>
                </a:solidFill>
                <a:latin typeface="Arial Narrow" panose="020B0606020202030204" pitchFamily="34" charset="0"/>
              </a:rPr>
              <a:t>Ассоциации (15) </a:t>
            </a:r>
            <a:r>
              <a:rPr lang="ru-RU" sz="1200" kern="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	</a:t>
            </a:r>
            <a:endParaRPr lang="ru-RU" sz="1200" dirty="0">
              <a:solidFill>
                <a:srgbClr val="461842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algn="just"/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Педиатрии, Детской хирургии, Аллергологии и иммунологии, Гастроэнтерологии, Кардиологии, Инфекционные болезни, Ревматологии, Гематологии и онкологии, Неонатологии.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 Ассоциация медицинских и фармацевтических организаций «Даму», </a:t>
            </a: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РОО "Ассоциация клинических фармакологов и фармацевтов«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Ассоциация поддержки и развития фармацевтической деятельности РК, </a:t>
            </a: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Ассоциация менеджмента и общественного здравоохранения,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 Казахстанская  стоматологическая Ассоциация. ОО  «Единая казахстанская ассоциация стоматологов».</a:t>
            </a:r>
            <a:endParaRPr lang="ru-RU" sz="1200" dirty="0">
              <a:solidFill>
                <a:srgbClr val="461842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165462" y="2171580"/>
            <a:ext cx="4026538" cy="4632037"/>
          </a:xfrm>
          <a:prstGeom prst="rect">
            <a:avLst/>
          </a:prstGeom>
          <a:solidFill>
            <a:schemeClr val="bg1"/>
          </a:solidFill>
          <a:ln>
            <a:solidFill>
              <a:srgbClr val="E1DBE0"/>
            </a:solidFill>
          </a:ln>
        </p:spPr>
        <p:txBody>
          <a:bodyPr wrap="square">
            <a:spAutoFit/>
          </a:bodyPr>
          <a:lstStyle/>
          <a:p>
            <a:r>
              <a:rPr lang="ru-RU" sz="1300" b="1" u="sng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Представители практического здравоохранения </a:t>
            </a:r>
          </a:p>
          <a:p>
            <a:pPr algn="just"/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НКЦЭМ г. Астана , </a:t>
            </a:r>
            <a:r>
              <a:rPr lang="ru-RU" sz="1200" dirty="0">
                <a:latin typeface="Arial Narrow" panose="020B0606020202030204" pitchFamily="34" charset="0"/>
              </a:rPr>
              <a:t>Больница МЦ Управделами Президента РК»</a:t>
            </a:r>
            <a:r>
              <a:rPr lang="ru-RU" dirty="0"/>
              <a:t>,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ЦЯМиО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 УЗ Области Абай,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г.Семей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, UMC (</a:t>
            </a: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Радиологии и ядерной </a:t>
            </a:r>
            <a:r>
              <a:rPr lang="kk-KZ" sz="12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r>
              <a:rPr lang="ru-RU" sz="12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), 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ННЦТО им. академика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Батпенова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 Н.Д., 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Национальный центр экспертизы лекарственных средств и медицинских изделий КМФК МЗ РК,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, </a:t>
            </a: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АО «Национальный Центр нейрохирургии»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Казахская Академия питания, НЦ здорового питания, Академия профилактической медицины, АО «Казахский НИИ онкологии и радиологии», НАО «Центр передовых знаний» ,НАО ННКЦ, РГП на ПХВ «Национальный координационный центр экстренной медицины»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</a:rPr>
              <a:t>г.Астана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</a:t>
            </a:r>
            <a:r>
              <a:rPr lang="ru-RU" sz="1200" dirty="0">
                <a:latin typeface="Arial Narrow" panose="020B0606020202030204" pitchFamily="34" charset="0"/>
              </a:rPr>
              <a:t>АО «Научно-Исследовательский институт кардиологии и внутренних болезней», АО «Научный центр акушерства, гинекологии и перинаталогии», 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О «Научный центр педиатрии и детской хирургии», НАО «Центр передовых знаний» ,НАО ННКЦ, РГП на ПХВ «Национальный координационный центр экстренной медицины»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</a:rPr>
              <a:t>г.Астана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</a:t>
            </a:r>
            <a:r>
              <a:rPr lang="ru-RU" sz="1200" dirty="0">
                <a:latin typeface="Arial Narrow" panose="020B0606020202030204" pitchFamily="34" charset="0"/>
              </a:rPr>
              <a:t>НАО Национальный центр детской реабилитации, РГП на ПХВ «Национальный центр общественного здравоохранения» МЗ РК, РГП на ПХВ «Национальный научный центр </a:t>
            </a:r>
            <a:r>
              <a:rPr lang="ru-RU" sz="1200" dirty="0" err="1">
                <a:latin typeface="Arial Narrow" panose="020B0606020202030204" pitchFamily="34" charset="0"/>
              </a:rPr>
              <a:t>фтизиопульмонологии</a:t>
            </a:r>
            <a:r>
              <a:rPr lang="ru-RU" sz="1200" dirty="0">
                <a:latin typeface="Arial Narrow" panose="020B0606020202030204" pitchFamily="34" charset="0"/>
              </a:rPr>
              <a:t> Р</a:t>
            </a:r>
            <a:r>
              <a:rPr lang="kk-KZ" sz="1200" dirty="0">
                <a:latin typeface="Arial Narrow" panose="020B0606020202030204" pitchFamily="34" charset="0"/>
              </a:rPr>
              <a:t>еспублики Казахстан</a:t>
            </a:r>
            <a:r>
              <a:rPr lang="ru-RU" sz="1200" dirty="0">
                <a:latin typeface="Arial Narrow" panose="020B0606020202030204" pitchFamily="34" charset="0"/>
              </a:rPr>
              <a:t>» МЗ РК, 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Областная детская стоматологическая поликлиника 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</a:rPr>
              <a:t>г.Петропавловск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ТОО «Лидер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</a:rPr>
              <a:t>Стом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»,</a:t>
            </a: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 РГП на ПХВ Областная детская стоматологическая поликлиника г.Актобе</a:t>
            </a:r>
            <a:endParaRPr lang="ru-RU" sz="1200" dirty="0">
              <a:solidFill>
                <a:srgbClr val="461842"/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630C9289-947C-2857-085A-8136F1DE6209}"/>
              </a:ext>
            </a:extLst>
          </p:cNvPr>
          <p:cNvSpPr txBox="1"/>
          <p:nvPr/>
        </p:nvSpPr>
        <p:spPr>
          <a:xfrm>
            <a:off x="4812088" y="196034"/>
            <a:ext cx="3259724" cy="4909036"/>
          </a:xfrm>
          <a:prstGeom prst="rect">
            <a:avLst/>
          </a:prstGeom>
          <a:noFill/>
          <a:ln>
            <a:solidFill>
              <a:srgbClr val="E1DBE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u="sng" kern="0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ОВПО РК в составе УМО: </a:t>
            </a:r>
          </a:p>
          <a:p>
            <a:pPr marL="228600" indent="-228600">
              <a:buFont typeface="+mj-lt"/>
              <a:buAutoNum type="arabicPeriod"/>
            </a:pPr>
            <a:endParaRPr lang="ru-RU" sz="1200" dirty="0">
              <a:solidFill>
                <a:srgbClr val="461842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КазНМУ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имени С.Д.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Асфендиярова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Медицинский университет Астана,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Карагандинский медицинский университет,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Медицинский университет Семей,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Западно-Казахстанский университет имени Марата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Оспанова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Казахстанско-Российский медицинский университет,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Южно-Казахстанская медицинская академия»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Казахский национальный университет имени Аль-Фараби,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Международный Казахско-турецкий университет имени </a:t>
            </a:r>
            <a:r>
              <a:rPr lang="ru-RU" sz="1200" dirty="0" err="1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Х.А.Ясави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Северо-Казахстанский Государственный университет имени М.Козыбаева</a:t>
            </a:r>
            <a:r>
              <a:rPr lang="ru-RU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Академия «Bolashaq»,</a:t>
            </a:r>
            <a:endParaRPr lang="ru-RU" sz="1200" dirty="0">
              <a:solidFill>
                <a:srgbClr val="461842"/>
              </a:solidFill>
              <a:latin typeface="Arial Narrow" panose="020B0606020202030204" pitchFamily="34" charset="0"/>
              <a:ea typeface="Calibri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</a:rPr>
              <a:t>Кокшетауский государственный университет имени Ш.Уалиханова,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kk-KZ" sz="12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Каспийский Общественный университет.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842997" y="5452158"/>
            <a:ext cx="3259724" cy="1046440"/>
          </a:xfrm>
          <a:prstGeom prst="rect">
            <a:avLst/>
          </a:prstGeom>
          <a:ln>
            <a:solidFill>
              <a:srgbClr val="E1DBE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ru-RU" sz="1300" b="1" u="sng" dirty="0">
                <a:solidFill>
                  <a:srgbClr val="461842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Представители зарубежных ОВПО: </a:t>
            </a:r>
          </a:p>
          <a:p>
            <a:pPr marL="266700" indent="-2667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300" dirty="0">
                <a:solidFill>
                  <a:srgbClr val="461842"/>
                </a:solidFill>
                <a:latin typeface="Arial Narrow" panose="020B0606020202030204" pitchFamily="34" charset="0"/>
              </a:rPr>
              <a:t>Университет Дж. Хопкинса, США;  </a:t>
            </a:r>
          </a:p>
          <a:p>
            <a:pPr marL="266700" indent="-266700">
              <a:lnSpc>
                <a:spcPct val="8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300" dirty="0">
                <a:solidFill>
                  <a:srgbClr val="461842"/>
                </a:solidFill>
                <a:latin typeface="Arial Narrow" panose="020B0606020202030204" pitchFamily="34" charset="0"/>
              </a:rPr>
              <a:t>ФГБОУ ВО «Оренбургский государственный медицинский университет Минздрава Российской Федерации</a:t>
            </a:r>
            <a:r>
              <a:rPr lang="ru-RU" sz="1300" dirty="0">
                <a:solidFill>
                  <a:srgbClr val="581D53"/>
                </a:solidFill>
                <a:latin typeface="Arial Narrow" panose="020B0606020202030204" pitchFamily="34" charset="0"/>
              </a:rPr>
              <a:t>, </a:t>
            </a:r>
            <a:endParaRPr lang="ru-RU" sz="1300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33" y="6057852"/>
            <a:ext cx="4396515" cy="292388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Секция высшего и послевузовского образования УМО-29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633" y="6453175"/>
            <a:ext cx="4907332" cy="292388"/>
          </a:xfrm>
          <a:prstGeom prst="rect">
            <a:avLst/>
          </a:prstGeom>
          <a:solidFill>
            <a:srgbClr val="7C4C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Секция дополнительного и неформального образования УМО-45 чел.</a:t>
            </a:r>
          </a:p>
        </p:txBody>
      </p:sp>
    </p:spTree>
    <p:extLst>
      <p:ext uri="{BB962C8B-B14F-4D97-AF65-F5344CB8AC3E}">
        <p14:creationId xmlns:p14="http://schemas.microsoft.com/office/powerpoint/2010/main" val="9456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132" y="128108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Ключевые мероприятия УМО </a:t>
            </a:r>
            <a:r>
              <a:rPr lang="ru-RU" sz="2800" b="1" dirty="0">
                <a:solidFill>
                  <a:srgbClr val="461842"/>
                </a:solidFill>
                <a:latin typeface="Arial Narrow" panose="020B0606020202030204" pitchFamily="34" charset="0"/>
              </a:rPr>
              <a:t>за 2023-2024 </a:t>
            </a:r>
            <a:r>
              <a:rPr lang="ru-RU" sz="2800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3524" y="892653"/>
            <a:ext cx="11684949" cy="557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продвижение 56 профессиональных стандартов в области здравоохранения (приказ МЗ РК № 46 от 25.01.2024г.), направлено 5 проектов ПС и предложения к дополнению и изменениям в 6 ПС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Согласование спецификаций тестовых заданий и перечня станций оценки профессиональной подготовленности выпусков ОП здравоохранения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и организация пилотной оценки студентов 3 курса ОП «Общая медицина», «Педиатрия», «Стоматология»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цифровой платформы резидентуры</a:t>
            </a:r>
          </a:p>
          <a:p>
            <a:pPr marL="34290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ru-RU" dirty="0">
                <a:solidFill>
                  <a:srgbClr val="461842"/>
                </a:solidFill>
                <a:latin typeface="Arial Narrow" panose="020B0606020202030204" pitchFamily="34" charset="0"/>
              </a:rPr>
              <a:t>Признание результатов обучения формального и неформального обучения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ru-RU" dirty="0">
                <a:solidFill>
                  <a:srgbClr val="461842"/>
                </a:solidFill>
                <a:latin typeface="Arial Narrow" panose="020B0606020202030204" pitchFamily="34" charset="0"/>
              </a:rPr>
              <a:t>Результаты трудоустройства выпускников ОП здравоохранения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ru-RU" dirty="0">
                <a:solidFill>
                  <a:srgbClr val="461842"/>
                </a:solidFill>
                <a:latin typeface="Arial Narrow" panose="020B0606020202030204" pitchFamily="34" charset="0"/>
              </a:rPr>
              <a:t>Подготовка рекомендаций для внесения изменений и дополнений в НПА в области здравоохранения (9)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</a:rPr>
              <a:t>Спецификации тестов и перечень рекомендуемой литературы для комплексного тестирования для постепления в магистратуру по направлению подготовки «Здравоохранение»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</a:rPr>
              <a:t>Экспертиза и утверждение программ сертификационных курсов дополнительного образования в области здравоохранения</a:t>
            </a: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</a:rPr>
              <a:t>Присвоение грифа УМО по направлению подготовки – Здравоохранение учебникам/учебным пособиям и методическим рекомендациям (8)</a:t>
            </a:r>
            <a:endParaRPr 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базы экспертов: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реестра ОП ЕСУВО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экспертов признания документов о зарубежном образовании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экспертов национального теста тестирования МНВО РК (комплексное тестирование)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tabLst>
                <a:tab pos="361950" algn="l"/>
                <a:tab pos="1079500" algn="l"/>
              </a:tabLst>
            </a:pPr>
            <a:r>
              <a:rPr lang="kk-KZ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экспертов для экспертизы экзаменационных материалов НЦНЭ.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108077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2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223B4B2-27CF-4D60-943D-59191C33C3BB}"/>
              </a:ext>
            </a:extLst>
          </p:cNvPr>
          <p:cNvSpPr/>
          <p:nvPr/>
        </p:nvSpPr>
        <p:spPr>
          <a:xfrm>
            <a:off x="7704945" y="2281376"/>
            <a:ext cx="37115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направлено 5 проектов ПС и предложения к дополнению и изменениям в 6 ПС</a:t>
            </a:r>
            <a:endParaRPr lang="ru-RU" sz="2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5E147D7-DE9C-4D82-BEED-C2D158D5C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07" y="583029"/>
            <a:ext cx="5005379" cy="595586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A98371A-0117-4B61-9801-80F337614F28}"/>
              </a:ext>
            </a:extLst>
          </p:cNvPr>
          <p:cNvSpPr/>
          <p:nvPr/>
        </p:nvSpPr>
        <p:spPr>
          <a:xfrm>
            <a:off x="7704945" y="903631"/>
            <a:ext cx="3711548" cy="70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B24C79F30A3C49E7</a:t>
            </a:r>
            <a:endParaRPr lang="ru-RU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3958-09-03-01-22-08 06.06.2024</a:t>
            </a:r>
            <a:endParaRPr lang="ru-RU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92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934721A5-7BF8-418A-B9C7-E731D1554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88" y="367920"/>
            <a:ext cx="4592300" cy="6340177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E85A32-E034-4A28-A500-3A974A5CD9DF}"/>
              </a:ext>
            </a:extLst>
          </p:cNvPr>
          <p:cNvSpPr/>
          <p:nvPr/>
        </p:nvSpPr>
        <p:spPr>
          <a:xfrm>
            <a:off x="5376471" y="120402"/>
            <a:ext cx="657069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Аналитическая справка</a:t>
            </a:r>
            <a:endParaRPr lang="ru-RU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по использованию </a:t>
            </a:r>
            <a:r>
              <a:rPr lang="ru-RU" sz="1200" b="1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профстандартов</a:t>
            </a: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в образовательных программах</a:t>
            </a:r>
            <a:endParaRPr lang="ru-RU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ru-RU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Наименование УМО: </a:t>
            </a:r>
            <a:r>
              <a:rPr lang="ru-RU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УМО направления подготовки «Здравоохранение» на базе НАО «Казахский национальный медицинский университет им. </a:t>
            </a:r>
            <a:r>
              <a:rPr lang="ru-RU" sz="1200" dirty="0" err="1"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ru-RU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ru-RU" sz="1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Наименование министерства, к которому относятся специальности УМО (может быть несколько министерств): </a:t>
            </a:r>
            <a:r>
              <a:rPr lang="ru-RU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Министерство здравоохранения Республики Казахстан</a:t>
            </a:r>
          </a:p>
          <a:p>
            <a:pPr algn="just">
              <a:spcAft>
                <a:spcPts val="0"/>
              </a:spcAft>
            </a:pPr>
            <a:endParaRPr lang="ru-RU" sz="8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b="1" dirty="0">
                <a:latin typeface="Arial Narrow" panose="020B0606020202030204" pitchFamily="34" charset="0"/>
              </a:rPr>
              <a:t>Предложения УМО по совершенствованию и разработке профессиональных стандартов по специальностям УМО:</a:t>
            </a:r>
            <a:endParaRPr lang="ru-RU" sz="1200" dirty="0">
              <a:latin typeface="Arial Narrow" panose="020B0606020202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Продолжать работу по повышению осведомленности и вовлеченности работников организаций образования для разработки образовательных стандартов на основе профессиональных стандартов (ПС). Включить проведение семинаров, вебинаров и тренингов для педагогов и административного персонала, чтобы они понимали важность и методы интеграции ПС в образовательные программы.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Продолжать работу по повышению осведомленности и вовлеченности работников организаций здравоохранения для улучшения и адаптации ПС. Организовать регулярные встречи, круглые столы и конференции для обсуждения изменений и дополнений к ПС, учитывая реальные потребности и опыт практикующих специалистов.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Организовать информационную поддержку заинтересованным сторонам – платформы для доступа к учебным материалам, ресурсам для повышения квалификации, форумы для обмена опытом и обсуждения насущных вопросов.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В отраслевом совете при МЗ РК создать комитеты по направлениям деятельности: Медицина, Стоматология, Фармация, Общественное здравоохранение, Медико-профилактическое дело, Сестринское дело для анализа обратной связи и внесения необходимых изменений в ПС на основе текущих потребностей и отзывов от профессионального сообщества.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Систему сертификации и оценки квалификации специалистов здравоохранения РК (в настоящее время проводится НЦНЭ – национальный центр независимой </a:t>
            </a:r>
            <a:r>
              <a:rPr lang="ru-RU" sz="1200" dirty="0" err="1">
                <a:latin typeface="Arial Narrow" panose="020B0606020202030204" pitchFamily="34" charset="0"/>
              </a:rPr>
              <a:t>экзаменации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u="sng" dirty="0">
                <a:latin typeface="Arial Narrow" panose="020B0606020202030204" pitchFamily="34" charset="0"/>
                <a:hlinkClick r:id="rId3"/>
              </a:rPr>
              <a:t>https://www.qazexam.kz/index.php/ru/</a:t>
            </a:r>
            <a:r>
              <a:rPr lang="ru-RU" sz="1200" dirty="0">
                <a:latin typeface="Arial Narrow" panose="020B0606020202030204" pitchFamily="34" charset="0"/>
              </a:rPr>
              <a:t>) адаптировать к ПС. Обеспечить объективные и прозрачные процедуры оценки, которые помогут подтвердить соответствие специалистов установленным стандартам.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Внедрить программы мотивации и поддержки для работников здравоохранения, которые активно участвуют в разработке и улучшении ПС. Предусмотреть финансовые стимулы, награды и возможности карьерного роста для тех, кто вносит значительный вклад в развитие стандартов.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dirty="0">
                <a:latin typeface="Arial Narrow" panose="020B0606020202030204" pitchFamily="34" charset="0"/>
              </a:rPr>
              <a:t>Сотрудничать с международными организациями и использовать лучший мировой опыт в разработке ПС. Организовать программы обмена и стажировок для медицинских работников за рубежом, чтобы перенимать передовые практики и инновации.</a:t>
            </a:r>
            <a:endParaRPr lang="ru-RU" sz="12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4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67739"/>
              </p:ext>
            </p:extLst>
          </p:nvPr>
        </p:nvGraphicFramePr>
        <p:xfrm>
          <a:off x="276348" y="461231"/>
          <a:ext cx="11639304" cy="6062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446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3479348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1013016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6687494">
                  <a:extLst>
                    <a:ext uri="{9D8B030D-6E8A-4147-A177-3AD203B41FA5}">
                      <a16:colId xmlns:a16="http://schemas.microsoft.com/office/drawing/2014/main" xmlns="" val="1168392728"/>
                    </a:ext>
                  </a:extLst>
                </a:gridCol>
              </a:tblGrid>
              <a:tr h="4085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2654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1. 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Актуализация и утверждение состава УМО, ГУП, Комитетов на 2023-2024 учебный год, утверждение планов работы УМО, Секций, ГУП, Комитетов на 2023-2024 учебный год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Сентябрь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 Протокол УМО №3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 02.11.2023г.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-content/uploads/2023/12/protokol-zasedaniya-umo-3-ot-2.11.2023g..pdf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4990876"/>
                  </a:ext>
                </a:extLst>
              </a:tr>
              <a:tr h="21232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2. 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Актуализация ОП СК, обсуждение Каталога ОП ДО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Сентябрь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совместного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заседания УМО, ДНЧР,ННЦРЗ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 24.01.2024г(создание РГ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№ 5 от 08.02.2024г. (промежуточный отчет РГ)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wp-content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/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uploads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/2024/03/protokol-zasedaniya-umo-5-ot-08.02.2024g..pdf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</a:p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№ 6 от 18.03.2024г.(в ДНЧР предложения РГ)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4"/>
                        </a:rPr>
                        <a:t>https://kaznmu.edu.kz/rus/wp-content/uploads/2024/04/protokol-zasedaniya-umo-6-ot-18.03.2024g.-1.pdf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9264481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3. 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Отчеты ГУП за 2022-2023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уч.г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., планы ГУП на 2023-2024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уч.г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Сентябрь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 №3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от 02.11.2023г.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-content/uploads/2023/12/protokol-zasedaniya-umo-3-ot-2.11.2023g..pdf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5781801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4.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Выполнение протокольных поручений РУМС </a:t>
                      </a:r>
                      <a:r>
                        <a:rPr lang="kk-KZ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МНВО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РК,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ЦБПиАМ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МЗ РК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По мере обращения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/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1) Протокол УМО № 5 от 08.02.2024г(Мониторинг ОП)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3"/>
                        </a:rPr>
                        <a:t>-content/uploads/2024/03/protokol-zasedaniya-umo-5-ot-08.02.2024g..pdf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85725" indent="0"/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2) Протокол УМО № 6 от 18.03.2024г.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(Искусств </a:t>
                      </a:r>
                      <a:r>
                        <a:rPr lang="ru-RU" sz="1400" baseline="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интелект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и пр.) </a:t>
                      </a:r>
                    </a:p>
                    <a:p>
                      <a:pPr marL="85725" indent="0"/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https://kaznmu.edu.kz/rus/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hlinkClick r:id="rId4"/>
                        </a:rPr>
                        <a:t>-content/uploads/2024/04/protokol-zasedaniya-umo-6-ot-18.03.2024g.-1.pdf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3)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 № 7 от 23.04.2024г.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(Университет</a:t>
                      </a:r>
                      <a:r>
                        <a:rPr lang="en-US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e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Международного Бизнеса имени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Кенжегали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Сагадиева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en-US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UIB</a:t>
                      </a: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) разработать ОП «Основы искусственного интеллекта»)</a:t>
                      </a:r>
                      <a:r>
                        <a:rPr lang="ru-RU" sz="1400" kern="12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5"/>
                        </a:rPr>
                        <a:t>https://kaznmu.edu.kz/rus/wp-content/uploads/2024/05/protokol-zasedaniya-umo-7-ot-23.04.2024g.-1.pdf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5.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Показатели внутренней мобильности обучающихся и преподавателей. Развитие мобильности в организациях образования в области здравоохранения.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Декабрь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Обсуждение УМО Протокол №1 от 06.09.2023г. (МУА проректор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Жунусова А.Б)</a:t>
                      </a:r>
                      <a:endParaRPr lang="kk-KZ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6"/>
                        </a:rPr>
                        <a:t>https://kaznmu.edu.kz/rus/wp-content/uploads/2023/11/protokol-zasedaniya-umo-1-ot-06.09.2023g.-1.pdf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" y="76944"/>
            <a:ext cx="121919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461842"/>
              </a:solidFill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7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62916"/>
              </p:ext>
            </p:extLst>
          </p:nvPr>
        </p:nvGraphicFramePr>
        <p:xfrm>
          <a:off x="287313" y="637736"/>
          <a:ext cx="11617374" cy="4864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422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3642794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1107561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6194597">
                  <a:extLst>
                    <a:ext uri="{9D8B030D-6E8A-4147-A177-3AD203B41FA5}">
                      <a16:colId xmlns:a16="http://schemas.microsoft.com/office/drawing/2014/main" xmlns="" val="1168392728"/>
                    </a:ext>
                  </a:extLst>
                </a:gridCol>
              </a:tblGrid>
              <a:tr h="5687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88231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6. 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Анализ результатов независимой оценки выпускников программ высшего и послевузовского образования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 Протокол УМО № 5 от 08.02.2024г.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baseline="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-content/uploads/2024/03/protokol-zasedaniya-umo-5-ot-08.02.2024g..pdf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7312363"/>
                  </a:ext>
                </a:extLst>
              </a:tr>
              <a:tr h="2654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7. 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Независимая оценка обучающихся ОП по направлению подготовки Здравоохранение: цель, ожидаемые результаты, формат оценивания, использование результатов оценивания 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1)Протокол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УМО №4 от 14.12.2023г.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-content/uploads/2023/12/protokol-zasedaniya-umo-4-ot-14.12.2023g..pdf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baseline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2) Протокол УМО № 7 от 23.04.2024г.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4"/>
                        </a:rPr>
                        <a:t>https://kaznmu.edu.kz/rus/wp-content/uploads/2024/05/protokol-zasedaniya-umo-7-ot-23.04.2024g.-1.pdf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0726359"/>
                  </a:ext>
                </a:extLst>
              </a:tr>
              <a:tr h="2654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8.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Независимая оценка обучающихся ОП по направлению подготовки Здравоохранение: согласование спецификаций, списка экспертов, графика экспертизы и аттестации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1)Протокол УМО №3 от 2.11.2023г.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5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5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5"/>
                        </a:rPr>
                        <a:t>-content/uploads/2023/12/protokol-zasedaniya-umo-3-ot-2.11.2023g..pdf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2) Протокол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УКД УМО от 25.01.2024г.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6"/>
                        </a:rPr>
                        <a:t>https://kaznmu.edu.kz/rus/wp-content/uploads/2024/03/25.01.2024g.-protokol-sovmestnogo-zasedaniya-umo-ncnje.pdf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989706"/>
                  </a:ext>
                </a:extLst>
              </a:tr>
              <a:tr h="2654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9.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 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Февраль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№ 5 от 08.02.2024г </a:t>
                      </a:r>
                      <a:r>
                        <a:rPr lang="ru-RU" sz="1400" u="sng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https://kaznmu.edu.kz/rus/wp-content/uploads/2024/03/protokol-zasedaniya-umo-5-ot-08.02.2024g..pdf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2) Протокол № 6 от 18.03.2024г.(Пилот)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7"/>
                        </a:rPr>
                        <a:t>https://kaznmu.edu.k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hlinkClick r:id="rId7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7"/>
                        </a:rPr>
                        <a:t>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7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7"/>
                        </a:rPr>
                        <a:t>-content/uploads/2024/04/protokol-zasedaniya-umo-6-ot-18.03.2024g.-1.pdf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baseline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3) Протокол УКД УМО от 16.04.2024г.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8"/>
                        </a:rPr>
                        <a:t>https://kaznmu.edu.kz/rus/wp-content/uploads/2024/04/16.04.2024g.-protokol-sovmestnogo-vtorogo-zasedaniyapilot.pdf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23266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" y="77638"/>
            <a:ext cx="1219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73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16591"/>
              </p:ext>
            </p:extLst>
          </p:nvPr>
        </p:nvGraphicFramePr>
        <p:xfrm>
          <a:off x="128337" y="550770"/>
          <a:ext cx="11638092" cy="5886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738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3935755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788969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6211630">
                  <a:extLst>
                    <a:ext uri="{9D8B030D-6E8A-4147-A177-3AD203B41FA5}">
                      <a16:colId xmlns:a16="http://schemas.microsoft.com/office/drawing/2014/main" xmlns="" val="1168392728"/>
                    </a:ext>
                  </a:extLst>
                </a:gridCol>
              </a:tblGrid>
              <a:tr h="695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2654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10. 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Итоги приема в магистратуру и докторантуру по направлению «Здравоохранение», предшествующий уровень подготовки для поступающих в магистратуру и докторантуру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Октябрь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 Протокол УМО  № 3 от 02.11.2023г.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-content/uploads/2023/12/protokol-zasedaniya-umo-3-ot-2.11.2023g..pdf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2)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№ 5 от 08.02.2024г. 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 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wp-content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/</a:t>
                      </a:r>
                      <a:r>
                        <a:rPr lang="ru-RU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uploads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/2024/03/protokol-zasedaniya-umo-5-ot-08.02.2024g..pdf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3) Протокол № 7 от 23.04.2024г.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4"/>
                        </a:rPr>
                        <a:t>https://kaznmu.edu.kz/rus/wp-content/uploads/2024/05/protokol-zasedaniya-umo-7-ot-23.04.2024g.-1.pdf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887832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11.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Обсуждение централизованного приема в резидентуру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40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Протокол заседания УКД УМО от 03.05.2024г.(Секция ВПО</a:t>
                      </a:r>
                      <a:r>
                        <a:rPr lang="kk-KZ" sz="14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УМО)</a:t>
                      </a: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i="1" u="sng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5"/>
                        </a:rPr>
                        <a:t>https://kaznmu.edu.kz/rus/wp-content/uploads/2024/05/03.05.24g.-protokol-zasedaniya-cifrovizaciya-ukd-umodnchrnncrz.pdf</a:t>
                      </a:r>
                      <a:r>
                        <a:rPr lang="ru-RU" sz="140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8394118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Обсуждение централизованного приема в резидентуру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Январь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7627441"/>
                  </a:ext>
                </a:extLst>
              </a:tr>
              <a:tr h="20347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13.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Централизованный прием в резидентуру: готовность к внедрению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Март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Обсуждение на уровне Секции высшего и послевузовского образования УМО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7766050"/>
                  </a:ext>
                </a:extLst>
              </a:tr>
              <a:tr h="75616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14.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Результаты трудоустройства выпускников 2023 года, анализ обеспеченности кадров здравоохранения РК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Январь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УМО Протокол № 5 от 08.02.2024г.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-content/uploads/2024/03/protokol-zasedaniya-umo-5-ot-08.02.2024g..pdf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0344347"/>
                  </a:ext>
                </a:extLst>
              </a:tr>
              <a:tr h="471709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15.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Мониторинг образовательных программ по направлению подготовки «Здравоохранения» ОВПО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Декабрь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 УМО Протокол № 5 от 08.02.2024г.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-content/uploads/2024/03/protokol-zasedaniya-umo-5-ot-08.02.2024g..pdf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4337356"/>
                  </a:ext>
                </a:extLst>
              </a:tr>
              <a:tr h="52257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16.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Мониторинг образовательных программ по направлению подготовки «Здравоохранения» НИИ, НЦ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Февраль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9816635"/>
                  </a:ext>
                </a:extLst>
              </a:tr>
              <a:tr h="322586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17.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Подготовка кадров по специальности МПД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Февраль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/>
                      </a:pP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Протокол заседания УКД УМО от 22.02.2024г.(Секция ВПО</a:t>
                      </a:r>
                      <a:r>
                        <a:rPr lang="kk-KZ" sz="14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УМО)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u="sng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6"/>
                        </a:rPr>
                        <a:t>https://kaznmu.edu.kz/rus/zasedaniya-upravleniya-koordinacii-deyatelnosti-umo/</a:t>
                      </a:r>
                      <a:r>
                        <a:rPr lang="ru-RU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</a:t>
                      </a:r>
                      <a:r>
                        <a:rPr lang="kk-KZ" sz="14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заседании УМО не обсуждали –</a:t>
                      </a: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по</a:t>
                      </a:r>
                      <a:r>
                        <a:rPr lang="kk-KZ" sz="1400" kern="1200" baseline="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специальности МПД п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ервый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год обучаются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992928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01186"/>
            <a:ext cx="1219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7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494163"/>
              </p:ext>
            </p:extLst>
          </p:nvPr>
        </p:nvGraphicFramePr>
        <p:xfrm>
          <a:off x="264619" y="404050"/>
          <a:ext cx="11662761" cy="5802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780">
                  <a:extLst>
                    <a:ext uri="{9D8B030D-6E8A-4147-A177-3AD203B41FA5}">
                      <a16:colId xmlns:a16="http://schemas.microsoft.com/office/drawing/2014/main" xmlns="" val="2248761293"/>
                    </a:ext>
                  </a:extLst>
                </a:gridCol>
                <a:gridCol w="3146859">
                  <a:extLst>
                    <a:ext uri="{9D8B030D-6E8A-4147-A177-3AD203B41FA5}">
                      <a16:colId xmlns:a16="http://schemas.microsoft.com/office/drawing/2014/main" xmlns="" val="2730603223"/>
                    </a:ext>
                  </a:extLst>
                </a:gridCol>
                <a:gridCol w="794796">
                  <a:extLst>
                    <a:ext uri="{9D8B030D-6E8A-4147-A177-3AD203B41FA5}">
                      <a16:colId xmlns:a16="http://schemas.microsoft.com/office/drawing/2014/main" xmlns="" val="1805161981"/>
                    </a:ext>
                  </a:extLst>
                </a:gridCol>
                <a:gridCol w="7101326">
                  <a:extLst>
                    <a:ext uri="{9D8B030D-6E8A-4147-A177-3AD203B41FA5}">
                      <a16:colId xmlns:a16="http://schemas.microsoft.com/office/drawing/2014/main" xmlns="" val="2351580148"/>
                    </a:ext>
                  </a:extLst>
                </a:gridCol>
              </a:tblGrid>
              <a:tr h="773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spc="-5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Срок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5264216"/>
                  </a:ext>
                </a:extLst>
              </a:tr>
              <a:tr h="17693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18. 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Разработка профессиональных стандартов в области здравоохранения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1) Протокол УМО № 4 от 14.12.2023г.  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https://kaznmu.edu.kz/rus/</a:t>
                      </a:r>
                      <a:r>
                        <a:rPr lang="en-US" sz="140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wp</a:t>
                      </a: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2"/>
                        </a:rPr>
                        <a:t>-content/uploads/2023/12/protokol-zasedaniya-umo-4-ot-14.12.2023g..pdf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Приказ МЗ РК № 46 от 25.01.2024г. «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Об утверждении профессиональных стандартов в области здравоохранения».</a:t>
                      </a:r>
                      <a:endParaRPr lang="kk-KZ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2) Протокол УКД УМО 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от 13.02.2024г. (ГУП ФД)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3"/>
                        </a:rPr>
                        <a:t>https://kaznmu.edu.kz/rus/wp-content/uploads/2024/03/13.02.2024g.-protokol-sovmestnogo-zasedaniya-umo-ot-13.02.2024g.pdf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3) Протокол УКД УМО от 22.02.204г.(ПС МПД)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4"/>
                        </a:rPr>
                        <a:t>https://kaznmu.edu.kz/rus/wp-content/uploads/2024/03/22.02.2024g.-protokol-sovmestnogo-zasedaniya-ps-mpd.pdf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4) Протокол УКД УМО от 16.02.2024г.(ПС ФД)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5"/>
                        </a:rPr>
                        <a:t>https://kaznmu.edu.kz/rus/wp-content/uploads/2024/03/16.02.2024g.-protokol-sovmestnogo-zasedaniya-umo-ps-fd.pdf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5) Протокол УКД УМО от 04.03.2024г.(ПС СД)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6"/>
                        </a:rPr>
                        <a:t>https://kaznmu.edu.kz/rus/wp-content/uploads/2024/03/04.03.2024g.-protokol-sovmestnogo-zasedaniya-ps-stom.-deyatelnost.pdf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6) Протокол УКД УМО от 13.03.2024г.(ПС ОЗ) 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7"/>
                        </a:rPr>
                        <a:t>https://kaznmu.edu.kz/rus/wp-content/uploads/2024/04/13.03.2024g-protokol-ukd-umo-komitet-oz-po-ps-oz.pdf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7) Протокол УКД УМО от 17.04.2024г. (ПС </a:t>
                      </a:r>
                      <a:r>
                        <a:rPr lang="ru-RU" sz="1400" baseline="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КлДиет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)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8"/>
                        </a:rPr>
                        <a:t>https://kaznmu.edu.kz/rus/wp-content/uploads/2024/04/17.04.2024g.-protokol-sovmestnogo-zasedaniya-umo-ps-nutriciologiya-ps-kl.dietologiya-1-1.pdf</a:t>
                      </a: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0378567"/>
                  </a:ext>
                </a:extLst>
              </a:tr>
              <a:tr h="17693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19.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just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Признание результатов обучения формального и неформального обучения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Ноябрь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  №1 от 06.09.2023г.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9"/>
                        </a:rPr>
                        <a:t>https://kaznmu.edu.kz/rus/wp-content/uploads/2023/11/protokol-zasedaniya-umo-1-ot-06.09.2023g.-1.pdf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Протокол УМО № 5 от 08.02.2024г. 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0"/>
                        </a:rPr>
                        <a:t>https://kaznmu.edu.kz/</a:t>
                      </a:r>
                      <a:r>
                        <a:rPr lang="en-US" sz="1400" baseline="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0"/>
                        </a:rPr>
                        <a:t>rus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0"/>
                        </a:rPr>
                        <a:t>/</a:t>
                      </a:r>
                      <a:r>
                        <a:rPr lang="en-US" sz="1400" baseline="0" dirty="0" err="1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0"/>
                        </a:rPr>
                        <a:t>wp</a:t>
                      </a:r>
                      <a:r>
                        <a:rPr lang="en-US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0"/>
                        </a:rPr>
                        <a:t>-content/uploads/2024/03/protokol-zasedaniya-umo-5-ot-08.02.2024g..pdf</a:t>
                      </a:r>
                      <a:endParaRPr lang="ru-RU" sz="1400" baseline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5131670"/>
                  </a:ext>
                </a:extLst>
              </a:tr>
              <a:tr h="63627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Круглый стол: Система квалификаций в области здравоохранения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Декабрь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Выездной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УМО на базе НАО «Медицинкий</a:t>
                      </a:r>
                      <a:r>
                        <a:rPr lang="kk-KZ" sz="1400" baseline="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университет Астана»</a:t>
                      </a:r>
                      <a:endParaRPr lang="kk-KZ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hlinkClick r:id="rId11"/>
                        </a:rPr>
                        <a:t>https://amu.edu.kz/ru/infocenter/news/13026/?changeLang=true</a:t>
                      </a:r>
                      <a:r>
                        <a:rPr lang="ru-RU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69337"/>
                  </a:ext>
                </a:extLst>
              </a:tr>
              <a:tr h="176934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kk-KZ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21.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just" defTabSz="914400" rtl="0" eaLnBrk="1" latinLnBrk="0" hangingPunct="1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Внесение изменений и дополнений в Классификатор направлений</a:t>
                      </a: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Апрель</a:t>
                      </a: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dirty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УМО № 6 от 18.03.2024г</a:t>
                      </a:r>
                      <a:r>
                        <a:rPr lang="kk-KZ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12"/>
                        </a:rPr>
                        <a:t>https://kaznmu.edu.kz/rus/wp-content/uploads/2024/04/protokol-zasedaniya-umo-6-ot-18.03.2024g.-1.pdf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baseline="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931" marR="17931" marT="0" marB="0" anchor="ctr">
                    <a:lnL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C54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207368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792"/>
            <a:ext cx="12192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ru-RU" sz="1600" b="1" dirty="0">
                <a:solidFill>
                  <a:srgbClr val="461842"/>
                </a:solidFill>
                <a:latin typeface="Arial Narrow" panose="020B0606020202030204" pitchFamily="34" charset="0"/>
              </a:rPr>
              <a:t>Отчет деятельности УМО за 2023-2024 </a:t>
            </a:r>
            <a:r>
              <a:rPr lang="ru-RU" sz="1600" b="1" dirty="0" err="1">
                <a:solidFill>
                  <a:srgbClr val="461842"/>
                </a:solidFill>
                <a:latin typeface="Arial Narrow" panose="020B0606020202030204" pitchFamily="34" charset="0"/>
              </a:rPr>
              <a:t>уч.год</a:t>
            </a:r>
            <a:r>
              <a:rPr lang="ru-RU" sz="1600" b="1" dirty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endParaRPr lang="ru-RU" altLang="ru-RU" sz="16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612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</TotalTime>
  <Words>2395</Words>
  <Application>Microsoft Office PowerPoint</Application>
  <PresentationFormat>Широкоэкранный</PresentationFormat>
  <Paragraphs>292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Отчет деятельности учебно-методического объединения направления подготовки «Здравоохранение»  за 2023-2024 уч.год </vt:lpstr>
      <vt:lpstr>Состав УМО (795)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181</cp:revision>
  <dcterms:created xsi:type="dcterms:W3CDTF">2024-03-15T05:18:30Z</dcterms:created>
  <dcterms:modified xsi:type="dcterms:W3CDTF">2024-06-07T01:09:17Z</dcterms:modified>
</cp:coreProperties>
</file>