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72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1616"/>
    <a:srgbClr val="461842"/>
    <a:srgbClr val="581D53"/>
    <a:srgbClr val="B886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41" autoAdjust="0"/>
    <p:restoredTop sz="96210" autoAdjust="0"/>
  </p:normalViewPr>
  <p:slideViewPr>
    <p:cSldViewPr snapToGrid="0">
      <p:cViewPr varScale="1">
        <p:scale>
          <a:sx n="56" d="100"/>
          <a:sy n="56" d="100"/>
        </p:scale>
        <p:origin x="84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4CC2FD-0B9A-4DEB-AF77-97334F761A99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86ABD9-3690-4F98-8D7F-6323350D8F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1649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E5D627-EE48-4504-8EA1-710CECA456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233E13E-5033-40C6-8DF1-C7EA573974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B41F094-4AEC-4D6B-8D28-6C8EA8434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A23EE48-5EFE-4D36-A0D5-CEA85C580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501B3CC-7B21-4244-AF58-8FC1A485B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100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30B929-C5E0-4F6C-AAC7-9375EAFCB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5F3E7B2-472C-41DE-9419-577BDB5B1D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82F5A91-2CD6-4426-AB92-545039BA6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C219BF-0199-4012-9EBF-5E9349E02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FFE929F-42DB-407F-A84C-33D6FA6CB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828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1EC92C4-59EA-4B82-8F45-1418A6F197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E74446E-6C17-4959-BA31-AB68508605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B508EF4-1EB1-4D8C-A137-E28E3A496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C9103EF-B11B-4DC1-95B2-72193D30F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1A989A-BBC2-4F1C-A9D6-A23081B1E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922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2EF43A-01AB-4F20-877F-8B1E79652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420D68F-E574-465B-8B5C-A0B39CB225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D8EB4E0-DDF0-4406-B155-601728EAB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8983655-0F51-4C08-940E-7AD4B35B7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14656D4-7432-4EC8-9084-72EF236C2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3959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2F29F5-5408-4093-88BA-292A3A03C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B321C8A-494A-4ADA-BDD9-A8F42FBE7D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A66EBEB-9EE3-4330-BF47-2920F14BA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6F7456F-7FBE-464E-9C56-45DA842F6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A592738-9D3C-446D-8C85-D538F1A3A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3190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87B311-8E65-430B-A6F3-5909E211E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3136EF5-CC69-4BCD-9E55-906634EC31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E76BEBD-AC3A-4BFB-B6CF-ABFC5CD9BB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53E129C-8A19-40AA-828D-DD83DA425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D110659-0D55-4DE1-BE52-FBD6C2DBE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20937B7-66D3-403D-B850-09EF3C9F6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0232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6731FC-8AFB-4962-A695-C358F17FF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E40F9EA-7BF2-4B98-B974-7ADEEEC32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54AFF5B-DD2C-4752-B16F-F464E940BF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1B506A5-B4B0-4CB9-9570-3209B0D287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E893725-9C43-44DF-93DB-F498A3327A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B86C9B0-928F-43E2-9BAC-3419A4461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C0C6B97-90E0-413C-9FB1-B1034B07C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0BA0EF7-7BDC-451F-80DC-231CD20BC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0332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995CFF-43FA-4495-BE19-9F99F77D8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090FB50-B1D2-4A5C-BB4B-5DE1A53E7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454B5E5-2FD2-4234-AB20-C269626D2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BDDC0C2-DFC9-47C4-80AC-31C73D061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9046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26DD1F5-92B1-415F-BE1E-3E772CD69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E0336D7-C797-4C6B-A040-192E5AE78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1534E33-406F-4007-A371-2241B8DB8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8076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A0DF44-F05F-4809-8F60-64CBFCD18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8057032-4F82-4C4E-8A26-460A036C6D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005D112-BE2F-4C3D-B0D7-4F91A18F1C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3075A9B-60CE-4716-B7A8-7E9BCCC4D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6737667-AC94-43C3-957D-695D2C909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394BE5A-F359-4D05-90E3-8FD259F61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9986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441A99-B02B-45E5-B9F0-326983CD7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C53E8AB-C586-43E8-8867-BECA3596EF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354817A-767E-411E-9CA1-B535A98C3B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666BDAA-5C63-4FB7-9EC3-B1E681CA7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C764C89-9D7D-49EE-9F01-AE2CA4787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E604C9C-AEF9-4F15-BA49-0AB18ED41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3182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E7BB73-94FB-49A6-BD8E-512571DA4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F1E5DA7-994B-4264-9684-191921FB88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BEEC365-CFDD-469A-B80D-F8B4416424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5BF1D-8320-4BBB-8154-501E141DD5D3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66C387F-2D83-4AA5-BD5E-360EC57C76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A35A248-A271-46A0-BB5D-816CD854C5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5795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9BE9F9-DDAE-48A4-8435-F04AA2C88D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7" y="2748476"/>
            <a:ext cx="9144000" cy="1361048"/>
          </a:xfrm>
        </p:spPr>
        <p:txBody>
          <a:bodyPr>
            <a:noAutofit/>
          </a:bodyPr>
          <a:lstStyle/>
          <a:p>
            <a:r>
              <a:rPr lang="ru-RU" sz="3600" b="1" dirty="0">
                <a:latin typeface="Arial Narrow" panose="020B0606020202030204" pitchFamily="34" charset="0"/>
              </a:rPr>
              <a:t>Информация о медицинских школах </a:t>
            </a:r>
            <a:br>
              <a:rPr lang="ru-RU" sz="3600" b="1" dirty="0">
                <a:latin typeface="Arial Narrow" panose="020B0606020202030204" pitchFamily="34" charset="0"/>
              </a:rPr>
            </a:br>
            <a:r>
              <a:rPr lang="ru-RU" sz="3600" b="1" dirty="0">
                <a:latin typeface="Arial Narrow" panose="020B0606020202030204" pitchFamily="34" charset="0"/>
              </a:rPr>
              <a:t>Республики Казахстан</a:t>
            </a:r>
            <a:br>
              <a:rPr lang="ru-RU" sz="3600" b="1" dirty="0">
                <a:latin typeface="Arial Narrow" panose="020B0606020202030204" pitchFamily="34" charset="0"/>
              </a:rPr>
            </a:br>
            <a:r>
              <a:rPr lang="ru-RU" sz="3600" b="1" dirty="0">
                <a:latin typeface="Arial Narrow" panose="020B0606020202030204" pitchFamily="34" charset="0"/>
              </a:rPr>
              <a:t>во Всемирном каталоге медицинских школ </a:t>
            </a:r>
            <a:br>
              <a:rPr lang="ru-RU" sz="3600" b="1" dirty="0">
                <a:latin typeface="Arial Narrow" panose="020B0606020202030204" pitchFamily="34" charset="0"/>
              </a:rPr>
            </a:br>
            <a:r>
              <a:rPr lang="ru-RU" sz="3600" b="1" dirty="0">
                <a:latin typeface="Arial Narrow" panose="020B0606020202030204" pitchFamily="34" charset="0"/>
              </a:rPr>
              <a:t>(</a:t>
            </a:r>
            <a:r>
              <a:rPr lang="ru-RU" sz="3600" b="1" dirty="0" err="1">
                <a:latin typeface="Arial Narrow" panose="020B0606020202030204" pitchFamily="34" charset="0"/>
              </a:rPr>
              <a:t>World</a:t>
            </a:r>
            <a:r>
              <a:rPr lang="ru-RU" sz="3600" b="1" dirty="0">
                <a:latin typeface="Arial Narrow" panose="020B0606020202030204" pitchFamily="34" charset="0"/>
              </a:rPr>
              <a:t> </a:t>
            </a:r>
            <a:r>
              <a:rPr lang="ru-RU" sz="3600" b="1" dirty="0" err="1">
                <a:latin typeface="Arial Narrow" panose="020B0606020202030204" pitchFamily="34" charset="0"/>
              </a:rPr>
              <a:t>Directory</a:t>
            </a:r>
            <a:r>
              <a:rPr lang="ru-RU" sz="3600" b="1" dirty="0">
                <a:latin typeface="Arial Narrow" panose="020B0606020202030204" pitchFamily="34" charset="0"/>
              </a:rPr>
              <a:t> </a:t>
            </a:r>
            <a:r>
              <a:rPr lang="ru-RU" sz="3600" b="1" dirty="0" err="1">
                <a:latin typeface="Arial Narrow" panose="020B0606020202030204" pitchFamily="34" charset="0"/>
              </a:rPr>
              <a:t>of</a:t>
            </a:r>
            <a:r>
              <a:rPr lang="ru-RU" sz="3600" b="1" dirty="0">
                <a:latin typeface="Arial Narrow" panose="020B0606020202030204" pitchFamily="34" charset="0"/>
              </a:rPr>
              <a:t> </a:t>
            </a:r>
            <a:r>
              <a:rPr lang="ru-RU" sz="3600" b="1" dirty="0" err="1">
                <a:latin typeface="Arial Narrow" panose="020B0606020202030204" pitchFamily="34" charset="0"/>
              </a:rPr>
              <a:t>Medical</a:t>
            </a:r>
            <a:r>
              <a:rPr lang="ru-RU" sz="3600" b="1" dirty="0">
                <a:latin typeface="Arial Narrow" panose="020B0606020202030204" pitchFamily="34" charset="0"/>
              </a:rPr>
              <a:t> </a:t>
            </a:r>
            <a:r>
              <a:rPr lang="ru-RU" sz="3600" b="1" dirty="0" err="1">
                <a:latin typeface="Arial Narrow" panose="020B0606020202030204" pitchFamily="34" charset="0"/>
              </a:rPr>
              <a:t>Schools</a:t>
            </a:r>
            <a:r>
              <a:rPr lang="ru-RU" sz="3600" b="1" dirty="0">
                <a:latin typeface="Arial Narrow" panose="020B0606020202030204" pitchFamily="34" charset="0"/>
              </a:rPr>
              <a:t>)</a:t>
            </a:r>
            <a:endParaRPr lang="ru-RU" sz="3600" b="1" dirty="0">
              <a:solidFill>
                <a:srgbClr val="461842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A50301D-E2B1-45AB-8A79-16A1CEDFA0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6476" y="4854262"/>
            <a:ext cx="9144000" cy="1223682"/>
          </a:xfrm>
        </p:spPr>
        <p:txBody>
          <a:bodyPr>
            <a:norm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latin typeface="Arial Narrow" panose="020B0606020202030204" pitchFamily="34" charset="0"/>
              </a:rPr>
              <a:t>докладчик 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latin typeface="Arial Narrow" panose="020B0606020202030204" pitchFamily="34" charset="0"/>
              </a:rPr>
              <a:t>Проректор НАО «МУК»  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sz="2000" dirty="0" err="1">
                <a:latin typeface="Arial Narrow" panose="020B0606020202030204" pitchFamily="34" charset="0"/>
              </a:rPr>
              <a:t>Риклефс</a:t>
            </a:r>
            <a:r>
              <a:rPr lang="ru-RU" sz="2000" dirty="0">
                <a:latin typeface="Arial Narrow" panose="020B0606020202030204" pitchFamily="34" charset="0"/>
              </a:rPr>
              <a:t> В.П.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FF0035C-D3D4-4252-830A-ECA9521C5612}"/>
              </a:ext>
            </a:extLst>
          </p:cNvPr>
          <p:cNvSpPr/>
          <p:nvPr/>
        </p:nvSpPr>
        <p:spPr>
          <a:xfrm>
            <a:off x="0" y="0"/>
            <a:ext cx="12192000" cy="1019175"/>
          </a:xfrm>
          <a:prstGeom prst="rect">
            <a:avLst/>
          </a:prstGeom>
          <a:solidFill>
            <a:srgbClr val="581D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E59534D-71FD-434B-A6A8-750127EF7BED}"/>
              </a:ext>
            </a:extLst>
          </p:cNvPr>
          <p:cNvSpPr/>
          <p:nvPr/>
        </p:nvSpPr>
        <p:spPr>
          <a:xfrm>
            <a:off x="3611087" y="477544"/>
            <a:ext cx="80268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Учебно-методическое объединение по</a:t>
            </a:r>
            <a:r>
              <a:rPr lang="ru-RU" sz="1200" b="1" spc="-2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направлению</a:t>
            </a:r>
            <a:r>
              <a:rPr lang="ru-RU" sz="1200" b="1" spc="-20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подготовки</a:t>
            </a:r>
            <a:r>
              <a:rPr lang="ru-RU" sz="1200" b="1" spc="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–</a:t>
            </a:r>
            <a:r>
              <a:rPr lang="ru-RU" sz="1200" b="1" spc="-19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Здравоохранение на базе </a:t>
            </a:r>
            <a:r>
              <a:rPr lang="ru-RU" sz="1200" b="1" dirty="0" err="1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КазНМУ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им. </a:t>
            </a:r>
            <a:r>
              <a:rPr lang="ru-RU" sz="1200" b="1" dirty="0" err="1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С.Д.Асфендиярова</a:t>
            </a:r>
            <a:endParaRPr lang="ru-RU" sz="1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5DDB15F0-148A-42E2-BB98-1F0DAFD0E5EF}"/>
              </a:ext>
            </a:extLst>
          </p:cNvPr>
          <p:cNvSpPr/>
          <p:nvPr/>
        </p:nvSpPr>
        <p:spPr>
          <a:xfrm>
            <a:off x="1" y="0"/>
            <a:ext cx="12192000" cy="235413"/>
          </a:xfrm>
          <a:prstGeom prst="rect">
            <a:avLst/>
          </a:prstGeom>
          <a:solidFill>
            <a:srgbClr val="461842"/>
          </a:solidFill>
          <a:ln>
            <a:solidFill>
              <a:srgbClr val="46184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Picture 2" descr="КазНМУ">
            <a:extLst>
              <a:ext uri="{FF2B5EF4-FFF2-40B4-BE49-F238E27FC236}">
                <a16:creationId xmlns:a16="http://schemas.microsoft.com/office/drawing/2014/main" id="{2FF83C82-5B30-424E-A4A5-0588AAA089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81" y="270874"/>
            <a:ext cx="1857115" cy="690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D5D5A889-56E0-44B3-9B7B-37622DE126EA}"/>
              </a:ext>
            </a:extLst>
          </p:cNvPr>
          <p:cNvSpPr/>
          <p:nvPr/>
        </p:nvSpPr>
        <p:spPr>
          <a:xfrm>
            <a:off x="1" y="6521570"/>
            <a:ext cx="12192000" cy="336430"/>
          </a:xfrm>
          <a:prstGeom prst="rect">
            <a:avLst/>
          </a:prstGeom>
          <a:solidFill>
            <a:srgbClr val="581D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71E6C3EB-78D8-4017-9C45-5620E3519878}"/>
              </a:ext>
            </a:extLst>
          </p:cNvPr>
          <p:cNvSpPr/>
          <p:nvPr/>
        </p:nvSpPr>
        <p:spPr>
          <a:xfrm>
            <a:off x="-1" y="6431840"/>
            <a:ext cx="12191999" cy="89730"/>
          </a:xfrm>
          <a:prstGeom prst="rect">
            <a:avLst/>
          </a:prstGeom>
          <a:solidFill>
            <a:srgbClr val="B8860B"/>
          </a:solidFill>
          <a:ln>
            <a:solidFill>
              <a:srgbClr val="B886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2B48409-4A61-4235-A9E2-3A4B90DAF09B}"/>
              </a:ext>
            </a:extLst>
          </p:cNvPr>
          <p:cNvSpPr txBox="1"/>
          <p:nvPr/>
        </p:nvSpPr>
        <p:spPr>
          <a:xfrm>
            <a:off x="3331784" y="6551285"/>
            <a:ext cx="55284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Заседание УМО по направлению подготовки здравоохранение, 23 апреля 2024</a:t>
            </a:r>
          </a:p>
        </p:txBody>
      </p:sp>
    </p:spTree>
    <p:extLst>
      <p:ext uri="{BB962C8B-B14F-4D97-AF65-F5344CB8AC3E}">
        <p14:creationId xmlns:p14="http://schemas.microsoft.com/office/powerpoint/2010/main" val="796412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457E2D7-6B7F-40EA-830C-51C76D779EAA}"/>
              </a:ext>
            </a:extLst>
          </p:cNvPr>
          <p:cNvSpPr/>
          <p:nvPr/>
        </p:nvSpPr>
        <p:spPr>
          <a:xfrm>
            <a:off x="625602" y="1202301"/>
            <a:ext cx="1102005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Arial Narrow" panose="020B0606020202030204" pitchFamily="34" charset="0"/>
              </a:rPr>
              <a:t>Всемирный каталог определяет «медицинскую школу» как образовательное учреждение, которое обеспечивает полную программу обучения, ведущую к получению базовой медицинской квалификации; то есть квалификации, которая позволяет обладателю получить лицензию на практику врача или терапевта. </a:t>
            </a:r>
          </a:p>
          <a:p>
            <a:r>
              <a:rPr lang="ru-RU" sz="2800" dirty="0">
                <a:latin typeface="Arial Narrow" panose="020B0606020202030204" pitchFamily="34" charset="0"/>
              </a:rPr>
              <a:t>Каталог содержит общую информацию о медицинских школах, их контактную информацию, известные филиалы, а также учебную программу и информацию о зачислении. </a:t>
            </a:r>
          </a:p>
          <a:p>
            <a:r>
              <a:rPr lang="ru-RU" sz="2800" dirty="0">
                <a:latin typeface="Arial Narrow" panose="020B0606020202030204" pitchFamily="34" charset="0"/>
              </a:rPr>
              <a:t>Если в школе имеется более одной программы или направления, ведущего к получению медицинской квалификации, сведения о каждой программе будут указаны на вкладке «Сведения о программе» в записи каталога.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EA2EA95-B117-47C4-A77A-38D746DDB8CC}"/>
              </a:ext>
            </a:extLst>
          </p:cNvPr>
          <p:cNvSpPr/>
          <p:nvPr/>
        </p:nvSpPr>
        <p:spPr>
          <a:xfrm>
            <a:off x="625602" y="573740"/>
            <a:ext cx="24160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Arial Narrow" panose="020B0606020202030204" pitchFamily="34" charset="0"/>
              </a:rPr>
              <a:t>Из преамбулы к каталогу</a:t>
            </a:r>
          </a:p>
        </p:txBody>
      </p:sp>
    </p:spTree>
    <p:extLst>
      <p:ext uri="{BB962C8B-B14F-4D97-AF65-F5344CB8AC3E}">
        <p14:creationId xmlns:p14="http://schemas.microsoft.com/office/powerpoint/2010/main" val="3700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FF0035C-D3D4-4252-830A-ECA9521C5612}"/>
              </a:ext>
            </a:extLst>
          </p:cNvPr>
          <p:cNvSpPr/>
          <p:nvPr/>
        </p:nvSpPr>
        <p:spPr>
          <a:xfrm>
            <a:off x="0" y="0"/>
            <a:ext cx="12192000" cy="1019175"/>
          </a:xfrm>
          <a:prstGeom prst="rect">
            <a:avLst/>
          </a:prstGeom>
          <a:solidFill>
            <a:srgbClr val="581D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E59534D-71FD-434B-A6A8-750127EF7BED}"/>
              </a:ext>
            </a:extLst>
          </p:cNvPr>
          <p:cNvSpPr/>
          <p:nvPr/>
        </p:nvSpPr>
        <p:spPr>
          <a:xfrm>
            <a:off x="3611087" y="477544"/>
            <a:ext cx="80268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Учебно-методическое объединение по</a:t>
            </a:r>
            <a:r>
              <a:rPr lang="ru-RU" sz="1200" b="1" spc="-2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направлению</a:t>
            </a:r>
            <a:r>
              <a:rPr lang="ru-RU" sz="1200" b="1" spc="-20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подготовки</a:t>
            </a:r>
            <a:r>
              <a:rPr lang="ru-RU" sz="1200" b="1" spc="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–</a:t>
            </a:r>
            <a:r>
              <a:rPr lang="ru-RU" sz="1200" b="1" spc="-19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Здравоохранение на базе </a:t>
            </a:r>
            <a:r>
              <a:rPr lang="ru-RU" sz="1200" b="1" dirty="0" err="1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КазНМУ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им. </a:t>
            </a:r>
            <a:r>
              <a:rPr lang="ru-RU" sz="1200" b="1" dirty="0" err="1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С.Д.Асфендиярова</a:t>
            </a:r>
            <a:endParaRPr lang="ru-RU" sz="1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5DDB15F0-148A-42E2-BB98-1F0DAFD0E5EF}"/>
              </a:ext>
            </a:extLst>
          </p:cNvPr>
          <p:cNvSpPr/>
          <p:nvPr/>
        </p:nvSpPr>
        <p:spPr>
          <a:xfrm>
            <a:off x="1" y="0"/>
            <a:ext cx="12192000" cy="235413"/>
          </a:xfrm>
          <a:prstGeom prst="rect">
            <a:avLst/>
          </a:prstGeom>
          <a:solidFill>
            <a:srgbClr val="461842"/>
          </a:solidFill>
          <a:ln>
            <a:solidFill>
              <a:srgbClr val="46184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Picture 2" descr="КазНМУ">
            <a:extLst>
              <a:ext uri="{FF2B5EF4-FFF2-40B4-BE49-F238E27FC236}">
                <a16:creationId xmlns:a16="http://schemas.microsoft.com/office/drawing/2014/main" id="{2FF83C82-5B30-424E-A4A5-0588AAA089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81" y="270874"/>
            <a:ext cx="1857115" cy="690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D5D5A889-56E0-44B3-9B7B-37622DE126EA}"/>
              </a:ext>
            </a:extLst>
          </p:cNvPr>
          <p:cNvSpPr/>
          <p:nvPr/>
        </p:nvSpPr>
        <p:spPr>
          <a:xfrm>
            <a:off x="1" y="6521570"/>
            <a:ext cx="12192000" cy="336430"/>
          </a:xfrm>
          <a:prstGeom prst="rect">
            <a:avLst/>
          </a:prstGeom>
          <a:solidFill>
            <a:srgbClr val="581D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71E6C3EB-78D8-4017-9C45-5620E3519878}"/>
              </a:ext>
            </a:extLst>
          </p:cNvPr>
          <p:cNvSpPr/>
          <p:nvPr/>
        </p:nvSpPr>
        <p:spPr>
          <a:xfrm>
            <a:off x="-1" y="6431840"/>
            <a:ext cx="12191999" cy="89730"/>
          </a:xfrm>
          <a:prstGeom prst="rect">
            <a:avLst/>
          </a:prstGeom>
          <a:solidFill>
            <a:srgbClr val="B8860B"/>
          </a:solidFill>
          <a:ln>
            <a:solidFill>
              <a:srgbClr val="B886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2B48409-4A61-4235-A9E2-3A4B90DAF09B}"/>
              </a:ext>
            </a:extLst>
          </p:cNvPr>
          <p:cNvSpPr txBox="1"/>
          <p:nvPr/>
        </p:nvSpPr>
        <p:spPr>
          <a:xfrm>
            <a:off x="3331784" y="6551285"/>
            <a:ext cx="55284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Заседание УМО по направлению подготовки здравоохранение, </a:t>
            </a:r>
            <a:r>
              <a:rPr lang="ru-RU" sz="1200" b="1">
                <a:solidFill>
                  <a:schemeClr val="bg1"/>
                </a:solidFill>
                <a:latin typeface="Arial Narrow" panose="020B0606020202030204" pitchFamily="34" charset="0"/>
              </a:rPr>
              <a:t>23 апреля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2024</a:t>
            </a:r>
          </a:p>
        </p:txBody>
      </p:sp>
      <p:sp>
        <p:nvSpPr>
          <p:cNvPr id="15" name="Заголовок 1">
            <a:extLst>
              <a:ext uri="{FF2B5EF4-FFF2-40B4-BE49-F238E27FC236}">
                <a16:creationId xmlns:a16="http://schemas.microsoft.com/office/drawing/2014/main" id="{384402EB-EB0D-4FE2-9B0D-274DF30373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7" y="1200225"/>
            <a:ext cx="9144000" cy="421661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461842"/>
                </a:solidFill>
                <a:latin typeface="Arial Narrow" panose="020B0606020202030204" pitchFamily="34" charset="0"/>
              </a:rPr>
              <a:t>ПРОЕКТ РЕШЕНИЯ</a:t>
            </a:r>
          </a:p>
        </p:txBody>
      </p:sp>
      <p:sp>
        <p:nvSpPr>
          <p:cNvPr id="17" name="Подзаголовок 2">
            <a:extLst>
              <a:ext uri="{FF2B5EF4-FFF2-40B4-BE49-F238E27FC236}">
                <a16:creationId xmlns:a16="http://schemas.microsoft.com/office/drawing/2014/main" id="{D8EAE743-5E8E-4EFD-9E1C-1C0A3ED204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773" y="1650866"/>
            <a:ext cx="11707181" cy="4426612"/>
          </a:xfrm>
        </p:spPr>
        <p:txBody>
          <a:bodyPr>
            <a:noAutofit/>
          </a:bodyPr>
          <a:lstStyle/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AutoNum type="arabicPeriod"/>
            </a:pPr>
            <a:r>
              <a:rPr lang="ru-RU" sz="2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Рекомендуется ОВПО, участвующих в подготовке врачей указывать: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ru-RU" sz="2000" dirty="0">
              <a:solidFill>
                <a:srgbClr val="000000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sz="2000" dirty="0" err="1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Physician</a:t>
            </a:r>
            <a:r>
              <a:rPr lang="ru-RU" sz="20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Doctor</a:t>
            </a:r>
            <a:r>
              <a:rPr lang="ru-RU" sz="20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of</a:t>
            </a:r>
            <a:r>
              <a:rPr lang="ru-RU" sz="20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Medicine</a:t>
            </a:r>
            <a:r>
              <a:rPr lang="ru-RU" sz="20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), срок обучения до 2026 года – 7 лет, после  2026 года - 6 лет. </a:t>
            </a:r>
            <a:endParaRPr lang="ru-RU" sz="20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8119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</TotalTime>
  <Words>202</Words>
  <Application>Microsoft Office PowerPoint</Application>
  <PresentationFormat>Широкоэкранный</PresentationFormat>
  <Paragraphs>16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Arial Narrow</vt:lpstr>
      <vt:lpstr>Calibri</vt:lpstr>
      <vt:lpstr>Calibri Light</vt:lpstr>
      <vt:lpstr>Times New Roman</vt:lpstr>
      <vt:lpstr>Тема Office</vt:lpstr>
      <vt:lpstr>Информация о медицинских школах  Республики Казахстан во Всемирном каталоге медицинских школ  (World Directory of Medical Schools)</vt:lpstr>
      <vt:lpstr>Презентация PowerPoint</vt:lpstr>
      <vt:lpstr>ПРОЕКТ РЕШЕНИЯ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Информация об оформлении дипломов иностранных граждан о базовом медицинском образовании</dc:title>
  <dc:creator>Saule Sydykova</dc:creator>
  <cp:lastModifiedBy>Saule Sydykova</cp:lastModifiedBy>
  <cp:revision>33</cp:revision>
  <dcterms:created xsi:type="dcterms:W3CDTF">2024-03-15T05:18:30Z</dcterms:created>
  <dcterms:modified xsi:type="dcterms:W3CDTF">2024-04-18T10:06:04Z</dcterms:modified>
</cp:coreProperties>
</file>