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66" r:id="rId4"/>
    <p:sldId id="272" r:id="rId5"/>
    <p:sldId id="273" r:id="rId6"/>
    <p:sldId id="274" r:id="rId7"/>
    <p:sldId id="276" r:id="rId8"/>
    <p:sldId id="275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842"/>
    <a:srgbClr val="9A1616"/>
    <a:srgbClr val="581D53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56" d="100"/>
          <a:sy n="56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6ABD9-3690-4F98-8D7F-6323350D8FF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90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tameken.kz/uploads/content/files/%D0%9E%D0%A0%D0%9A%20%D0%97%D0%B4%D1%80%D0%B0%D0%B2%D0%BE%D0%BE%D1%85%D1%80%D0%B0%D0%BD%D0%B5%D0%BD%D0%B8%D0%B5.pdf" TargetMode="External"/><Relationship Id="rId2" Type="http://schemas.openxmlformats.org/officeDocument/2006/relationships/hyperlink" Target="https://adilet.zan.kz/rus/docs/Z070000319_#z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dilet.zan.kz/rus/docs/V2300031894#z3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200002169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2000021699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852622"/>
            <a:ext cx="9144000" cy="136104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Ответы на обращения физических и юридических лиц по вопросам подготовки кадров здравоохранения</a:t>
            </a:r>
            <a:br>
              <a:rPr lang="ru-RU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br>
              <a:rPr lang="ru-RU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3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«о </a:t>
            </a:r>
            <a:r>
              <a:rPr lang="ru-RU" sz="3200" dirty="0">
                <a:latin typeface="Arial Narrow" panose="020B0606020202030204" pitchFamily="34" charset="0"/>
              </a:rPr>
              <a:t>признании документов об окончании интернатуры  с присвоением квалификации врач специалист»</a:t>
            </a:r>
            <a:b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3486" y="4545166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</a:rPr>
              <a:t>докладчик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</a:rPr>
              <a:t>руководитель координации деятельности УМО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err="1">
                <a:latin typeface="Arial Narrow" panose="020B0606020202030204" pitchFamily="34" charset="0"/>
              </a:rPr>
              <a:t>Сыдыкова</a:t>
            </a:r>
            <a:r>
              <a:rPr lang="ru-RU" sz="2000" dirty="0">
                <a:latin typeface="Arial Narrow" panose="020B0606020202030204" pitchFamily="34" charset="0"/>
              </a:rPr>
              <a:t> С.И.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23 апреля 2024</a:t>
            </a: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9ACFFF-4F24-D148-3419-1FF22521F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87" y="507378"/>
            <a:ext cx="6400178" cy="58432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1EA53A-48BF-CA78-CF57-69743F3D537C}"/>
              </a:ext>
            </a:extLst>
          </p:cNvPr>
          <p:cNvSpPr txBox="1"/>
          <p:nvPr/>
        </p:nvSpPr>
        <p:spPr>
          <a:xfrm>
            <a:off x="7221777" y="699107"/>
            <a:ext cx="456063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Врач, профессиональный стаж по акушерству и гинекологии - 27 лет.</a:t>
            </a:r>
          </a:p>
          <a:p>
            <a:endParaRPr lang="ru-RU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Представлены документы: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диплом специалитета Астраханской гос. медицинской академии ( 6 лет, 1996)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сертификат о сдаче квалификационного экзамена по специальности «Акушерство и гинекология»</a:t>
            </a:r>
            <a:r>
              <a:rPr lang="ru-RU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1997)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архивная справка о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 обучении в интернатуре</a:t>
            </a:r>
          </a:p>
          <a:p>
            <a:endParaRPr lang="ru-RU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Причина обращения: </a:t>
            </a: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получения сертификата специалиста по акушерству и гинекологии необходим документ о признании интернатуры. Квалификация заявителя «Врач акушер-гинеколог» после прохождения интернатуры не признается. </a:t>
            </a:r>
            <a:endParaRPr lang="ru-RU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015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7A5596F-DF2B-44E6-92D4-8157E2482733}"/>
              </a:ext>
            </a:extLst>
          </p:cNvPr>
          <p:cNvSpPr/>
          <p:nvPr/>
        </p:nvSpPr>
        <p:spPr>
          <a:xfrm>
            <a:off x="971676" y="120111"/>
            <a:ext cx="103098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4618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Установка эквивалентности (соответствия) документов о профессиональном образовании</a:t>
            </a:r>
            <a:endParaRPr lang="ru-RU" sz="2000" b="1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F320F7D-1604-A8A0-B186-D92E3DFAE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42483"/>
              </p:ext>
            </p:extLst>
          </p:nvPr>
        </p:nvGraphicFramePr>
        <p:xfrm>
          <a:off x="204316" y="636328"/>
          <a:ext cx="11691849" cy="54917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13378">
                  <a:extLst>
                    <a:ext uri="{9D8B030D-6E8A-4147-A177-3AD203B41FA5}">
                      <a16:colId xmlns:a16="http://schemas.microsoft.com/office/drawing/2014/main" val="3109384307"/>
                    </a:ext>
                  </a:extLst>
                </a:gridCol>
                <a:gridCol w="4565406">
                  <a:extLst>
                    <a:ext uri="{9D8B030D-6E8A-4147-A177-3AD203B41FA5}">
                      <a16:colId xmlns:a16="http://schemas.microsoft.com/office/drawing/2014/main" val="2502928510"/>
                    </a:ext>
                  </a:extLst>
                </a:gridCol>
                <a:gridCol w="4713065">
                  <a:extLst>
                    <a:ext uri="{9D8B030D-6E8A-4147-A177-3AD203B41FA5}">
                      <a16:colId xmlns:a16="http://schemas.microsoft.com/office/drawing/2014/main" val="899846781"/>
                    </a:ext>
                  </a:extLst>
                </a:gridCol>
              </a:tblGrid>
              <a:tr h="989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Arial Narrow" panose="020B0606020202030204" pitchFamily="34" charset="0"/>
                        </a:rPr>
                        <a:t>Республика Казахстан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Российская Федерация</a:t>
                      </a:r>
                      <a:endParaRPr lang="ru-RU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extLst>
                  <a:ext uri="{0D108BD9-81ED-4DB2-BD59-A6C34878D82A}">
                    <a16:rowId xmlns:a16="http://schemas.microsoft.com/office/drawing/2014/main" val="2546477976"/>
                  </a:ext>
                </a:extLst>
              </a:tr>
              <a:tr h="2046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3.1 Наименование специальности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Акушерство-гинекология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Акушерство-гинекология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extLst>
                  <a:ext uri="{0D108BD9-81ED-4DB2-BD59-A6C34878D82A}">
                    <a16:rowId xmlns:a16="http://schemas.microsoft.com/office/drawing/2014/main" val="3182480468"/>
                  </a:ext>
                </a:extLst>
              </a:tr>
              <a:tr h="3103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3.2 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Присваиваемая квалификация по завершению обучения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Врач акушер-гинеколог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Врач акушер-гинеколог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extLst>
                  <a:ext uri="{0D108BD9-81ED-4DB2-BD59-A6C34878D82A}">
                    <a16:rowId xmlns:a16="http://schemas.microsoft.com/office/drawing/2014/main" val="3306262449"/>
                  </a:ext>
                </a:extLst>
              </a:tr>
              <a:tr h="3103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3.3 Уровень образования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Базовое медицинское образование (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</a:rPr>
                        <a:t>бакалавриат+интернатура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Специалитет, интернатура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extLst>
                  <a:ext uri="{0D108BD9-81ED-4DB2-BD59-A6C34878D82A}">
                    <a16:rowId xmlns:a16="http://schemas.microsoft.com/office/drawing/2014/main" val="2021674817"/>
                  </a:ext>
                </a:extLst>
              </a:tr>
              <a:tr h="98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3.4 Срок обучения 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5+2 лет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6 лет, 1 год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extLst>
                  <a:ext uri="{0D108BD9-81ED-4DB2-BD59-A6C34878D82A}">
                    <a16:rowId xmlns:a16="http://schemas.microsoft.com/office/drawing/2014/main" val="4129744527"/>
                  </a:ext>
                </a:extLst>
              </a:tr>
              <a:tr h="3103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3.5 Наименование образовательной программы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Общая медицина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Лечебное дело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extLst>
                  <a:ext uri="{0D108BD9-81ED-4DB2-BD59-A6C34878D82A}">
                    <a16:rowId xmlns:a16="http://schemas.microsoft.com/office/drawing/2014/main" val="2304148185"/>
                  </a:ext>
                </a:extLst>
              </a:tr>
              <a:tr h="3103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3.6 Подготовка для допуска к клинической практике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Интернатура по специальности «Акушерство и гинекология»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Интернатура по специальности «Акушерство и гинекология»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extLst>
                  <a:ext uri="{0D108BD9-81ED-4DB2-BD59-A6C34878D82A}">
                    <a16:rowId xmlns:a16="http://schemas.microsoft.com/office/drawing/2014/main" val="443065470"/>
                  </a:ext>
                </a:extLst>
              </a:tr>
              <a:tr h="3103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3.7 </a:t>
                      </a:r>
                      <a:r>
                        <a:rPr lang="ru-RU" sz="1400" spc="10">
                          <a:effectLst/>
                          <a:latin typeface="Arial Narrow" panose="020B0606020202030204" pitchFamily="34" charset="0"/>
                        </a:rPr>
                        <a:t>Присваиваемая квалификация по завершению обучения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Врач акушер-гинеколог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Врач акушер-гинеколог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 anchor="ctr"/>
                </a:tc>
                <a:extLst>
                  <a:ext uri="{0D108BD9-81ED-4DB2-BD59-A6C34878D82A}">
                    <a16:rowId xmlns:a16="http://schemas.microsoft.com/office/drawing/2014/main" val="3073577295"/>
                  </a:ext>
                </a:extLst>
              </a:tr>
              <a:tr h="4159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3.8 Наличие опыта работы по присваиваемой квалификации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Не требуется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Не требуется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 anchor="ctr"/>
                </a:tc>
                <a:extLst>
                  <a:ext uri="{0D108BD9-81ED-4DB2-BD59-A6C34878D82A}">
                    <a16:rowId xmlns:a16="http://schemas.microsoft.com/office/drawing/2014/main" val="3935866087"/>
                  </a:ext>
                </a:extLst>
              </a:tr>
              <a:tr h="19810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</a:rPr>
                        <a:t>3.9 Перечень документов для выдачи сертификата специалиста для допуска к клинической практике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Сертификация специалиста в области здравоохранения (приказ МЗ РК от 15 декабря 2020 года № ҚР ДСМ-274/2020):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1) документы, подтверждающие квалификацию "Врач" и завершение обучения в интернатуре.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2) документ об окончании интернатуры по специальности «Акушерство-гинекология» (для амбулаторно-поликлинических организаций и организаций, расположенных в сельских населенных пунктах, в том числе в районных центрах, а также поселках городского типа).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Документы заявителя: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1) диплом о высшем образовании (специалитете) с присуждением квалификации «Врач»,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2)  Сертификат о сдаче квалификационного экзамена по специальности «Акушерство и гинекология»,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3) Архивная справка о зачислении в интернатуру по специальности «Акушерство и гинекология» с 1 сентября 1996 года, отчислении в связи с окончанием 31 августа 1997 года.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6" marR="34456" marT="0" marB="0" anchor="ctr"/>
                </a:tc>
                <a:extLst>
                  <a:ext uri="{0D108BD9-81ED-4DB2-BD59-A6C34878D82A}">
                    <a16:rowId xmlns:a16="http://schemas.microsoft.com/office/drawing/2014/main" val="2303199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46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B28FD-6CD0-2B2A-4094-D2F2DC5A0884}"/>
              </a:ext>
            </a:extLst>
          </p:cNvPr>
          <p:cNvSpPr txBox="1"/>
          <p:nvPr/>
        </p:nvSpPr>
        <p:spPr>
          <a:xfrm>
            <a:off x="304795" y="332254"/>
            <a:ext cx="11501719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Заключение: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Документы, представленные заявителем о присвоении квалификации врача по специальности "Акушерство и гинекология" в рамках образовательной программы "Лечебное дело" (продолжительность обучения 6 специалитета и 1 год интернатуры), рекомендуются признать эквивалентными базовому медицинскому образованию в рамках бакалавриата по программе "Общая медицина" и интернатуре (продолжительность обучения 5+2) с последующим присвоением квалификации врача по специальности "Акушерство и гинекология" в Республике Казахстан для работы в амбулаторно-поликлинических организаций и организациях, расположенных в сельских населенных пунктах, в том числе в районных центрах, а также поселках городского типа.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38024-1529-97F3-A801-8F6F342C8485}"/>
              </a:ext>
            </a:extLst>
          </p:cNvPr>
          <p:cNvSpPr txBox="1"/>
          <p:nvPr/>
        </p:nvSpPr>
        <p:spPr>
          <a:xfrm>
            <a:off x="304794" y="2855200"/>
            <a:ext cx="1150171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</a:p>
          <a:p>
            <a:pPr algn="just"/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Документы  заявителя о присвоении квалификации «Врач акушер-гинеколог» после прохождения интернатуры не признаются. </a:t>
            </a:r>
          </a:p>
          <a:p>
            <a:pPr algn="just"/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Возможные причины: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представлен документ об окончании интернатуры.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Казахстане в интернатуре подготовка врачей акушер-гинекологов с 2021 года не ведется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2AD5F5-8C2B-1D9A-EBED-CAF05DA39886}"/>
              </a:ext>
            </a:extLst>
          </p:cNvPr>
          <p:cNvSpPr txBox="1"/>
          <p:nvPr/>
        </p:nvSpPr>
        <p:spPr>
          <a:xfrm>
            <a:off x="304793" y="4547150"/>
            <a:ext cx="11501719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признания квалификации «Врач-специалист» после интернатуры рассматривать документ о высшем образовании и документы о прохождении интернатуры в совокупности.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Признавать документы о квалификации «Врач-специалист» после интернатуры в соответствии с приказом Министра здравоохранения Республики Казахстан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здравоохранения».</a:t>
            </a:r>
          </a:p>
        </p:txBody>
      </p:sp>
    </p:spTree>
    <p:extLst>
      <p:ext uri="{BB962C8B-B14F-4D97-AF65-F5344CB8AC3E}">
        <p14:creationId xmlns:p14="http://schemas.microsoft.com/office/powerpoint/2010/main" val="58117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1D5544-3E02-B239-F0DD-ADF062AD561E}"/>
              </a:ext>
            </a:extLst>
          </p:cNvPr>
          <p:cNvSpPr txBox="1"/>
          <p:nvPr/>
        </p:nvSpPr>
        <p:spPr>
          <a:xfrm>
            <a:off x="304795" y="332254"/>
            <a:ext cx="11501719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Основание:</a:t>
            </a:r>
          </a:p>
          <a:p>
            <a:pPr algn="just"/>
            <a:endParaRPr lang="ru-RU" b="1" dirty="0">
              <a:solidFill>
                <a:srgbClr val="461842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от 27 июля 2007 года № 319-III «Об образовании» </a:t>
            </a:r>
            <a:r>
              <a:rPr lang="ru-RU" u="sng" dirty="0">
                <a:solidFill>
                  <a:srgbClr val="0563C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https://adilet.zan.kz/rus/docs/Z070000319_#z0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«интернатура – форма подготовки обучающихся по клиническим специальностям в рамках базового высшего медицинского образования для получения допуска к клинической практике»</a:t>
            </a:r>
          </a:p>
          <a:p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ОРК, </a:t>
            </a:r>
            <a:r>
              <a:rPr lang="ru-RU" dirty="0" err="1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111, таблица 4.5 </a:t>
            </a:r>
            <a:r>
              <a:rPr lang="ru-RU" sz="1800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https://atameken.kz/uploads/content/files/%D0%9E%D0%A0%D0%9A%20%D0%97%D0%B4%D1%80%D0%B0%D0%B2%D0%BE%D0%BE%D1%85%D1%80%D0%B0%D0%BD%D0%B5%D0%BD%D0%B8%D0%B5.pdf</a:t>
            </a:r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</a:p>
          <a:p>
            <a:r>
              <a:rPr lang="ru-RU" sz="1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Базовое медицинское образование включает: высшее образование /бакалавриат + интернатура.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8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Приказ Министра науки и высшего образования Республики Казахстан от 10 февраля 2023 года № 47 «Об утверждении видов документов о высшем и (или) послевузовском образовании, формы документов о высшем и (или) послевузовском образовании государственного образца и правил их учета и выдачи, основных требований к содержанию документов о высшем и (или) послевузовском образовании собственного образца и правил их учета и выдачи» </a:t>
            </a:r>
            <a:r>
              <a:rPr lang="ru-RU" sz="1800" u="sng" dirty="0">
                <a:solidFill>
                  <a:srgbClr val="0563C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https://adilet.zan.kz/rus/docs/V2300031894#z30</a:t>
            </a:r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1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Свидетельство об окончании интернатуры без диплома № недействительно.</a:t>
            </a:r>
            <a:endParaRPr lang="ru-RU" sz="1800" b="1" dirty="0">
              <a:solidFill>
                <a:srgbClr val="461842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6CA99-185A-A4A6-DA6B-FCF9D8168A6B}"/>
              </a:ext>
            </a:extLst>
          </p:cNvPr>
          <p:cNvSpPr txBox="1"/>
          <p:nvPr/>
        </p:nvSpPr>
        <p:spPr>
          <a:xfrm>
            <a:off x="397377" y="5717183"/>
            <a:ext cx="1139724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 приведенных документов  следует, что документ об окончании интернатуры рассматривается вместе с документом об окончании высшего медицинского образования (бакалавриат, специалитет).</a:t>
            </a:r>
          </a:p>
        </p:txBody>
      </p:sp>
    </p:spTree>
    <p:extLst>
      <p:ext uri="{BB962C8B-B14F-4D97-AF65-F5344CB8AC3E}">
        <p14:creationId xmlns:p14="http://schemas.microsoft.com/office/powerpoint/2010/main" val="250100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1D5544-3E02-B239-F0DD-ADF062AD561E}"/>
              </a:ext>
            </a:extLst>
          </p:cNvPr>
          <p:cNvSpPr txBox="1"/>
          <p:nvPr/>
        </p:nvSpPr>
        <p:spPr>
          <a:xfrm>
            <a:off x="264451" y="332254"/>
            <a:ext cx="115420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Основание:</a:t>
            </a:r>
          </a:p>
          <a:p>
            <a:pPr algn="just"/>
            <a:endParaRPr lang="ru-RU" b="1" dirty="0">
              <a:solidFill>
                <a:srgbClr val="461842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Министра здравоохранения Республики Казахстан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 </a:t>
            </a:r>
            <a:r>
              <a:rPr lang="ru-RU" u="sng" dirty="0">
                <a:solidFill>
                  <a:srgbClr val="0563C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https://adilet.zan.kz/rus/docs/V2000021699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Глава 6. Специальности и специализаций работников с высшим медицинским образованием</a:t>
            </a:r>
          </a:p>
          <a:p>
            <a:endParaRPr lang="ru-RU" sz="1000" b="1" dirty="0">
              <a:solidFill>
                <a:srgbClr val="461842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461842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предусмотрены специальности для получения сертификата специалиста:</a:t>
            </a:r>
            <a:endParaRPr lang="ru-RU" sz="1600" b="1" dirty="0">
              <a:solidFill>
                <a:srgbClr val="461842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E99BC72-1E4A-B19C-1B00-B920C1041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197290"/>
              </p:ext>
            </p:extLst>
          </p:nvPr>
        </p:nvGraphicFramePr>
        <p:xfrm>
          <a:off x="345139" y="2658298"/>
          <a:ext cx="11421030" cy="3418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4669">
                  <a:extLst>
                    <a:ext uri="{9D8B030D-6E8A-4147-A177-3AD203B41FA5}">
                      <a16:colId xmlns:a16="http://schemas.microsoft.com/office/drawing/2014/main" val="1020840303"/>
                    </a:ext>
                  </a:extLst>
                </a:gridCol>
                <a:gridCol w="8480322">
                  <a:extLst>
                    <a:ext uri="{9D8B030D-6E8A-4147-A177-3AD203B41FA5}">
                      <a16:colId xmlns:a16="http://schemas.microsoft.com/office/drawing/2014/main" val="3162654193"/>
                    </a:ext>
                  </a:extLst>
                </a:gridCol>
                <a:gridCol w="2456039">
                  <a:extLst>
                    <a:ext uri="{9D8B030D-6E8A-4147-A177-3AD203B41FA5}">
                      <a16:colId xmlns:a16="http://schemas.microsoft.com/office/drawing/2014/main" val="3963996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Специальность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Специализация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29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Акушерство-гинекология (гинекология детская) (для амбулаторно-поликлинических организаций и организаций, расположенных в сельских населенных пунктах, в том числе в районных центрах, а также поселках городского типа)*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Акушерство и гинекология взрослая, детская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76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Общая хирургия (торакальная хирургия, абдоминальная хирургия, трансплантология, колопроктология) (для амбулаторно-поликлинических организаций и организаций, расположенных в сельских населенных пунктах, в том числе в районных центрах, а также поселках городского типа)*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Общая хирургия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971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Педиатрия (для амбулаторно-поликлинических организаций и организаций, расположенных в сельских населенных пунктах, в том числе в районных центрах, а также поселках городского типа)*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Педиатрия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4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Терапия (подростковая терапия,) (для амбулаторно – поликлинических организаций и организаций, расположенных в сельских населенных пунктах, в том числе в районных центрах, а также поселках городского типа)*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Терапия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7942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A1FE7FF-5941-F666-CBF5-70283642ED65}"/>
              </a:ext>
            </a:extLst>
          </p:cNvPr>
          <p:cNvSpPr txBox="1"/>
          <p:nvPr/>
        </p:nvSpPr>
        <p:spPr>
          <a:xfrm>
            <a:off x="264451" y="6217969"/>
            <a:ext cx="115017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* к обучению на сертификационном курсе допускаются выпускники интернатуры, со стажем работы 5 лет и более.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8359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1D5544-3E02-B239-F0DD-ADF062AD561E}"/>
              </a:ext>
            </a:extLst>
          </p:cNvPr>
          <p:cNvSpPr txBox="1"/>
          <p:nvPr/>
        </p:nvSpPr>
        <p:spPr>
          <a:xfrm>
            <a:off x="304794" y="170671"/>
            <a:ext cx="11501719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Основание: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Министра здравоохранения Республики Казахстан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 </a:t>
            </a:r>
            <a:r>
              <a:rPr lang="ru-RU" u="sng" dirty="0">
                <a:solidFill>
                  <a:srgbClr val="0563C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https://adilet.zan.kz/rus/docs/V2000021699</a:t>
            </a:r>
            <a:r>
              <a:rPr lang="ru-RU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755A121-33DE-82B0-74AB-17674ECA6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906989"/>
              </p:ext>
            </p:extLst>
          </p:nvPr>
        </p:nvGraphicFramePr>
        <p:xfrm>
          <a:off x="385484" y="1894220"/>
          <a:ext cx="11421030" cy="4329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4669">
                  <a:extLst>
                    <a:ext uri="{9D8B030D-6E8A-4147-A177-3AD203B41FA5}">
                      <a16:colId xmlns:a16="http://schemas.microsoft.com/office/drawing/2014/main" val="1020840303"/>
                    </a:ext>
                  </a:extLst>
                </a:gridCol>
                <a:gridCol w="2035277">
                  <a:extLst>
                    <a:ext uri="{9D8B030D-6E8A-4147-A177-3AD203B41FA5}">
                      <a16:colId xmlns:a16="http://schemas.microsoft.com/office/drawing/2014/main" val="3162654193"/>
                    </a:ext>
                  </a:extLst>
                </a:gridCol>
                <a:gridCol w="8901084">
                  <a:extLst>
                    <a:ext uri="{9D8B030D-6E8A-4147-A177-3AD203B41FA5}">
                      <a16:colId xmlns:a16="http://schemas.microsoft.com/office/drawing/2014/main" val="3963996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Специальность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Специализация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294631"/>
                  </a:ext>
                </a:extLst>
              </a:tr>
              <a:tr h="224304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Специальности работников с высшим медицинским образованием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Трансплантационная координация*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Авиационная и космическая медицина*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Трансфузиология*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Спортивная медицина*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Традиционная медицина (рефлексотерапия)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Традиционная медицина (Мануальная терапия)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Традиционная медицина (Су-джок терапия)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Традиционная медицина (Гомеопатия)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Традиционная медицина (Гирудотерапия)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Традиционная медицина (Фитотерапия)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Ультразвуковая диагностика по профилю основной специальности *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Эндоскопия по профилю основной специальности *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Функциональная диагностика по профилю основной специальности *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Менеджмент здравоохранения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Патоморфология*</a:t>
                      </a:r>
                    </a:p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</a:rPr>
                        <a:t>Клиническая лабораторная диагностика*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val="135787667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16428D8-3C16-E484-0B1F-21A26FCB7747}"/>
              </a:ext>
            </a:extLst>
          </p:cNvPr>
          <p:cNvSpPr txBox="1"/>
          <p:nvPr/>
        </p:nvSpPr>
        <p:spPr>
          <a:xfrm>
            <a:off x="385484" y="1524888"/>
            <a:ext cx="114210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Глава 7. </a:t>
            </a:r>
            <a:r>
              <a:rPr lang="ru-RU" sz="1800" b="1" dirty="0" err="1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Межпрофильная</a:t>
            </a:r>
            <a:r>
              <a:rPr lang="ru-RU" sz="18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специализация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5E223A-4A6E-4AE7-17B2-2DA367D7CD8B}"/>
              </a:ext>
            </a:extLst>
          </p:cNvPr>
          <p:cNvSpPr txBox="1"/>
          <p:nvPr/>
        </p:nvSpPr>
        <p:spPr>
          <a:xfrm>
            <a:off x="304793" y="6223650"/>
            <a:ext cx="115017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* К обучению на сертификационном курсе для </a:t>
            </a:r>
            <a:r>
              <a:rPr lang="ru-RU" sz="1400" b="0" i="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межпрофильной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специализации допускаются работники с высшим медицинским образованием, за исключением выпускников интернатуры после 2014 года без обучения в резидентуре.</a:t>
            </a:r>
            <a:endParaRPr lang="ru-RU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07AEDB-FFAC-BED6-B10D-1859903EC846}"/>
              </a:ext>
            </a:extLst>
          </p:cNvPr>
          <p:cNvSpPr txBox="1"/>
          <p:nvPr/>
        </p:nvSpPr>
        <p:spPr>
          <a:xfrm>
            <a:off x="351503" y="2768140"/>
            <a:ext cx="1148899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sz="1600" b="1" i="0" dirty="0">
                <a:solidFill>
                  <a:srgbClr val="461842"/>
                </a:solidFill>
                <a:effectLst/>
                <a:latin typeface="Arial Narrow" panose="020B0606020202030204" pitchFamily="34" charset="0"/>
              </a:rPr>
              <a:t>Правила оценки профессиональной подготовленности специалистов в области здравоохранения</a:t>
            </a:r>
          </a:p>
          <a:p>
            <a:pPr algn="l" fontAlgn="base"/>
            <a:r>
              <a:rPr lang="ru-RU" sz="1600" b="1" i="0" dirty="0">
                <a:solidFill>
                  <a:srgbClr val="461842"/>
                </a:solidFill>
                <a:effectLst/>
                <a:latin typeface="Arial Narrow" panose="020B0606020202030204" pitchFamily="34" charset="0"/>
              </a:rPr>
              <a:t>Глава 2. Порядок организации и проведения оценки профессиональной подготовленности специалистов в области здравоохранения</a:t>
            </a:r>
          </a:p>
          <a:p>
            <a:pPr algn="l" fontAlgn="base"/>
            <a:r>
              <a:rPr lang="ru-RU" sz="1600" b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     7. Оценке подлежат медицинские и фармацевтические работники, специалисты санитарно-эпидемиологической службы со средним (техническим и профессиональным), </a:t>
            </a:r>
            <a:r>
              <a:rPr lang="ru-RU" sz="1600" b="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послесредним</a:t>
            </a:r>
            <a:r>
              <a:rPr lang="ru-RU" sz="1600" b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высшим и послевузовским медицинским, фармацевтическим образованием, в сфере санитарно-эпидемиологического благополучия населения:</a:t>
            </a:r>
          </a:p>
          <a:p>
            <a:pPr algn="l" fontAlgn="base"/>
            <a:r>
              <a:rPr lang="ru-RU" sz="1600" b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     1) имеющие перерыв в профессиональной деятельности по специальности более трех лет;</a:t>
            </a:r>
          </a:p>
          <a:p>
            <a:pPr algn="l" fontAlgn="base"/>
            <a:r>
              <a:rPr lang="ru-RU" sz="1600" b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     2) по решению комиссии о ненадлежащем исполнении в случае медицинского инцидента;</a:t>
            </a:r>
          </a:p>
          <a:p>
            <a:pPr algn="l" fontAlgn="base"/>
            <a:r>
              <a:rPr lang="ru-RU" sz="1600" b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      3) прошедшие сертификационный курс;</a:t>
            </a:r>
            <a:endParaRPr lang="ru-RU" sz="1600" dirty="0">
              <a:effectLst/>
              <a:latin typeface="Arial Narrow" panose="020B0606020202030204" pitchFamily="34" charset="0"/>
            </a:endParaRPr>
          </a:p>
          <a:p>
            <a:pPr algn="l" fontAlgn="base"/>
            <a:r>
              <a:rPr lang="ru-RU" sz="1600" dirty="0">
                <a:effectLst/>
                <a:latin typeface="Arial Narrow" panose="020B0606020202030204" pitchFamily="34" charset="0"/>
              </a:rPr>
              <a:t>      4) иностранные специалисты, не имеющие разрешительных документов и лицензионных и (или) сертификационных экзаменов, признаваемых на территории Республики Казахстан;</a:t>
            </a:r>
          </a:p>
          <a:p>
            <a:pPr algn="l" fontAlgn="base"/>
            <a:r>
              <a:rPr lang="ru-RU" sz="1600" b="1" dirty="0">
                <a:solidFill>
                  <a:srgbClr val="461842"/>
                </a:solidFill>
                <a:effectLst/>
                <a:latin typeface="Arial Narrow" panose="020B0606020202030204" pitchFamily="34" charset="0"/>
              </a:rPr>
              <a:t>      5) лица, получившие образование и обучение за пределами Республики Казахстан</a:t>
            </a:r>
            <a:r>
              <a:rPr lang="ru-RU" sz="1600" b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за исключением выпускников международной стипендии "Болашак", организаций образования стран, подписавших международные договоры (соглашения), освобождающие от признания, и (или) организаций высшего и (или) послевузовского образования, входящими в три международных академических рейтинга и в число первых 250 (двухсот пятидесяти) позиций двух и более из них, утвержденных уполномоченным органом в области образования.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0D21F20-9448-938D-735C-864BE81B0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38" y="111997"/>
            <a:ext cx="6000262" cy="242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827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</a:t>
            </a:r>
            <a:r>
              <a:rPr lang="ru-RU" sz="1200" b="1">
                <a:solidFill>
                  <a:schemeClr val="bg1"/>
                </a:solidFill>
                <a:latin typeface="Arial Narrow" panose="020B0606020202030204" pitchFamily="34" charset="0"/>
              </a:rPr>
              <a:t>, 24 апреля 2024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336709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D8EAE743-5E8E-4EFD-9E1C-1C0A3ED20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902" y="2054753"/>
            <a:ext cx="11502190" cy="4059553"/>
          </a:xfrm>
        </p:spPr>
        <p:txBody>
          <a:bodyPr>
            <a:noAutofit/>
          </a:bodyPr>
          <a:lstStyle/>
          <a:p>
            <a:pPr marL="342900" indent="-342900" algn="just">
              <a:buAutoNum type="arabicPeriod"/>
            </a:pPr>
            <a:r>
              <a:rPr lang="ru-RU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Д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ля признания квалификации «Врач-специалист» после интернатуры рассматривать документ о высшем образовании и документы о прохождении интернатуры в совокупности.</a:t>
            </a:r>
          </a:p>
          <a:p>
            <a:pPr marL="342900" indent="-342900" algn="just"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Рекомендовать к признанию документы о квалификации «Врач-специалист» после интернатуры в соответствии с приказом Министра здравоохранения Республики Казахстан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здравоохранения».</a:t>
            </a:r>
          </a:p>
          <a:p>
            <a:pPr marL="342900" indent="-342900" algn="just">
              <a:buAutoNum type="arabicPeriod"/>
            </a:pP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Информировать заявителей получивших квалификацию «Врач-специалист» после интернатуры </a:t>
            </a:r>
            <a:r>
              <a:rPr lang="ru-RU" sz="2000" b="1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0" dirty="0">
                <a:solidFill>
                  <a:srgbClr val="461842"/>
                </a:solidFill>
                <a:effectLst/>
                <a:latin typeface="Arial Narrow" panose="020B0606020202030204" pitchFamily="34" charset="0"/>
              </a:rPr>
              <a:t>оценке профессиональной подготовленности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(приказ МЗ РК от 11 декабря 2020 года № ҚР ДСМ-249/2020), </a:t>
            </a:r>
            <a:r>
              <a:rPr lang="ru-RU" sz="2000" b="1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 возможности пройти сертификационный курс для выравнивания компетенций с выпускниками резидентуры или </a:t>
            </a:r>
            <a:r>
              <a:rPr lang="ru-RU" sz="2000" b="1" dirty="0" err="1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межпрофильной</a:t>
            </a:r>
            <a:r>
              <a:rPr lang="ru-RU" sz="2000" b="1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специализации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(приказ МЗ РК 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30 ноября 2020 года № ҚР ДСМ-218/2020 </a:t>
            </a:r>
            <a:r>
              <a:rPr lang="ru-RU" sz="20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342900" indent="-342900" algn="just">
              <a:buAutoNum type="arabicPeriod"/>
            </a:pPr>
            <a:endParaRPr lang="ru-RU" sz="2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1261</Words>
  <Application>Microsoft Office PowerPoint</Application>
  <PresentationFormat>Широкоэкранный</PresentationFormat>
  <Paragraphs>133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Ответы на обращения физических и юридических лиц по вопросам подготовки кадров здравоохранения  «о признании документов об окончании интернатуры  с присвоением квалификации врач специалист»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Saule Sydykova</cp:lastModifiedBy>
  <cp:revision>37</cp:revision>
  <dcterms:created xsi:type="dcterms:W3CDTF">2024-03-15T05:18:30Z</dcterms:created>
  <dcterms:modified xsi:type="dcterms:W3CDTF">2024-04-18T10:07:02Z</dcterms:modified>
</cp:coreProperties>
</file>