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3" r:id="rId2"/>
    <p:sldId id="342" r:id="rId3"/>
    <p:sldId id="339" r:id="rId4"/>
    <p:sldId id="343" r:id="rId5"/>
    <p:sldId id="345" r:id="rId6"/>
    <p:sldId id="346" r:id="rId7"/>
    <p:sldId id="347" r:id="rId8"/>
    <p:sldId id="348" r:id="rId9"/>
    <p:sldId id="355" r:id="rId10"/>
    <p:sldId id="356" r:id="rId11"/>
    <p:sldId id="357" r:id="rId12"/>
    <p:sldId id="358" r:id="rId13"/>
    <p:sldId id="359" r:id="rId14"/>
    <p:sldId id="341" r:id="rId15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89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48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735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56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14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88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umo.rums.med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секции ДО и НФО УМО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Айгуль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151152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3200" b="1" spc="13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внедрению образовательного модуля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" algn="ctr">
              <a:spcBef>
                <a:spcPts val="67"/>
              </a:spcBef>
            </a:pP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(бакалавриата)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42382E9-0167-5E97-5F43-E8AC2AABC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893245"/>
              </p:ext>
            </p:extLst>
          </p:nvPr>
        </p:nvGraphicFramePr>
        <p:xfrm>
          <a:off x="413904" y="868737"/>
          <a:ext cx="11364191" cy="565654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643256">
                  <a:extLst>
                    <a:ext uri="{9D8B030D-6E8A-4147-A177-3AD203B41FA5}">
                      <a16:colId xmlns:a16="http://schemas.microsoft.com/office/drawing/2014/main" xmlns="" val="2121023650"/>
                    </a:ext>
                  </a:extLst>
                </a:gridCol>
                <a:gridCol w="3359602">
                  <a:extLst>
                    <a:ext uri="{9D8B030D-6E8A-4147-A177-3AD203B41FA5}">
                      <a16:colId xmlns:a16="http://schemas.microsoft.com/office/drawing/2014/main" xmlns="" val="839117496"/>
                    </a:ext>
                  </a:extLst>
                </a:gridCol>
                <a:gridCol w="812964">
                  <a:extLst>
                    <a:ext uri="{9D8B030D-6E8A-4147-A177-3AD203B41FA5}">
                      <a16:colId xmlns:a16="http://schemas.microsoft.com/office/drawing/2014/main" xmlns="" val="2402476294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xmlns="" val="1590614173"/>
                    </a:ext>
                  </a:extLst>
                </a:gridCol>
                <a:gridCol w="675083">
                  <a:extLst>
                    <a:ext uri="{9D8B030D-6E8A-4147-A177-3AD203B41FA5}">
                      <a16:colId xmlns:a16="http://schemas.microsoft.com/office/drawing/2014/main" xmlns="" val="4142831547"/>
                    </a:ext>
                  </a:extLst>
                </a:gridCol>
                <a:gridCol w="1119492">
                  <a:extLst>
                    <a:ext uri="{9D8B030D-6E8A-4147-A177-3AD203B41FA5}">
                      <a16:colId xmlns:a16="http://schemas.microsoft.com/office/drawing/2014/main" xmlns="" val="631721088"/>
                    </a:ext>
                  </a:extLst>
                </a:gridCol>
                <a:gridCol w="800120">
                  <a:extLst>
                    <a:ext uri="{9D8B030D-6E8A-4147-A177-3AD203B41FA5}">
                      <a16:colId xmlns:a16="http://schemas.microsoft.com/office/drawing/2014/main" xmlns="" val="2337778949"/>
                    </a:ext>
                  </a:extLst>
                </a:gridCol>
                <a:gridCol w="2878853">
                  <a:extLst>
                    <a:ext uri="{9D8B030D-6E8A-4147-A177-3AD203B41FA5}">
                      <a16:colId xmlns:a16="http://schemas.microsoft.com/office/drawing/2014/main" xmlns="" val="1385918662"/>
                    </a:ext>
                  </a:extLst>
                </a:gridCol>
              </a:tblGrid>
              <a:tr h="1201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Наименование темы/раздела/дисциплин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chemeClr val="bg1"/>
                          </a:solidFill>
                          <a:effectLst/>
                        </a:rPr>
                        <a:t>Объем в часах</a:t>
                      </a:r>
                      <a:endParaRPr lang="ru-KZ" sz="15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chemeClr val="bg1"/>
                          </a:solidFill>
                          <a:effectLst/>
                        </a:rPr>
                        <a:t>Задание</a:t>
                      </a:r>
                      <a:endParaRPr lang="ru-KZ" sz="1500" b="1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837656"/>
                  </a:ext>
                </a:extLst>
              </a:tr>
              <a:tr h="62734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лекция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семинар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тренинг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другие виды обучения* 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СРС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414834"/>
                  </a:ext>
                </a:extLst>
              </a:tr>
              <a:tr h="9248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Гендерное насилие: понятие, виды, признаки. Тактика медицинского работника скорой и неотложной медицинской помощи при выявлении случая гендерного насилия. Алгоритм осмотра и обследования, алгоритм оказания скорой и неотложной медицинской помощи лицам, пережившим гендерное насилие.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знания терминологии и классификации случаев гендерного насилия. 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 сбора анамнеза, проведения осмотра, составления плана обследования и лечения лиц, подвергшихся насилию. Продемонстрировать навык заполнения медицинских форм.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5536659"/>
                  </a:ext>
                </a:extLst>
              </a:tr>
              <a:tr h="132141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Тактика оказания помощи при неотложных состояния. Алгоритм реагирования при выявлении случаев гендерного насилия. 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знания и умение в оказания помощи при неотложных состояниях.  Продемонстрировать знания и умение перенаправления женщин, пострадавших от насилия. 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7369094"/>
                  </a:ext>
                </a:extLst>
              </a:tr>
              <a:tr h="1201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2377488"/>
                  </a:ext>
                </a:extLst>
              </a:tr>
              <a:tr h="12012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5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Всего: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8 часов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5048" marR="450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016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89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(резидентура)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7C60AC-4D61-210C-6714-D6A010FFC4A5}"/>
              </a:ext>
            </a:extLst>
          </p:cNvPr>
          <p:cNvSpPr txBox="1"/>
          <p:nvPr/>
        </p:nvSpPr>
        <p:spPr>
          <a:xfrm>
            <a:off x="773876" y="915310"/>
            <a:ext cx="1092554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Ознакомление с принципами организация скорой и неотложной медицинской помощи лицам, пережившим гендерное насилие на догоспитальном этапе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32034"/>
            <a:ext cx="593767" cy="43685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16B5787-AF6D-22F4-9E00-606AE0641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37774"/>
              </p:ext>
            </p:extLst>
          </p:nvPr>
        </p:nvGraphicFramePr>
        <p:xfrm>
          <a:off x="476991" y="1822325"/>
          <a:ext cx="11222430" cy="4624599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861049">
                  <a:extLst>
                    <a:ext uri="{9D8B030D-6E8A-4147-A177-3AD203B41FA5}">
                      <a16:colId xmlns:a16="http://schemas.microsoft.com/office/drawing/2014/main" xmlns="" val="1088688397"/>
                    </a:ext>
                  </a:extLst>
                </a:gridCol>
                <a:gridCol w="5784654">
                  <a:extLst>
                    <a:ext uri="{9D8B030D-6E8A-4147-A177-3AD203B41FA5}">
                      <a16:colId xmlns:a16="http://schemas.microsoft.com/office/drawing/2014/main" xmlns="" val="296820229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xmlns="" val="2896719887"/>
                    </a:ext>
                  </a:extLst>
                </a:gridCol>
                <a:gridCol w="1544769">
                  <a:extLst>
                    <a:ext uri="{9D8B030D-6E8A-4147-A177-3AD203B41FA5}">
                      <a16:colId xmlns:a16="http://schemas.microsoft.com/office/drawing/2014/main" xmlns="" val="3798113218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№/п</a:t>
                      </a:r>
                      <a:endParaRPr lang="ru-KZ" sz="14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Результат обучения (навыки)</a:t>
                      </a:r>
                      <a:endParaRPr lang="ru-KZ" sz="14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метод оценки (КИС согласно приложению к ОП)</a:t>
                      </a:r>
                      <a:endParaRPr lang="ru-KZ" sz="14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метод обучения</a:t>
                      </a:r>
                      <a:endParaRPr lang="ru-KZ" sz="14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56533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KZ" sz="14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 определения вида и формы насилия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453183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выявления признаков гендерного насилия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8727040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консультирования лиц, пострадавших от насилия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случая, стандартизированный пациент (ролевые игры) 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8880057"/>
                  </a:ext>
                </a:extLst>
              </a:tr>
              <a:tr h="7252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Демонстрировать навык проведения сбора анамнеза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случая, стандартизированный пациент (ролевые игры)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5846454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Демонстрировать навык проведения осмотра лиц, подвергшихся насилию, в том числе с инвалидностью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006490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Демонстрирует навык ведения медицинской документации 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случая, заполнение медицинских форм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0476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Демонстрирует знания о межведомственном взаимодействии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9985949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KZ" sz="14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допсихологической помощи пережившим гендерное насилие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Стандартизированный пациент. Ролевые игры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392" marR="543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545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32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(резидентура)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E31BE6C-DC36-ED21-D31C-C94AFB20A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4249"/>
              </p:ext>
            </p:extLst>
          </p:nvPr>
        </p:nvGraphicFramePr>
        <p:xfrm>
          <a:off x="476992" y="811358"/>
          <a:ext cx="11410208" cy="550164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41155">
                  <a:extLst>
                    <a:ext uri="{9D8B030D-6E8A-4147-A177-3AD203B41FA5}">
                      <a16:colId xmlns:a16="http://schemas.microsoft.com/office/drawing/2014/main" xmlns="" val="111148795"/>
                    </a:ext>
                  </a:extLst>
                </a:gridCol>
                <a:gridCol w="4026569">
                  <a:extLst>
                    <a:ext uri="{9D8B030D-6E8A-4147-A177-3AD203B41FA5}">
                      <a16:colId xmlns:a16="http://schemas.microsoft.com/office/drawing/2014/main" xmlns="" val="417722307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4199335318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3329475114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xmlns="" val="1047882661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xmlns="" val="2806886198"/>
                    </a:ext>
                  </a:extLst>
                </a:gridCol>
                <a:gridCol w="657726">
                  <a:extLst>
                    <a:ext uri="{9D8B030D-6E8A-4147-A177-3AD203B41FA5}">
                      <a16:colId xmlns:a16="http://schemas.microsoft.com/office/drawing/2014/main" xmlns="" val="4078661853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xmlns="" val="4097728279"/>
                    </a:ext>
                  </a:extLst>
                </a:gridCol>
              </a:tblGrid>
              <a:tr h="565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Наименование темы/раздела/дисциплин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Объем в часах</a:t>
                      </a:r>
                      <a:endParaRPr lang="ru-K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>
                          <a:solidFill>
                            <a:schemeClr val="bg1"/>
                          </a:solidFill>
                          <a:effectLst/>
                        </a:rPr>
                        <a:t>Задание</a:t>
                      </a:r>
                      <a:endParaRPr lang="ru-KZ" sz="1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4505549"/>
                  </a:ext>
                </a:extLst>
              </a:tr>
              <a:tr h="26496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лекция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семинар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тренинг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другие виды обучения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СРС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745148"/>
                  </a:ext>
                </a:extLst>
              </a:tr>
              <a:tr h="1195293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Организация скорой и неотложной медицинской помощи лицам, пережившим гендерное насилие на догоспитальном этапе. Виды гендерного насилия. Признаки и механизмы выявления случаев насилия. Принципы работы с пережившими гендерное насилие. Особенности работы с лицами с инвалидностью по зрению и слуху, переживших гендерное насилие.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 по выявлению признаков гендерного насилия. 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знания по основным принципам работы с пережившими гендерное насилие на догоспитальном уровне.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0947935"/>
                  </a:ext>
                </a:extLst>
              </a:tr>
              <a:tr h="1300102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Оказание неотложной помощи при выявлении случая гендерного насилия.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Методика проведения физического обследования лиц, переживших гендерное насилие, в том числе лиц с инвалидностью по зрению и слуху. Консультирование переживших гендерное насилие, в том числе лиц с инвалидностью в том числе лиц с инвалидностью по зрению и слуху. Получение информированного согласия, в том числе у лица с инвалидностью по зрению и слуху.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 физического обследования лиц, переживших гендерное насилие.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 консультирование переживших гендерное насилие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4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(резидентура)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E31BE6C-DC36-ED21-D31C-C94AFB20A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18529"/>
              </p:ext>
            </p:extLst>
          </p:nvPr>
        </p:nvGraphicFramePr>
        <p:xfrm>
          <a:off x="476992" y="811358"/>
          <a:ext cx="11410208" cy="4876800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645858">
                  <a:extLst>
                    <a:ext uri="{9D8B030D-6E8A-4147-A177-3AD203B41FA5}">
                      <a16:colId xmlns:a16="http://schemas.microsoft.com/office/drawing/2014/main" xmlns="" val="111148795"/>
                    </a:ext>
                  </a:extLst>
                </a:gridCol>
                <a:gridCol w="3721866">
                  <a:extLst>
                    <a:ext uri="{9D8B030D-6E8A-4147-A177-3AD203B41FA5}">
                      <a16:colId xmlns:a16="http://schemas.microsoft.com/office/drawing/2014/main" xmlns="" val="4177223075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xmlns="" val="4199335318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xmlns="" val="3329475114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xmlns="" val="1047882661"/>
                    </a:ext>
                  </a:extLst>
                </a:gridCol>
                <a:gridCol w="930442">
                  <a:extLst>
                    <a:ext uri="{9D8B030D-6E8A-4147-A177-3AD203B41FA5}">
                      <a16:colId xmlns:a16="http://schemas.microsoft.com/office/drawing/2014/main" xmlns="" val="2806886198"/>
                    </a:ext>
                  </a:extLst>
                </a:gridCol>
                <a:gridCol w="673768">
                  <a:extLst>
                    <a:ext uri="{9D8B030D-6E8A-4147-A177-3AD203B41FA5}">
                      <a16:colId xmlns:a16="http://schemas.microsoft.com/office/drawing/2014/main" xmlns="" val="4078661853"/>
                    </a:ext>
                  </a:extLst>
                </a:gridCol>
                <a:gridCol w="2534653">
                  <a:extLst>
                    <a:ext uri="{9D8B030D-6E8A-4147-A177-3AD203B41FA5}">
                      <a16:colId xmlns:a16="http://schemas.microsoft.com/office/drawing/2014/main" xmlns="" val="4097728279"/>
                    </a:ext>
                  </a:extLst>
                </a:gridCol>
              </a:tblGrid>
              <a:tr h="565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Наименование темы/раздела/дисциплин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Объем в часах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Задание</a:t>
                      </a:r>
                      <a:endParaRPr lang="ru-KZ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4505549"/>
                  </a:ext>
                </a:extLst>
              </a:tr>
              <a:tr h="26496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лекция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тренинг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другие виды обучения* 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СРС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5745148"/>
                  </a:ext>
                </a:extLst>
              </a:tr>
              <a:tr h="22610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Допсихологическая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помощь пережившим гендерное насилие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навыки оказания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допсихологической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помощи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25565873"/>
                  </a:ext>
                </a:extLst>
              </a:tr>
              <a:tr h="119529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Алгоритм межведомственного взаимодействия по перенаправлению для оказания комплексной помощи пережившим гендерное насилие. 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Правовая грамотность медицинских работников.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навык комплексного подхода к оказанию помощи переживших насилие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Продемонстрировать правовые знания работы с пережившими гендерное насилие, в том числе с инвалидность по зрению и слуху 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extLst>
                  <a:ext uri="{0D108BD9-81ED-4DB2-BD59-A6C34878D82A}">
                    <a16:rowId xmlns:a16="http://schemas.microsoft.com/office/drawing/2014/main" xmlns="" val="1520081661"/>
                  </a:ext>
                </a:extLst>
              </a:tr>
              <a:tr h="565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extLst>
                  <a:ext uri="{0D108BD9-81ED-4DB2-BD59-A6C34878D82A}">
                    <a16:rowId xmlns:a16="http://schemas.microsoft.com/office/drawing/2014/main" xmlns="" val="3443914468"/>
                  </a:ext>
                </a:extLst>
              </a:tr>
              <a:tr h="5652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Всего: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30 часов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197" marR="21197" marT="0" marB="0"/>
                </a:tc>
                <a:extLst>
                  <a:ext uri="{0D108BD9-81ED-4DB2-BD59-A6C34878D82A}">
                    <a16:rowId xmlns:a16="http://schemas.microsoft.com/office/drawing/2014/main" xmlns="" val="423178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24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605495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14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32756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4" y="1267434"/>
            <a:ext cx="11573740" cy="3183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294" y="1780699"/>
            <a:ext cx="120059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образования внести предложения в проект методических рекомендаций до 25 марта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электронный адрес УМО 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umo.rums.med@gmail.com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реагирования системы здравоохранения на случаи гендерного насилия для преподавателей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«Общая хирургия»/ «Травматология взрослая, детская»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резидентура).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вопросам реагирования системы здравоохранения на случаи гендерного насилия для преподавателей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«Неотложная медицинская помощь»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резидентура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807" y="1263256"/>
            <a:ext cx="118904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На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одобрение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модули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инициированная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Офис Фонда ООН в области народонаселения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вопросам реагирования системы здравоохранения на случаи гендерного насилия для преподавателей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«Общая хирургия»/ «Травматология взрослая, детская»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резидентура)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вопросам реагирования системы здравоохранения на случаи гендерного насилия для преподавателей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«Неотложная медицинская помощь»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резидентура)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115032" y="76294"/>
            <a:ext cx="6658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Методические рекомендации к внедрению образовательного модуля «Реагирование системы здравоохранения на случаи гендерного насилия» для преподавателей дисциплин по специальности «Общая хирургия»/ «Травматология взрослая, детская» (</a:t>
            </a:r>
            <a:r>
              <a:rPr lang="ru-RU" b="1" dirty="0" err="1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бакалавриат</a:t>
            </a:r>
            <a:r>
              <a:rPr lang="ru-RU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и резидентура)</a:t>
            </a:r>
            <a:endParaRPr lang="kk-KZ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EB22C6-0FA8-17BD-5097-54C69984FF62}"/>
              </a:ext>
            </a:extLst>
          </p:cNvPr>
          <p:cNvSpPr txBox="1"/>
          <p:nvPr/>
        </p:nvSpPr>
        <p:spPr>
          <a:xfrm>
            <a:off x="0" y="1954259"/>
            <a:ext cx="632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Структура методических рекомендаций</a:t>
            </a:r>
            <a:endParaRPr lang="kk-KZ" sz="32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01C842-C0E3-6A94-9389-90B574D2305C}"/>
              </a:ext>
            </a:extLst>
          </p:cNvPr>
          <p:cNvSpPr txBox="1"/>
          <p:nvPr/>
        </p:nvSpPr>
        <p:spPr>
          <a:xfrm>
            <a:off x="458794" y="3209100"/>
            <a:ext cx="5403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Рабочая учебная программа к модулю «Реагирование системы здравоохранения на случаи гендерного насилия»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Лекционный материал к занятиям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Банк тестовых заданий к занятиям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Задания к практическим заданиям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Список литературы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6ED6D27-BE6D-1A4A-5A87-70CDBE351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90" y="-152400"/>
            <a:ext cx="5136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(бакалавриата)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7C60AC-4D61-210C-6714-D6A010FFC4A5}"/>
              </a:ext>
            </a:extLst>
          </p:cNvPr>
          <p:cNvSpPr txBox="1"/>
          <p:nvPr/>
        </p:nvSpPr>
        <p:spPr>
          <a:xfrm>
            <a:off x="773876" y="1157997"/>
            <a:ext cx="1092554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Ознакомление с принципами организация медицинской помощи лицам, пережившим гендерное насилие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8A86667D-AE1B-8B01-CA48-4DC62AC1D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440860"/>
              </p:ext>
            </p:extLst>
          </p:nvPr>
        </p:nvGraphicFramePr>
        <p:xfrm>
          <a:off x="773876" y="2150967"/>
          <a:ext cx="10711542" cy="3868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396">
                  <a:extLst>
                    <a:ext uri="{9D8B030D-6E8A-4147-A177-3AD203B41FA5}">
                      <a16:colId xmlns:a16="http://schemas.microsoft.com/office/drawing/2014/main" xmlns="" val="220882528"/>
                    </a:ext>
                  </a:extLst>
                </a:gridCol>
                <a:gridCol w="4898655">
                  <a:extLst>
                    <a:ext uri="{9D8B030D-6E8A-4147-A177-3AD203B41FA5}">
                      <a16:colId xmlns:a16="http://schemas.microsoft.com/office/drawing/2014/main" xmlns="" val="3735397559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xmlns="" val="620409889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xmlns="" val="2388790913"/>
                    </a:ext>
                  </a:extLst>
                </a:gridCol>
              </a:tblGrid>
              <a:tr h="7082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№/п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Результат обучения (навыки)</a:t>
                      </a:r>
                      <a:endParaRPr lang="ru-K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метод оценки (КИС согласно приложению к ОП)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метод обучения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8168082"/>
                  </a:ext>
                </a:extLst>
              </a:tr>
              <a:tr h="708215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 определения вида и формы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8105612"/>
                  </a:ext>
                </a:extLst>
              </a:tr>
              <a:tr h="399407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выявления признаков гендерного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1675898"/>
                  </a:ext>
                </a:extLst>
              </a:tr>
              <a:tr h="102009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консультирования, юридической и психологической поддержки в случаях гендерного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случая, стандартизированный пациент (ролевые игры) 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1559162"/>
                  </a:ext>
                </a:extLst>
              </a:tr>
              <a:tr h="944286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4</a:t>
                      </a:r>
                      <a:endParaRPr lang="ru-K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Демонстрировать навык проведения осмотра лиц, подвергшихся насилию, в том числе с инвалидностью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1112749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138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(бакалавриата)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E9F89A8-7F2B-D97B-03B5-5413D642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37952"/>
              </p:ext>
            </p:extLst>
          </p:nvPr>
        </p:nvGraphicFramePr>
        <p:xfrm>
          <a:off x="476992" y="990951"/>
          <a:ext cx="11410208" cy="5360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859">
                  <a:extLst>
                    <a:ext uri="{9D8B030D-6E8A-4147-A177-3AD203B41FA5}">
                      <a16:colId xmlns:a16="http://schemas.microsoft.com/office/drawing/2014/main" xmlns="" val="2595588830"/>
                    </a:ext>
                  </a:extLst>
                </a:gridCol>
                <a:gridCol w="6036901">
                  <a:extLst>
                    <a:ext uri="{9D8B030D-6E8A-4147-A177-3AD203B41FA5}">
                      <a16:colId xmlns:a16="http://schemas.microsoft.com/office/drawing/2014/main" xmlns="" val="1391999540"/>
                    </a:ext>
                  </a:extLst>
                </a:gridCol>
                <a:gridCol w="576072">
                  <a:extLst>
                    <a:ext uri="{9D8B030D-6E8A-4147-A177-3AD203B41FA5}">
                      <a16:colId xmlns:a16="http://schemas.microsoft.com/office/drawing/2014/main" xmlns="" val="4191269055"/>
                    </a:ext>
                  </a:extLst>
                </a:gridCol>
                <a:gridCol w="539496">
                  <a:extLst>
                    <a:ext uri="{9D8B030D-6E8A-4147-A177-3AD203B41FA5}">
                      <a16:colId xmlns:a16="http://schemas.microsoft.com/office/drawing/2014/main" xmlns="" val="3654559117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xmlns="" val="144414268"/>
                    </a:ext>
                  </a:extLst>
                </a:gridCol>
                <a:gridCol w="566928">
                  <a:extLst>
                    <a:ext uri="{9D8B030D-6E8A-4147-A177-3AD203B41FA5}">
                      <a16:colId xmlns:a16="http://schemas.microsoft.com/office/drawing/2014/main" xmlns="" val="1567421051"/>
                    </a:ext>
                  </a:extLst>
                </a:gridCol>
                <a:gridCol w="484632">
                  <a:extLst>
                    <a:ext uri="{9D8B030D-6E8A-4147-A177-3AD203B41FA5}">
                      <a16:colId xmlns:a16="http://schemas.microsoft.com/office/drawing/2014/main" xmlns="" val="1327249872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xmlns="" val="3376169289"/>
                    </a:ext>
                  </a:extLst>
                </a:gridCol>
              </a:tblGrid>
              <a:tr h="662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темы/раздела/дисциплин</a:t>
                      </a:r>
                      <a:endParaRPr lang="ru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Объем в часах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extLst>
                  <a:ext uri="{0D108BD9-81ED-4DB2-BD59-A6C34878D82A}">
                    <a16:rowId xmlns:a16="http://schemas.microsoft.com/office/drawing/2014/main" xmlns="" val="1168576042"/>
                  </a:ext>
                </a:extLst>
              </a:tr>
              <a:tr h="85004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виды обучения* 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СРС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vert="vert270" anchor="ctr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2576927"/>
                  </a:ext>
                </a:extLst>
              </a:tr>
              <a:tr h="1523589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Пациент-ориентированный подход у лиц, переживших гендерное насилие. Вопросы юридического аспекта реагирования на случаи гендерного насилия. Понятие «Физическое насилие» как вид гендерного насилия. Доверительные отношения с лицом, пережившим гендерное насилие (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допсихологическая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помощь). Юридическая сторона гендерного насилия. Роль медицинского работника в реагировании на гендерное насилие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по выявлению несоответствия истории случая типу полученных травм. 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extLst>
                  <a:ext uri="{0D108BD9-81ED-4DB2-BD59-A6C34878D82A}">
                    <a16:rowId xmlns:a16="http://schemas.microsoft.com/office/drawing/2014/main" xmlns="" val="2067471126"/>
                  </a:ext>
                </a:extLst>
              </a:tr>
              <a:tr h="2318505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 выявление косвенных признаков гендерного насилия. Оказание медицинской помощи в случае гендерного насилия.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Гендерное насилие. Формы гендерного насилия. Признаки гендерного насилия. Принципы взаимодействия медицинского работника с лицами, перенесшими гендерное насилие. Оказание медицинской помощи лицам, пережившим гендерное насилие (общие принципы медицинского осмотра; сбор анамнеза; осмотр лица, пострадавшего от насилия; получение информированного согласия и предоставление информации по правам пациентки). Алгоритм действия медицинских работников при оказании помощи лицам, пережившим гендерное насилие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осмотра лиц, переживших гендерное насилие.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консультирования и психологической поддержки в случаях гендерное насилие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extLst>
                  <a:ext uri="{0D108BD9-81ED-4DB2-BD59-A6C34878D82A}">
                    <a16:rowId xmlns:a16="http://schemas.microsoft.com/office/drawing/2014/main" xmlns="" val="3653797070"/>
                  </a:ext>
                </a:extLst>
              </a:tr>
              <a:tr h="66243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extLst>
                  <a:ext uri="{0D108BD9-81ED-4DB2-BD59-A6C34878D82A}">
                    <a16:rowId xmlns:a16="http://schemas.microsoft.com/office/drawing/2014/main" xmlns="" val="2341253477"/>
                  </a:ext>
                </a:extLst>
              </a:tr>
              <a:tr h="66243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часов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841" marR="24841" marT="0" marB="0"/>
                </a:tc>
                <a:extLst>
                  <a:ext uri="{0D108BD9-81ED-4DB2-BD59-A6C34878D82A}">
                    <a16:rowId xmlns:a16="http://schemas.microsoft.com/office/drawing/2014/main" xmlns="" val="3044249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07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(резидентура)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7C60AC-4D61-210C-6714-D6A010FFC4A5}"/>
              </a:ext>
            </a:extLst>
          </p:cNvPr>
          <p:cNvSpPr txBox="1"/>
          <p:nvPr/>
        </p:nvSpPr>
        <p:spPr>
          <a:xfrm>
            <a:off x="705774" y="1064673"/>
            <a:ext cx="10925545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Ознакомление с принципами организация медицинской помощи лицам, пережившим гендерное насилие на уровне ПМСП и в стационаре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ru-KZ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B2E7562-75E3-2DD4-30B2-F47740493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34423"/>
              </p:ext>
            </p:extLst>
          </p:nvPr>
        </p:nvGraphicFramePr>
        <p:xfrm>
          <a:off x="637673" y="1840840"/>
          <a:ext cx="11061748" cy="4736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359">
                  <a:extLst>
                    <a:ext uri="{9D8B030D-6E8A-4147-A177-3AD203B41FA5}">
                      <a16:colId xmlns:a16="http://schemas.microsoft.com/office/drawing/2014/main" xmlns="" val="2072836917"/>
                    </a:ext>
                  </a:extLst>
                </a:gridCol>
                <a:gridCol w="5739063">
                  <a:extLst>
                    <a:ext uri="{9D8B030D-6E8A-4147-A177-3AD203B41FA5}">
                      <a16:colId xmlns:a16="http://schemas.microsoft.com/office/drawing/2014/main" xmlns="" val="3959546572"/>
                    </a:ext>
                  </a:extLst>
                </a:gridCol>
                <a:gridCol w="3176337">
                  <a:extLst>
                    <a:ext uri="{9D8B030D-6E8A-4147-A177-3AD203B41FA5}">
                      <a16:colId xmlns:a16="http://schemas.microsoft.com/office/drawing/2014/main" xmlns="" val="23212613"/>
                    </a:ext>
                  </a:extLst>
                </a:gridCol>
                <a:gridCol w="1628989">
                  <a:extLst>
                    <a:ext uri="{9D8B030D-6E8A-4147-A177-3AD203B41FA5}">
                      <a16:colId xmlns:a16="http://schemas.microsoft.com/office/drawing/2014/main" xmlns="" val="1292828042"/>
                    </a:ext>
                  </a:extLst>
                </a:gridCol>
              </a:tblGrid>
              <a:tr h="5431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№/п</a:t>
                      </a:r>
                      <a:endParaRPr lang="ru-K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обучения (навыки)</a:t>
                      </a:r>
                      <a:endParaRPr lang="ru-KZ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оценки (КИС согласно приложению к ОП)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обучения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extLst>
                  <a:ext uri="{0D108BD9-81ED-4DB2-BD59-A6C34878D82A}">
                    <a16:rowId xmlns:a16="http://schemas.microsoft.com/office/drawing/2014/main" xmlns="" val="3802493983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навык определения вида и формы насилия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Ситуационная задача: оценка, решение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2438664882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навыки выявления признаков гендерного насилия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Ситуационная задача: оценка, решение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3840688388"/>
                  </a:ext>
                </a:extLst>
              </a:tr>
              <a:tr h="637041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навыки консультирования и психологической поддержки в случаях гендерного насилия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случая, стандартизированный пациент (ролевые игры) 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578359266"/>
                  </a:ext>
                </a:extLst>
              </a:tr>
              <a:tr h="637041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Демонстрировать навык проведения сбора анамнеза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случая, стандартизированный пациент (ролевые игры)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1561776384"/>
                  </a:ext>
                </a:extLst>
              </a:tr>
              <a:tr h="414994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Демонстрировать навык проведения осмотра лиц, подвергшихся насилию, в том числе с инвалидностью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305777314"/>
                  </a:ext>
                </a:extLst>
              </a:tr>
              <a:tr h="509632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навык ведения медицинской документации, в том числе 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случая, заполнение медицинских форм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1925818342"/>
                  </a:ext>
                </a:extLst>
              </a:tr>
              <a:tr h="254816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знания о межведомственном взаимодействии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2289689653"/>
                  </a:ext>
                </a:extLst>
              </a:tr>
              <a:tr h="637041">
                <a:tc>
                  <a:txBody>
                    <a:bodyPr/>
                    <a:lstStyle/>
                    <a:p>
                      <a:pPr algn="ctr"/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Демонстрирует навыки организации профилактики и предупреждения случаев гендерного насилия, нежелательных осложнении и реакции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клинического случая</a:t>
                      </a:r>
                      <a:endParaRPr lang="ru-KZ" sz="1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/>
                </a:tc>
                <a:extLst>
                  <a:ext uri="{0D108BD9-81ED-4DB2-BD59-A6C34878D82A}">
                    <a16:rowId xmlns:a16="http://schemas.microsoft.com/office/drawing/2014/main" xmlns="" val="2817034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(резидентура)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ru-KZ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FB8F6A4-FB62-1D8A-A26A-E4ABF700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83887"/>
              </p:ext>
            </p:extLst>
          </p:nvPr>
        </p:nvGraphicFramePr>
        <p:xfrm>
          <a:off x="476991" y="811358"/>
          <a:ext cx="11410209" cy="5814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472">
                  <a:extLst>
                    <a:ext uri="{9D8B030D-6E8A-4147-A177-3AD203B41FA5}">
                      <a16:colId xmlns:a16="http://schemas.microsoft.com/office/drawing/2014/main" xmlns="" val="424841817"/>
                    </a:ext>
                  </a:extLst>
                </a:gridCol>
                <a:gridCol w="5149515">
                  <a:extLst>
                    <a:ext uri="{9D8B030D-6E8A-4147-A177-3AD203B41FA5}">
                      <a16:colId xmlns:a16="http://schemas.microsoft.com/office/drawing/2014/main" xmlns="" val="1067599214"/>
                    </a:ext>
                  </a:extLst>
                </a:gridCol>
                <a:gridCol w="709863">
                  <a:extLst>
                    <a:ext uri="{9D8B030D-6E8A-4147-A177-3AD203B41FA5}">
                      <a16:colId xmlns:a16="http://schemas.microsoft.com/office/drawing/2014/main" xmlns="" val="1174401602"/>
                    </a:ext>
                  </a:extLst>
                </a:gridCol>
                <a:gridCol w="733926">
                  <a:extLst>
                    <a:ext uri="{9D8B030D-6E8A-4147-A177-3AD203B41FA5}">
                      <a16:colId xmlns:a16="http://schemas.microsoft.com/office/drawing/2014/main" xmlns="" val="116836738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xmlns="" val="153187412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xmlns="" val="3368519344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xmlns="" val="1267792403"/>
                    </a:ext>
                  </a:extLst>
                </a:gridCol>
                <a:gridCol w="2201780">
                  <a:extLst>
                    <a:ext uri="{9D8B030D-6E8A-4147-A177-3AD203B41FA5}">
                      <a16:colId xmlns:a16="http://schemas.microsoft.com/office/drawing/2014/main" xmlns="" val="1772191828"/>
                    </a:ext>
                  </a:extLst>
                </a:gridCol>
              </a:tblGrid>
              <a:tr h="651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темы/раздела/дисциплин</a:t>
                      </a:r>
                      <a:endParaRPr lang="ru-K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Объем в часах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extLst>
                  <a:ext uri="{0D108BD9-81ED-4DB2-BD59-A6C34878D82A}">
                    <a16:rowId xmlns:a16="http://schemas.microsoft.com/office/drawing/2014/main" xmlns="" val="2298366141"/>
                  </a:ext>
                </a:extLst>
              </a:tr>
              <a:tr h="896719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виды обучения* 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СРС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vert="vert270" anchor="ctr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7975039"/>
                  </a:ext>
                </a:extLst>
              </a:tr>
              <a:tr h="1290995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Гендерное насилие.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гендерного насилия. Признаки и механизмы выявления случаев насилия. Принципы эффективного реагирования на случаи гендерного насилия. Особенности работы с лицами с инвалидностью по зрению и слуху, переживших гендерное насилие.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по выявлению несоответствия истории случая типу полученных травм. 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extLst>
                  <a:ext uri="{0D108BD9-81ED-4DB2-BD59-A6C34878D82A}">
                    <a16:rowId xmlns:a16="http://schemas.microsoft.com/office/drawing/2014/main" xmlns="" val="2929402860"/>
                  </a:ext>
                </a:extLst>
              </a:tr>
              <a:tr h="1757897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медицинской помощи при выявлении случая гендерного насилия.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проведения осмотра лиц, переживших гендерное насилие, в том числе лиц с инвалидностью по зрению и слуху.  Клинический протокол «Гендерное насилие» МЗ РК. Аспекты консультирования и психологической поддержки в случаях гендерного насилия (включая людей с инвалидностью по зрению и слуху). Этапы ранней и поздней реабилитации у лиц, переживших гендерное насилие. Виды документирования при выявлении случая гендерного насилия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осмотра лиц, переживших гендерное насилие.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консультирования и психологической поддержки в случаях гендерное насилие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extLst>
                  <a:ext uri="{0D108BD9-81ED-4DB2-BD59-A6C34878D82A}">
                    <a16:rowId xmlns:a16="http://schemas.microsoft.com/office/drawing/2014/main" xmlns="" val="4072095662"/>
                  </a:ext>
                </a:extLst>
              </a:tr>
              <a:tr h="456370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межсекторального взаимодействия в организации помощи лицам, пережившим гендерное насилие. Профилактика и предупреждения случаев гендерного насилия, нежелательных осложнении и реакции 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Продемонстрировать навык комплексного подхода к оказанию помощи переживших насилие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extLst>
                  <a:ext uri="{0D108BD9-81ED-4DB2-BD59-A6C34878D82A}">
                    <a16:rowId xmlns:a16="http://schemas.microsoft.com/office/drawing/2014/main" xmlns="" val="3692281963"/>
                  </a:ext>
                </a:extLst>
              </a:tr>
              <a:tr h="65107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extLst>
                  <a:ext uri="{0D108BD9-81ED-4DB2-BD59-A6C34878D82A}">
                    <a16:rowId xmlns:a16="http://schemas.microsoft.com/office/drawing/2014/main" xmlns="" val="154053631"/>
                  </a:ext>
                </a:extLst>
              </a:tr>
              <a:tr h="65107">
                <a:tc>
                  <a:txBody>
                    <a:bodyPr/>
                    <a:lstStyle/>
                    <a:p>
                      <a:pPr algn="l"/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spc="-5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часов</a:t>
                      </a:r>
                      <a:endParaRPr lang="ru-KZ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 anchor="ctr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15" marR="24415" marT="0" marB="0"/>
                </a:tc>
                <a:extLst>
                  <a:ext uri="{0D108BD9-81ED-4DB2-BD59-A6C34878D82A}">
                    <a16:rowId xmlns:a16="http://schemas.microsoft.com/office/drawing/2014/main" xmlns="" val="173326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6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8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115032" y="76294"/>
            <a:ext cx="6658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Методические рекомендации к внедрению образовательного модуля «Реагирование системы здравоохранения на случаи гендерного насилия» для преподавателей дисциплин по специальности «Скорая медицинская помощь» (</a:t>
            </a:r>
            <a:r>
              <a:rPr lang="ru-RU" b="1" dirty="0" err="1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бакалавриат</a:t>
            </a:r>
            <a:r>
              <a:rPr lang="ru-RU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 и резидентура)</a:t>
            </a:r>
            <a:endParaRPr lang="kk-KZ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EB22C6-0FA8-17BD-5097-54C69984FF62}"/>
              </a:ext>
            </a:extLst>
          </p:cNvPr>
          <p:cNvSpPr txBox="1"/>
          <p:nvPr/>
        </p:nvSpPr>
        <p:spPr>
          <a:xfrm>
            <a:off x="0" y="1954259"/>
            <a:ext cx="6321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Структура методических рекомендаций</a:t>
            </a:r>
            <a:endParaRPr lang="kk-KZ" sz="32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A01C842-C0E3-6A94-9389-90B574D2305C}"/>
              </a:ext>
            </a:extLst>
          </p:cNvPr>
          <p:cNvSpPr txBox="1"/>
          <p:nvPr/>
        </p:nvSpPr>
        <p:spPr>
          <a:xfrm>
            <a:off x="458794" y="3209100"/>
            <a:ext cx="5403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Рабочая учебная программа к модулю «Реагирование системы здравоохранения на случаи гендерного насилия»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Лекционный материал к занятиям 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Банк тестовых заданий к занятиям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Задания к практическим заданиям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Список литературы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C01BCFC-64BF-F66E-FC76-6E3DEC887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90" y="200223"/>
            <a:ext cx="5296639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9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8A86667D-AE1B-8B01-CA48-4DC62AC1D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83663"/>
              </p:ext>
            </p:extLst>
          </p:nvPr>
        </p:nvGraphicFramePr>
        <p:xfrm>
          <a:off x="180109" y="1792272"/>
          <a:ext cx="11938116" cy="4937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309">
                  <a:extLst>
                    <a:ext uri="{9D8B030D-6E8A-4147-A177-3AD203B41FA5}">
                      <a16:colId xmlns:a16="http://schemas.microsoft.com/office/drawing/2014/main" xmlns="" val="220882528"/>
                    </a:ext>
                  </a:extLst>
                </a:gridCol>
                <a:gridCol w="5459597">
                  <a:extLst>
                    <a:ext uri="{9D8B030D-6E8A-4147-A177-3AD203B41FA5}">
                      <a16:colId xmlns:a16="http://schemas.microsoft.com/office/drawing/2014/main" xmlns="" val="3735397559"/>
                    </a:ext>
                  </a:extLst>
                </a:gridCol>
                <a:gridCol w="3458789">
                  <a:extLst>
                    <a:ext uri="{9D8B030D-6E8A-4147-A177-3AD203B41FA5}">
                      <a16:colId xmlns:a16="http://schemas.microsoft.com/office/drawing/2014/main" xmlns="" val="620409889"/>
                    </a:ext>
                  </a:extLst>
                </a:gridCol>
                <a:gridCol w="2115421">
                  <a:extLst>
                    <a:ext uri="{9D8B030D-6E8A-4147-A177-3AD203B41FA5}">
                      <a16:colId xmlns:a16="http://schemas.microsoft.com/office/drawing/2014/main" xmlns="" val="2388790913"/>
                    </a:ext>
                  </a:extLst>
                </a:gridCol>
              </a:tblGrid>
              <a:tr h="7082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№/п</a:t>
                      </a:r>
                      <a:endParaRPr lang="ru-KZ" sz="16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Результат обучения (навыки)</a:t>
                      </a:r>
                      <a:endParaRPr lang="ru-KZ" sz="16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метод оценки (КИС согласно приложению к ОП)</a:t>
                      </a:r>
                      <a:endParaRPr lang="ru-KZ" sz="16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метод обучения</a:t>
                      </a:r>
                      <a:endParaRPr lang="ru-KZ" sz="1600" b="1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8168082"/>
                  </a:ext>
                </a:extLst>
              </a:tr>
              <a:tr h="5284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 определения вида и формы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8105612"/>
                  </a:ext>
                </a:extLst>
              </a:tr>
              <a:tr h="3994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выявления признаков гендерного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Ситуационная задача: оценка, решение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1675898"/>
                  </a:ext>
                </a:extLst>
              </a:tr>
              <a:tr h="8410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Демонстрирует навыки консультирования лиц, пострадавших от насилия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случая,стандартизированный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 пациент (ролевые игры) 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31559162"/>
                  </a:ext>
                </a:extLst>
              </a:tr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Демонстрировать навык проведения сбора анамнеза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случая, стандартизированный пациент (ролевые игры)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01112749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Демонстрировать навык проведения осмотра лиц, подвергшихся насилию, в том числе с инвалидностью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58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KZ" sz="1600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Демонстрирует знания о межведомственном взаимодействии</a:t>
                      </a:r>
                      <a:endParaRPr lang="ru-KZ" sz="160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Обсуждение клинического случая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Семинар</a:t>
                      </a:r>
                      <a:endParaRPr lang="ru-KZ" sz="1600" dirty="0">
                        <a:solidFill>
                          <a:srgbClr val="002060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8653AD0-DA0B-FFE3-E7BD-ECECB1E56080}"/>
              </a:ext>
            </a:extLst>
          </p:cNvPr>
          <p:cNvSpPr/>
          <p:nvPr/>
        </p:nvSpPr>
        <p:spPr>
          <a:xfrm>
            <a:off x="180109" y="103472"/>
            <a:ext cx="593767" cy="4368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7C60AC-4D61-210C-6714-D6A010FFC4A5}"/>
              </a:ext>
            </a:extLst>
          </p:cNvPr>
          <p:cNvSpPr txBox="1"/>
          <p:nvPr/>
        </p:nvSpPr>
        <p:spPr>
          <a:xfrm>
            <a:off x="773876" y="984677"/>
            <a:ext cx="1092554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</a:rPr>
              <a:t>Ознакомление с принципами организация медицинской помощи лицам, пережившим гендерное насилие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E3D27-67B1-D831-60C2-3D0C899A5980}"/>
              </a:ext>
            </a:extLst>
          </p:cNvPr>
          <p:cNvSpPr txBox="1"/>
          <p:nvPr/>
        </p:nvSpPr>
        <p:spPr>
          <a:xfrm>
            <a:off x="773876" y="103472"/>
            <a:ext cx="111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</a:rPr>
              <a:t>Учебная программа к модулю «Реагирование системы здравоохранения на случаи гендерного насилия» (бакалавриата)</a:t>
            </a:r>
            <a:endParaRPr lang="kk-KZ" sz="2000" b="1" dirty="0">
              <a:solidFill>
                <a:srgbClr val="002060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1853</Words>
  <Application>Microsoft Office PowerPoint</Application>
  <PresentationFormat>Широкоэкранный</PresentationFormat>
  <Paragraphs>433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Arial Nova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РЕШЕНИЯ: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Учетная запись Майкрософт</cp:lastModifiedBy>
  <cp:revision>292</cp:revision>
  <cp:lastPrinted>2023-07-17T11:01:19Z</cp:lastPrinted>
  <dcterms:created xsi:type="dcterms:W3CDTF">2023-04-06T04:06:43Z</dcterms:created>
  <dcterms:modified xsi:type="dcterms:W3CDTF">2024-03-12T19:18:34Z</dcterms:modified>
</cp:coreProperties>
</file>