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3" r:id="rId2"/>
    <p:sldId id="336" r:id="rId3"/>
    <p:sldId id="338" r:id="rId4"/>
    <p:sldId id="339" r:id="rId5"/>
    <p:sldId id="342" r:id="rId6"/>
    <p:sldId id="328" r:id="rId7"/>
    <p:sldId id="341" r:id="rId8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D80"/>
    <a:srgbClr val="DBB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34" autoAdjust="0"/>
    <p:restoredTop sz="94660"/>
  </p:normalViewPr>
  <p:slideViewPr>
    <p:cSldViewPr snapToGrid="0">
      <p:cViewPr varScale="1">
        <p:scale>
          <a:sx n="50" d="100"/>
          <a:sy n="50" d="100"/>
        </p:scale>
        <p:origin x="4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F7869-D7F1-4FE8-9C17-0DFD15DA3CCE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47C9A-0C34-45EF-A744-07DBAF76B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55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623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065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3481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668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723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633413"/>
            <a:ext cx="5624512" cy="3165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771032" y="4011374"/>
            <a:ext cx="6161967" cy="379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 txBox="1">
            <a:spLocks noGrp="1"/>
          </p:cNvSpPr>
          <p:nvPr>
            <p:ph type="sldNum" idx="12"/>
          </p:nvPr>
        </p:nvSpPr>
        <p:spPr>
          <a:xfrm>
            <a:off x="4363416" y="8019302"/>
            <a:ext cx="3339043" cy="42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88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7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title"/>
          </p:nvPr>
        </p:nvSpPr>
        <p:spPr>
          <a:xfrm>
            <a:off x="805814" y="280862"/>
            <a:ext cx="10590333" cy="293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16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body" idx="1"/>
          </p:nvPr>
        </p:nvSpPr>
        <p:spPr>
          <a:xfrm>
            <a:off x="832921" y="2232527"/>
            <a:ext cx="4584947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398870" y="1695343"/>
            <a:ext cx="4954494" cy="134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03087" lvl="0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 sz="970" b="0" i="0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806176" lvl="1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209263" lvl="2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612351" lvl="3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015438" lvl="4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418526" lvl="5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821614" lvl="6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224701" lvl="7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627789" lvl="8" indent="-20154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ftr" idx="11"/>
          </p:nvPr>
        </p:nvSpPr>
        <p:spPr>
          <a:xfrm>
            <a:off x="4148667" y="6377940"/>
            <a:ext cx="3904627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610098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785412" y="6377940"/>
            <a:ext cx="280645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 sz="1587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9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4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0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1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9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4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6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783C-1080-4080-B944-3B801A4A26A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783C-1080-4080-B944-3B801A4A26A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A523D-9B15-47AB-AD44-9F7A07BF6F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60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236203"/>
            <a:ext cx="12192000" cy="662179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697" y="-109262"/>
            <a:ext cx="12211394" cy="692750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5183" y="355521"/>
            <a:ext cx="10840349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МЕДИЦИНСКИЙ УНИВЕРСИТЕТ ИМЕНИ С.Д. АСФЕНДИЯРОВА 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 ПО НАПРАВЛЕНИЮ ПОДГОТОВКИ - ЗДРАВООХРАНЕНИЕ</a:t>
            </a:r>
          </a:p>
          <a:p>
            <a:pPr>
              <a:lnSpc>
                <a:spcPct val="150000"/>
              </a:lnSpc>
            </a:pPr>
            <a:endParaRPr lang="ru-RU" sz="16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26715" y="5072241"/>
            <a:ext cx="7354958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секции ДО и НФО УМО</a:t>
            </a:r>
          </a:p>
          <a:p>
            <a:pPr algn="ctr">
              <a:lnSpc>
                <a:spcPct val="150000"/>
              </a:lnSpc>
            </a:pP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Султангазиева</a:t>
            </a:r>
            <a:r>
              <a:rPr lang="ru-RU" sz="2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Айгуль </a:t>
            </a:r>
            <a:r>
              <a:rPr lang="ru-RU" sz="2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Атакановна</a:t>
            </a:r>
            <a:endParaRPr lang="ru-RU" sz="2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892829" y="4162389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- 2024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3" y="216655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009074" y="1571870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15" y="1990243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0" y="3544722"/>
            <a:ext cx="12192000" cy="100625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 smtClean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утверждение </a:t>
            </a:r>
          </a:p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СК в области здравоохранения</a:t>
            </a:r>
            <a:endParaRPr lang="ru-RU" sz="32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2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348475"/>
              </p:ext>
            </p:extLst>
          </p:nvPr>
        </p:nvGraphicFramePr>
        <p:xfrm>
          <a:off x="219495" y="1417657"/>
          <a:ext cx="1189873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080">
                  <a:extLst>
                    <a:ext uri="{9D8B030D-6E8A-4147-A177-3AD203B41FA5}">
                      <a16:colId xmlns="" xmlns:a16="http://schemas.microsoft.com/office/drawing/2014/main" val="1171757786"/>
                    </a:ext>
                  </a:extLst>
                </a:gridCol>
                <a:gridCol w="4672414">
                  <a:extLst>
                    <a:ext uri="{9D8B030D-6E8A-4147-A177-3AD203B41FA5}">
                      <a16:colId xmlns="" xmlns:a16="http://schemas.microsoft.com/office/drawing/2014/main" val="845071482"/>
                    </a:ext>
                  </a:extLst>
                </a:gridCol>
                <a:gridCol w="2213811">
                  <a:extLst>
                    <a:ext uri="{9D8B030D-6E8A-4147-A177-3AD203B41FA5}">
                      <a16:colId xmlns="" xmlns:a16="http://schemas.microsoft.com/office/drawing/2014/main" val="2000832904"/>
                    </a:ext>
                  </a:extLst>
                </a:gridCol>
                <a:gridCol w="4193425">
                  <a:extLst>
                    <a:ext uri="{9D8B030D-6E8A-4147-A177-3AD203B41FA5}">
                      <a16:colId xmlns="" xmlns:a16="http://schemas.microsoft.com/office/drawing/2014/main" val="570778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 кредитах/часах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Разработчики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015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Эндокринология (детская)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15кредитов/450ак.часов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НУО «Казахстанско-Российский медицинский университет»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6531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 психиатрия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10кредитов/300ак.часов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4272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Судебно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психиатрическая экспертиза взрослая, детская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10кредитов /300ак.часов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412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Судебно-наркологическая экспертиза взрослая, детская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10кредитов /300ак.часов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4347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Патоморфологи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30кредитов/900ак.часов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Караганды»;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9149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Пластическая хирургия (детская)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32кредита/900ак.часов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4066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Ревматология (взрослая)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32кредитов/960ак.часов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2903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Гастроэнтерология (взрослая)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42кредита/1260ак.часов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4728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Токсикология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15кредитов/450ак.часов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3011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Онкологическая хирургия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45кредитов/1350ак.часов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9773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патология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30кредитов/900ак.часов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7963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Фтизиатрия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32кредита/960ак.часов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научный центр фтизиопульмонологии Республики Казахстан МЗ РК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81227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Фтизиатрия (детская)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32кредита/960ак.часов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67457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19495" y="877836"/>
            <a:ext cx="11491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lvl="0" algn="just">
              <a:spcBef>
                <a:spcPts val="67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 Обсуждение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программ сертификационного курса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4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3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495" y="877836"/>
            <a:ext cx="11491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lvl="0" algn="just">
              <a:spcBef>
                <a:spcPts val="67"/>
              </a:spcBef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образовательных программ сертификационного курса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268598"/>
              </p:ext>
            </p:extLst>
          </p:nvPr>
        </p:nvGraphicFramePr>
        <p:xfrm>
          <a:off x="1" y="1263256"/>
          <a:ext cx="12118224" cy="5548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721">
                  <a:extLst>
                    <a:ext uri="{9D8B030D-6E8A-4147-A177-3AD203B41FA5}">
                      <a16:colId xmlns="" xmlns:a16="http://schemas.microsoft.com/office/drawing/2014/main" val="28676715"/>
                    </a:ext>
                  </a:extLst>
                </a:gridCol>
                <a:gridCol w="3417700">
                  <a:extLst>
                    <a:ext uri="{9D8B030D-6E8A-4147-A177-3AD203B41FA5}">
                      <a16:colId xmlns="" xmlns:a16="http://schemas.microsoft.com/office/drawing/2014/main" val="845071482"/>
                    </a:ext>
                  </a:extLst>
                </a:gridCol>
                <a:gridCol w="2101688">
                  <a:extLst>
                    <a:ext uri="{9D8B030D-6E8A-4147-A177-3AD203B41FA5}">
                      <a16:colId xmlns="" xmlns:a16="http://schemas.microsoft.com/office/drawing/2014/main" val="2000832904"/>
                    </a:ext>
                  </a:extLst>
                </a:gridCol>
                <a:gridCol w="6059115">
                  <a:extLst>
                    <a:ext uri="{9D8B030D-6E8A-4147-A177-3AD203B41FA5}">
                      <a16:colId xmlns="" xmlns:a16="http://schemas.microsoft.com/office/drawing/2014/main" val="5707780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ОП СК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в кредитах/часах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Разработчики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8015294"/>
                  </a:ext>
                </a:extLst>
              </a:tr>
              <a:tr h="9659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Пульмонология (взрослая)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32кредитов/960ак.часов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«Казахский национальный медицинский университет им. С.Асфендиярова»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Караганды»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Астана»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Семей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692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Ядерная медицина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30кредитов/900ак.часов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«Медицинский университет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5018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реабилитология (детская)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НАО «Национальный центр детской реабилитации»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37284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Гепатология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24кредитов/720ак.часов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«Научно-исследовательский институт кардиологии и внутренних болезней»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2744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Эндоскопия по профилю основной специальности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16кредитов /480ак.часов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Павлодарский филиал НАО «Медицинский университет Семей»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7110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Микробиология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18кредитов/540ак.часов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«Казахстанский медицинский университет «Высшая школа общественного здравоохранения»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РГП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ПХВ «Национальный центр общественного здравоохранения» МЗ РК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8638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Акушерство и гинекология взрослая, 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детская</a:t>
                      </a:r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48кредитов/1440 </a:t>
                      </a:r>
                      <a:r>
                        <a:rPr lang="kk-KZ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ак.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АО Научный центр акушерства, гинекологии и </a:t>
                      </a:r>
                      <a:r>
                        <a:rPr lang="ru-RU" sz="14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перинатологии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Дерматовенерология</a:t>
                      </a: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(детская)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16кредитов/480ак.часов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РГП на ПХВ «Казахский научный центр дерматологии и инфекционных заболеваний» МЗ РК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Трансплантационная координация</a:t>
                      </a:r>
                      <a:endParaRPr lang="ru-RU" sz="14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10кредитов/300ак.часов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РГП на ПХВ «Республиканский центр по координации трансплантации и высокотехнологичных медицинских услуг» МЗ РК </a:t>
                      </a:r>
                      <a:endParaRPr lang="ru-RU" sz="14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6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808874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4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21665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1165511" y="230901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54" y="1081261"/>
            <a:ext cx="11890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 На 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и одобрение образовательной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инициированная экспертами Офис Фонда ООН в области народонаселения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семинара-</a:t>
            </a:r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тренинга «Реагирование системы здравоохранения на случаи гендерного насилия» в объеме 30 часов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FA985B-477B-2FF1-39BB-B02856EE6164}"/>
              </a:ext>
            </a:extLst>
          </p:cNvPr>
          <p:cNvSpPr txBox="1"/>
          <p:nvPr/>
        </p:nvSpPr>
        <p:spPr>
          <a:xfrm>
            <a:off x="0" y="2664968"/>
            <a:ext cx="47731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Ознакомление с принципами организации скорой и неотложной медицинской помощи лицам, пережившим гендерное насилие на </a:t>
            </a:r>
            <a:r>
              <a:rPr lang="ru-RU" sz="1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догоспитальном</a:t>
            </a:r>
            <a:r>
              <a:rPr lang="ru-RU" sz="1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этапе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 обучения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специалисты получат навыки по выявлению признаков гендерного насилия; основным принципам работы с пережившими гендерное насилие на догоспитальном уровне; физического обследования лиц, переживших гендерное насилие; консультирование переживших гендерное насилие; оказания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допсихологической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помощи; комплексного подхода к оказанию помощи переживших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насилие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1CD206D9-E844-F8BF-064F-B7972A518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22667"/>
              </p:ext>
            </p:extLst>
          </p:nvPr>
        </p:nvGraphicFramePr>
        <p:xfrm>
          <a:off x="4773167" y="2714236"/>
          <a:ext cx="7242049" cy="3979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497">
                  <a:extLst>
                    <a:ext uri="{9D8B030D-6E8A-4147-A177-3AD203B41FA5}">
                      <a16:colId xmlns="" xmlns:a16="http://schemas.microsoft.com/office/drawing/2014/main" val="477959054"/>
                    </a:ext>
                  </a:extLst>
                </a:gridCol>
                <a:gridCol w="1645839"/>
                <a:gridCol w="4802713">
                  <a:extLst>
                    <a:ext uri="{9D8B030D-6E8A-4147-A177-3AD203B41FA5}">
                      <a16:colId xmlns="" xmlns:a16="http://schemas.microsoft.com/office/drawing/2014/main" val="1968299346"/>
                    </a:ext>
                  </a:extLst>
                </a:gridCol>
              </a:tblGrid>
              <a:tr h="391300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занятий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тематики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5733925"/>
                  </a:ext>
                </a:extLst>
              </a:tr>
              <a:tr h="61107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1-ый день. Организация скорой и неотложной медицинской помощи лицам, пережившим гендерное насилие на догоспитальном этапе</a:t>
                      </a:r>
                      <a:endParaRPr lang="ru-KZ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2425396"/>
                  </a:ext>
                </a:extLst>
              </a:tr>
              <a:tr h="6272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Лекции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гендерного насилия в мире и Казахстане. Виды гендерного насилия. Последствия гендерного насилия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1564048"/>
                  </a:ext>
                </a:extLst>
              </a:tr>
              <a:tr h="50361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 и механизмы выявления случаев насилия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7308243"/>
                  </a:ext>
                </a:extLst>
              </a:tr>
              <a:tr h="4865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работы с пережившими гендерное насилие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5392436"/>
                  </a:ext>
                </a:extLst>
              </a:tr>
              <a:tr h="6524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работы с лицами с инвалидностью по зрению и слуху, переживших гендерное насилие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8531039"/>
                  </a:ext>
                </a:extLst>
              </a:tr>
              <a:tr h="6753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Вопросы- ответы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3287656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982328" y="223852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Паспорт</a:t>
            </a:r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614322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5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13865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5"/>
          <p:cNvSpPr txBox="1"/>
          <p:nvPr/>
        </p:nvSpPr>
        <p:spPr>
          <a:xfrm>
            <a:off x="1138793" y="128495"/>
            <a:ext cx="10731883" cy="37788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ДО и НФО</a:t>
            </a:r>
            <a:endParaRPr lang="ru-RU" sz="2400" b="1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1CD206D9-E844-F8BF-064F-B7972A518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42772"/>
              </p:ext>
            </p:extLst>
          </p:nvPr>
        </p:nvGraphicFramePr>
        <p:xfrm>
          <a:off x="132483" y="844144"/>
          <a:ext cx="11927033" cy="5874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459">
                  <a:extLst>
                    <a:ext uri="{9D8B030D-6E8A-4147-A177-3AD203B41FA5}">
                      <a16:colId xmlns="" xmlns:a16="http://schemas.microsoft.com/office/drawing/2014/main" val="477959054"/>
                    </a:ext>
                  </a:extLst>
                </a:gridCol>
                <a:gridCol w="1687711">
                  <a:extLst>
                    <a:ext uri="{9D8B030D-6E8A-4147-A177-3AD203B41FA5}">
                      <a16:colId xmlns="" xmlns:a16="http://schemas.microsoft.com/office/drawing/2014/main" val="3935671077"/>
                    </a:ext>
                  </a:extLst>
                </a:gridCol>
                <a:gridCol w="9025863">
                  <a:extLst>
                    <a:ext uri="{9D8B030D-6E8A-4147-A177-3AD203B41FA5}">
                      <a16:colId xmlns="" xmlns:a16="http://schemas.microsoft.com/office/drawing/2014/main" val="3705795437"/>
                    </a:ext>
                  </a:extLst>
                </a:gridCol>
              </a:tblGrid>
              <a:tr h="36463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Часы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занятий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тематики</a:t>
                      </a:r>
                      <a:endParaRPr 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5733925"/>
                  </a:ext>
                </a:extLst>
              </a:tr>
              <a:tr h="57205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2-ой день. Оказание неотложной помощи при выявлении случая гендерного насилия. Алгоритм межведомственного взаимодействия по перенаправлению для оказания комплексной помощи пережившим гендерное насилие</a:t>
                      </a:r>
                      <a:endParaRPr lang="ru-KZ" sz="14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2425396"/>
                  </a:ext>
                </a:extLst>
              </a:tr>
              <a:tr h="572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проведения физического обследования лиц, переживших гендерное насилие, в том числе лиц с инвалидностью по зрению и слуху 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1564048"/>
                  </a:ext>
                </a:extLst>
              </a:tr>
              <a:tr h="3579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информированного согласия, в том числе у лица с инвалидностью по зрению и слуху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7308243"/>
                  </a:ext>
                </a:extLst>
              </a:tr>
              <a:tr h="572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Алгоритм межведомственного взаимодействия по перенаправлению для оказания комплексной помощи пережившим гендерное насилие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5392436"/>
                  </a:ext>
                </a:extLst>
              </a:tr>
              <a:tr h="3579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Вопросы- ответы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8531039"/>
                  </a:ext>
                </a:extLst>
              </a:tr>
              <a:tr h="35797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3-ий день.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Допсихологическая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помощь</a:t>
                      </a:r>
                      <a:endParaRPr lang="ru-KZ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3287656"/>
                  </a:ext>
                </a:extLst>
              </a:tr>
              <a:tr h="572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травмы (психологической) и актуальные проблемы в Казахстане. Взгляд когнитивно-поведенческой модели и схема-терапии на психические расстройства, вызванные гендерным насилием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8392237"/>
                  </a:ext>
                </a:extLst>
              </a:tr>
              <a:tr h="3579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Гендерное насилие как фактор посттравматического и комплексного посттравматического расстройства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2977062"/>
                  </a:ext>
                </a:extLst>
              </a:tr>
              <a:tr h="3579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Навыки оказания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допсихологической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помощи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59853773"/>
                  </a:ext>
                </a:extLst>
              </a:tr>
              <a:tr h="3579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Эмпатическое слушание и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контейнирование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Валидация и активное слушание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6841619"/>
                  </a:ext>
                </a:extLst>
              </a:tr>
              <a:tr h="3579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Суицидальные риски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52305322"/>
                  </a:ext>
                </a:extLst>
              </a:tr>
              <a:tr h="3579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Навык оценки суицидальных рисков и поиск витальных ресурсов 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45840034"/>
                  </a:ext>
                </a:extLst>
              </a:tr>
              <a:tr h="3579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Вопросы-ответы</a:t>
                      </a:r>
                      <a:endParaRPr lang="ru-KZ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ru-KZ" sz="15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5993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6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533003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6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4" y="-22854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6148" y="767296"/>
            <a:ext cx="1200593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67" algn="just">
              <a:spcBef>
                <a:spcPts val="67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Утвердить образовательные программы сертификационного курса в области здравоохранения: 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Гастроэнтерология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(взрослая) (42кредита/1260ак.часов), на 3 года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Токсикология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(15кредитов/450ак.часов), на 3 года;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Патоморфология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(30кредитов/900ак.часов), на 3 года; 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хирургия (45кредитов/1350ак.часов), на 3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Ревматология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(взрослая) (32кредитов/960ак.часов), на 3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 marL="342900" lvl="0" indent="-342900">
              <a:buFont typeface="+mj-lt"/>
              <a:buAutoNum type="arabicParenR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(30кредитов/900ак.часов), на 3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Пластическая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хирургия (детская) (32кредита/900ак.часов), на 3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Эндокринология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(детская) (15кредитов/450ак.часов), на 3 года;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психиатрия (10кредитов/300ак.часов), на 3 года;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Фтизиатрия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(32кредита/960ак.часов), на 3 года;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Фтизиатрия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(детская) (32кредита/960ак.часов), на 3 года;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Судебно-психиатрическая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взрослая, детская (10кредитов /300ак.часов), на 3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Пульмонология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(взрослая) (32кредитов/960ак.часов), на 3 года;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Судебно-наркологическая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взрослая, детская (10кредитов /300ак.часов), на 3 года;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arenR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(30кредитов/900ак.часов), на 3 года; 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Гепатология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(24кредитов/720ак.часов), на 3 года;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17) Медицинская реабилитация (детская) (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кредитов/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ак.часов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 3 года;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18) Эндоскопия по профилю основной специальности (16кредитов /480ак.часов), на 3 года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5093" y="102151"/>
            <a:ext cx="3279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605495"/>
            <a:ext cx="12192000" cy="8920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Google Shape;100;p3"/>
          <p:cNvSpPr txBox="1"/>
          <p:nvPr/>
        </p:nvSpPr>
        <p:spPr>
          <a:xfrm>
            <a:off x="1728099" y="-400283"/>
            <a:ext cx="2482876" cy="29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96" rIns="0" bIns="0" anchor="t" anchorCtr="0">
            <a:spAutoFit/>
          </a:bodyPr>
          <a:lstStyle/>
          <a:p>
            <a:endParaRPr sz="185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-RU" smtClean="0"/>
              <a:pPr/>
              <a:t>7</a:t>
            </a:fld>
            <a:endParaRPr lang="ru-RU" sz="1587" dirty="0">
              <a:ea typeface="Calibri"/>
              <a:cs typeface="Calibri"/>
              <a:sym typeface="Calibri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118225" y="0"/>
            <a:ext cx="82087" cy="931026"/>
          </a:xfrm>
          <a:prstGeom prst="rect">
            <a:avLst/>
          </a:prstGeom>
          <a:solidFill>
            <a:srgbClr val="DBB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4" y="32756"/>
            <a:ext cx="501100" cy="60045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356186" y="6377940"/>
            <a:ext cx="0" cy="184666"/>
          </a:xfrm>
          <a:prstGeom prst="line">
            <a:avLst/>
          </a:prstGeom>
          <a:ln w="19050"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1023852"/>
            <a:ext cx="117705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19) Микробиология (18кредитов/540ак.часов), на 3 года;</a:t>
            </a:r>
          </a:p>
          <a:p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Акушерство и гинекология взрослая, детская (48кредитов/1440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часов), на 3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21)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(детская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16кредитов/480ак.часов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 3 года</a:t>
            </a:r>
            <a:endParaRPr lang="kk-K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22)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Трансплантационная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координация, (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10кредитов/300ак.часов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на 3 года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4.2.1  Продлить срок действия экспертного заключения программ сертификационного курса до трех лет. (Приложение ОП СК 2 экз. Акт экспертизы, протокольное решение ГУП/Комитета).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Одобрить / утвердить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инициированная экспертами Офис Фонда ООН в области народонаселения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Образовательную программу семинар-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тренинга «Реагирование системы здравоохранения на случаи гендерного насилия» в объеме 30 часов;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45093" y="102151"/>
            <a:ext cx="3279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13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05814" y="102152"/>
            <a:ext cx="10590333" cy="293029"/>
          </a:xfrm>
        </p:spPr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9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3588</TotalTime>
  <Words>1041</Words>
  <Application>Microsoft Office PowerPoint</Application>
  <PresentationFormat>Широкоэкранный</PresentationFormat>
  <Paragraphs>202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Копачевский</dc:creator>
  <cp:lastModifiedBy>Учетная запись Майкрософт</cp:lastModifiedBy>
  <cp:revision>291</cp:revision>
  <cp:lastPrinted>2023-07-17T11:01:19Z</cp:lastPrinted>
  <dcterms:created xsi:type="dcterms:W3CDTF">2023-04-06T04:06:43Z</dcterms:created>
  <dcterms:modified xsi:type="dcterms:W3CDTF">2024-03-13T19:19:01Z</dcterms:modified>
</cp:coreProperties>
</file>