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339" r:id="rId10"/>
    <p:sldId id="340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B83E8-EAAD-4BED-B2D1-00E6E74C5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8D4602-4729-4446-8D4A-B50A8B53B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F49424-5DE8-4EE5-9EF1-15DEA9E98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0735D2-6DF9-4A84-B404-6EB3B759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237FFF-E88C-4469-8A9D-D354494E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38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B1091-D136-42D3-A393-CFA83FA8B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802CBC-2046-4E25-9A95-017D6A7A7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CA96A9-0D18-40AC-AA88-25AA605B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96A133-1B05-494D-AE19-F0C421347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0997AF-A82D-4783-8FDD-936EEEFE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9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F4417D0-4DB5-41C1-8E87-8445F8237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29C673-D3FA-4B72-A83C-46C3D88FB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3486FE-5981-4BFA-A743-4244A64C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FCB464-0592-4128-BC1C-C1BC0B78A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F4ECAB-FA16-4A28-B6FC-4DDE2F1F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43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146409-CF02-4A9B-A335-9F81C832D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33BECF-284C-4880-9CB6-486A04F37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7BBBE4-F0CB-421D-B742-A82F87757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AA8C41-C741-45B5-9734-F6B828AE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5D91A7-282D-4708-83C9-5CE9763A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6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D886C-8C18-478C-967F-90DCE46C4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10DC89-1149-43E9-8D74-AD3953743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7D90D6-15CB-4227-B324-11698DD35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D2C273-D1B2-473B-AE59-6602A45D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4EA680-049F-4760-A5C5-531A5935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10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6EBB1-6285-4C17-BFF6-8FBD4105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CCDED6-756E-458E-A899-C26961A1F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51C2AE-6EDF-4E43-B40C-25C9617F9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E358B0-5431-4D4F-A193-35728DD1B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E8337F-C61B-4BA1-BD92-9FEFCCDFC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64CFA6-0713-410A-A996-29057D86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44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5E716-6594-4DC0-AFC2-E86E1C9D9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403651-79E9-4B11-A837-C575F1875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C9FD25-3BA9-4318-8FA9-07DFF29F7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731FF96-717A-4F33-BFE3-9E8F7CD00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D500123-EF4E-43A7-A10B-3148D6ADB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B6E410-CEC4-4921-A438-6FC37AFA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92F1BA-C06E-44A0-85F1-FF250665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8782376-D11E-4F8F-B645-7B7AE4E3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33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DFC7E-98BB-4CDA-92FB-913B2E09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71B72E-80AF-4B25-BF9B-B00E1FE1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489FCD5-12D2-4599-81B9-13D7D5A0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3F0DBF-CC02-4BDB-A38A-D2455F98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69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19C1EF-1668-4F23-9CD1-1F12E117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4088B5C-9620-45A1-9A51-8F523377C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3F9DAF-711E-4195-902E-59743E1AC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8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C61A1-8980-4FAE-92EE-730322375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57743E-2A43-427B-851B-5580256F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4F0A54-8DF0-472B-BE56-7CFBA8397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2D94F-E4F6-4B48-9703-2F064B5FB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CB9D28-4D43-4598-BDAE-5FCD8BC2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C368DC-ABC0-4ABB-AF7F-049A20F9C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93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99726-0578-414B-AA9A-C5D461DE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18F4D9-3BCD-4D78-B413-1A8B6C98E3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5CC602-EDCC-414A-9602-BF00D9063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2A3645-87A3-44A6-92C1-3E85D6FD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B5B080-A8C0-4762-891A-D15513738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2BC706-473B-46B6-BB2C-D6DEC70A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3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FAFC3-1A0A-47B2-9028-46887670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8FEF7C-35D1-4520-83EE-D4113D3E9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4B58C5-3E16-4E16-991B-89A5BB714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9C7A-9A44-41D2-A92A-FC04B8D53EE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2AFCDC-95AC-4935-B0FC-BD166F64D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D7F21B-6607-44DC-A214-ACE99AC74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4D3A9-99BC-4BBE-864D-0744B321E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12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a.kz/media/files/National-Classification-of-Occupations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200002169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tameken.kz/uploads/content/files/%D0%9E%D0%A0%D0%9A%20%D0%97%D0%B4%D1%80%D0%B0%D0%B2%D0%BE%D0%BE%D1%85%D1%80%D0%B0%D0%BD%D0%B5%D0%BD%D0%B8%D0%B5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480FE-4E66-4F17-BB0E-BEA247808A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 Narrow" panose="020B0606020202030204" pitchFamily="34" charset="0"/>
              </a:rPr>
              <a:t>ПРОЕКТ</a:t>
            </a:r>
            <a:br>
              <a:rPr lang="ru-RU" sz="3600" b="1" dirty="0">
                <a:latin typeface="Arial Narrow" panose="020B0606020202030204" pitchFamily="34" charset="0"/>
              </a:rPr>
            </a:br>
            <a:r>
              <a:rPr lang="ru-RU" sz="3600" b="1" dirty="0">
                <a:latin typeface="Arial Narrow" panose="020B0606020202030204" pitchFamily="34" charset="0"/>
              </a:rPr>
              <a:t>профессионального стандарта</a:t>
            </a:r>
            <a:br>
              <a:rPr lang="ru-RU" sz="3600" b="1" dirty="0">
                <a:latin typeface="Arial Narrow" panose="020B0606020202030204" pitchFamily="34" charset="0"/>
              </a:rPr>
            </a:br>
            <a:r>
              <a:rPr lang="ru-RU" sz="3600" b="1" dirty="0">
                <a:latin typeface="Arial Narrow" panose="020B0606020202030204" pitchFamily="34" charset="0"/>
              </a:rPr>
              <a:t>«Медико-профилактическое дело. Гигиена и эпидемиология»</a:t>
            </a:r>
            <a:endParaRPr lang="ru-RU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39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8E47FE-8DDB-4214-BC48-9598E894F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39" y="1388084"/>
            <a:ext cx="11109960" cy="4918869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600" dirty="0">
                <a:latin typeface="Arial Narrow" panose="020B0606020202030204" pitchFamily="34" charset="0"/>
              </a:rPr>
              <a:t>Глава 1, п. 3. Целями разработки и (или) актуализации профессиональных стандартов являются:</a:t>
            </a:r>
          </a:p>
          <a:p>
            <a:pPr marL="0" indent="0" fontAlgn="base">
              <a:buNone/>
            </a:pPr>
            <a:r>
              <a:rPr lang="ru-RU" sz="2600" dirty="0">
                <a:latin typeface="Arial Narrow" panose="020B0606020202030204" pitchFamily="34" charset="0"/>
              </a:rPr>
              <a:t>1) </a:t>
            </a:r>
            <a:r>
              <a:rPr lang="ru-RU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выработка единых требований </a:t>
            </a:r>
            <a:r>
              <a:rPr lang="ru-RU" sz="2600" dirty="0">
                <a:latin typeface="Arial Narrow" panose="020B0606020202030204" pitchFamily="34" charset="0"/>
              </a:rPr>
              <a:t>к содержанию профессиональной деятельности работника, обновление требований к его квалификации, отвечающей современным потребностям рынка труда;</a:t>
            </a:r>
          </a:p>
          <a:p>
            <a:pPr marL="0" indent="0" fontAlgn="base">
              <a:buNone/>
            </a:pPr>
            <a:r>
              <a:rPr lang="ru-RU" sz="2600" dirty="0">
                <a:latin typeface="Arial Narrow" panose="020B0606020202030204" pitchFamily="34" charset="0"/>
              </a:rPr>
              <a:t>2) </a:t>
            </a:r>
            <a:r>
              <a:rPr lang="ru-RU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решение широкого круга задач в области управления персоналом </a:t>
            </a:r>
            <a:r>
              <a:rPr lang="ru-RU" sz="2600" dirty="0">
                <a:latin typeface="Arial Narrow" panose="020B0606020202030204" pitchFamily="34" charset="0"/>
              </a:rPr>
              <a:t>(разработка систем мотивации и стимулирования персонала, должностных инструкций, отбор, подбор и аттестация персонала, планирование карьеры);</a:t>
            </a:r>
          </a:p>
          <a:p>
            <a:pPr marL="0" indent="0" fontAlgn="base">
              <a:buNone/>
            </a:pPr>
            <a:r>
              <a:rPr lang="ru-RU" sz="2600" dirty="0">
                <a:latin typeface="Arial Narrow" panose="020B0606020202030204" pitchFamily="34" charset="0"/>
              </a:rPr>
              <a:t>3) </a:t>
            </a:r>
            <a:r>
              <a:rPr lang="ru-RU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формирование образовательных программ </a:t>
            </a:r>
            <a:r>
              <a:rPr lang="ru-RU" sz="2600" dirty="0">
                <a:latin typeface="Arial Narrow" panose="020B0606020202030204" pitchFamily="34" charset="0"/>
              </a:rPr>
              <a:t>всех уровней профессионального образования, обучение персонала в организациях (на предприятиях), а также разработка учебно-методических материалов к этим программам;</a:t>
            </a:r>
          </a:p>
          <a:p>
            <a:pPr marL="0" indent="0" fontAlgn="base">
              <a:buNone/>
            </a:pPr>
            <a:r>
              <a:rPr lang="ru-RU" sz="2600" dirty="0">
                <a:latin typeface="Arial Narrow" panose="020B0606020202030204" pitchFamily="34" charset="0"/>
              </a:rPr>
              <a:t>4) </a:t>
            </a:r>
            <a:r>
              <a:rPr lang="ru-RU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использование в процессе признания профессиональных квалификаций</a:t>
            </a:r>
            <a:r>
              <a:rPr lang="ru-RU" sz="2600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C61D014D-5804-4C1B-8068-E8D31B5DF4EB}"/>
              </a:ext>
            </a:extLst>
          </p:cNvPr>
          <p:cNvSpPr/>
          <p:nvPr/>
        </p:nvSpPr>
        <p:spPr>
          <a:xfrm>
            <a:off x="157998" y="185908"/>
            <a:ext cx="11738843" cy="796559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76"/>
                </a:lnTo>
                <a:lnTo>
                  <a:pt x="12192000" y="646176"/>
                </a:lnTo>
                <a:lnTo>
                  <a:pt x="12192000" y="0"/>
                </a:lnTo>
                <a:close/>
              </a:path>
            </a:pathLst>
          </a:custGeom>
          <a:noFill/>
        </p:spPr>
        <p:txBody>
          <a:bodyPr wrap="square" lIns="0" tIns="0" rIns="0" bIns="0" rtlCol="0" anchor="ctr"/>
          <a:lstStyle/>
          <a:p>
            <a:pPr algn="ctr" fontAlgn="base"/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Об утверждении Правил разработки и (или) актуализации профессиональных стандартов</a:t>
            </a:r>
          </a:p>
          <a:p>
            <a:pPr algn="ctr" fontAlgn="base"/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Приказ Министра труда и социальной защиты населения Республики Казахстан от 7 сентября 2023 года № 377. </a:t>
            </a:r>
          </a:p>
          <a:p>
            <a:pPr algn="ctr" fontAlgn="base"/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Зарегистрирован в Министерстве юстиции Республики Казахстан 11 сентября 2023 года № 33401</a:t>
            </a:r>
          </a:p>
        </p:txBody>
      </p:sp>
    </p:spTree>
    <p:extLst>
      <p:ext uri="{BB962C8B-B14F-4D97-AF65-F5344CB8AC3E}">
        <p14:creationId xmlns:p14="http://schemas.microsoft.com/office/powerpoint/2010/main" val="2469151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41CC8B-C787-4191-997B-8CA31F166DF8}"/>
              </a:ext>
            </a:extLst>
          </p:cNvPr>
          <p:cNvSpPr/>
          <p:nvPr/>
        </p:nvSpPr>
        <p:spPr>
          <a:xfrm>
            <a:off x="5505517" y="391335"/>
            <a:ext cx="1866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ПРЕДЛОЖЕНИЯ</a:t>
            </a: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600CAF-74DA-4347-8873-51350DF8686A}"/>
              </a:ext>
            </a:extLst>
          </p:cNvPr>
          <p:cNvSpPr txBox="1"/>
          <p:nvPr/>
        </p:nvSpPr>
        <p:spPr>
          <a:xfrm>
            <a:off x="504644" y="944592"/>
            <a:ext cx="109253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</a:rPr>
              <a:t>Карточки профессий проекта ПС «МПД» привести в соответствие с ОРК, приказами МЗ РК от 21 декабря 2020 года № ҚР ДСМ-305/2020 и от 30 ноября 2020 года № ҚР ДСМ-218/2020;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</a:rPr>
              <a:t>Перечень новых профессий с описанием трудовых функция передать ответственному УМО для внесения в Классификатор;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</a:rPr>
              <a:t>Предложения в ОРК передать ответственному УМО для рабочей группы по актуализации.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18136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F05EFB-5008-4537-AED5-877EEBB44C2B}"/>
              </a:ext>
            </a:extLst>
          </p:cNvPr>
          <p:cNvSpPr/>
          <p:nvPr/>
        </p:nvSpPr>
        <p:spPr>
          <a:xfrm>
            <a:off x="5013812" y="210180"/>
            <a:ext cx="2164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Карточки профессий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5E2A852-19D3-4F48-BA81-FDF16C24F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436160"/>
              </p:ext>
            </p:extLst>
          </p:nvPr>
        </p:nvGraphicFramePr>
        <p:xfrm>
          <a:off x="247387" y="698364"/>
          <a:ext cx="6369073" cy="38237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7774">
                  <a:extLst>
                    <a:ext uri="{9D8B030D-6E8A-4147-A177-3AD203B41FA5}">
                      <a16:colId xmlns:a16="http://schemas.microsoft.com/office/drawing/2014/main" val="3942185617"/>
                    </a:ext>
                  </a:extLst>
                </a:gridCol>
                <a:gridCol w="3546288">
                  <a:extLst>
                    <a:ext uri="{9D8B030D-6E8A-4147-A177-3AD203B41FA5}">
                      <a16:colId xmlns:a16="http://schemas.microsoft.com/office/drawing/2014/main" val="2258259015"/>
                    </a:ext>
                  </a:extLst>
                </a:gridCol>
                <a:gridCol w="2355011">
                  <a:extLst>
                    <a:ext uri="{9D8B030D-6E8A-4147-A177-3AD203B41FA5}">
                      <a16:colId xmlns:a16="http://schemas.microsoft.com/office/drawing/2014/main" val="3490976274"/>
                    </a:ext>
                  </a:extLst>
                </a:gridCol>
              </a:tblGrid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Гигиенист-эпидемиолог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4.2; 4.3  - подуровни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976826803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Гигиенист-эпидемиолог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5 - подуровень по ОРК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386744560"/>
                  </a:ext>
                </a:extLst>
              </a:tr>
              <a:tr h="1137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(или специалист) санитарно-эпидемиологической службы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 6.2; 6.3 - подуровни ОРК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272590944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(или специалист)-гигиенист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6.2; 6.3 - подуровни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113945295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(или специалист)-эпидемиолог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 6.2; 6.3 - подуровни ОРК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739620725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(специалист) гигиены труда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808910451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(специалист) радиационной гигиены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914843996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(специалист) гигиены детей и подростков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234912801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(специалист) гигиены питания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25627806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(специалист) коммунальной гигиены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35277007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(специалист) эпидемиолог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268404211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(специалист) госпитальный эпидемиолог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160889668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(или специалист) паразитолог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485512403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(или специалист) бактериолог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267740437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(или специалист) вирусолог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883041536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(или специалист) микробиолог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687345136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DFC89F-B05C-4C49-8F89-C7775B566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659" y="615469"/>
            <a:ext cx="5161954" cy="398950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EE49B4-500D-440F-B474-655EDF99F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387" y="4522080"/>
            <a:ext cx="5103244" cy="196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2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EB861E6-5B91-427A-B5BB-FDC26DBE3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887600"/>
              </p:ext>
            </p:extLst>
          </p:nvPr>
        </p:nvGraphicFramePr>
        <p:xfrm>
          <a:off x="601215" y="496712"/>
          <a:ext cx="10989569" cy="46580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14193">
                  <a:extLst>
                    <a:ext uri="{9D8B030D-6E8A-4147-A177-3AD203B41FA5}">
                      <a16:colId xmlns:a16="http://schemas.microsoft.com/office/drawing/2014/main" val="581987760"/>
                    </a:ext>
                  </a:extLst>
                </a:gridCol>
                <a:gridCol w="4999596">
                  <a:extLst>
                    <a:ext uri="{9D8B030D-6E8A-4147-A177-3AD203B41FA5}">
                      <a16:colId xmlns:a16="http://schemas.microsoft.com/office/drawing/2014/main" val="53603540"/>
                    </a:ext>
                  </a:extLst>
                </a:gridCol>
                <a:gridCol w="2475780">
                  <a:extLst>
                    <a:ext uri="{9D8B030D-6E8A-4147-A177-3AD203B41FA5}">
                      <a16:colId xmlns:a16="http://schemas.microsoft.com/office/drawing/2014/main" val="1438091172"/>
                    </a:ext>
                  </a:extLst>
                </a:gridCol>
              </a:tblGrid>
              <a:tr h="247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Гигиенист-эпидемиолог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3212-0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- 005 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Санитарный фельдшер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4.2; 4.3  - подуровни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3052502545"/>
                  </a:ext>
                </a:extLst>
              </a:tr>
              <a:tr h="247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Гигиенист-эпидемиолог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3212-0- 004 Помощник санитарного врача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5 - подуровень по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4215611349"/>
                  </a:ext>
                </a:extLst>
              </a:tr>
              <a:tr h="4521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(или специалист) санитарно-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эпидемиологической службы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2269-2-007 Врач санитарно-эпидемиологической службы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6.2; 6.3 - подуровни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3211459963"/>
                  </a:ext>
                </a:extLst>
              </a:tr>
              <a:tr h="247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(или специалист)-гигиенист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2269-2-010 Врач-гигиенист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6.2; 6.3 - подуровни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3329119402"/>
                  </a:ext>
                </a:extLst>
              </a:tr>
              <a:tr h="247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(или специалист)-эпидемиолог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2269-2-013 Врач-эпидемиолог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6.2; 6.3 - подуровни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3075262768"/>
                  </a:ext>
                </a:extLst>
              </a:tr>
              <a:tr h="247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(специалист) гигиены труда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2269-2-003 Врач гигиены труда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1241966121"/>
                  </a:ext>
                </a:extLst>
              </a:tr>
              <a:tr h="247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(специалист) радиационной гигиены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2269-2-006 Врач радиационной гигиены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4117610508"/>
                  </a:ext>
                </a:extLst>
              </a:tr>
              <a:tr h="247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(специалист) гигиены детей и подростков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2269-2-001 Врач гигиены детей и подростков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405264584"/>
                  </a:ext>
                </a:extLst>
              </a:tr>
              <a:tr h="247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(специалист) гигиены питания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2269-2-002 Врач гигиены питания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2195207082"/>
                  </a:ext>
                </a:extLst>
              </a:tr>
              <a:tr h="247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(специалист) коммунальной гигиены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2269-2-004 Врач коммунальной гигиены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4222462802"/>
                  </a:ext>
                </a:extLst>
              </a:tr>
              <a:tr h="4521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(специалист) эпидемиолог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2131-9-8-010 Эпидемиолог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2269-1-002 Врач общественного здравоохранения-эпидемиолог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1185729190"/>
                  </a:ext>
                </a:extLst>
              </a:tr>
              <a:tr h="247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(специалист) госпитальный эпидемиолог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?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777954360"/>
                  </a:ext>
                </a:extLst>
              </a:tr>
              <a:tr h="32447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(или специалист) паразитолог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2131-3-009 Паразитолог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2269-2-012 Врач-паразитолог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2200478490"/>
                  </a:ext>
                </a:extLst>
              </a:tr>
              <a:tr h="32447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(или специалист) бактериолог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2131-5-001 Бактериолог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2269-2-008 Врач-бактериолог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830627385"/>
                  </a:ext>
                </a:extLst>
              </a:tr>
              <a:tr h="32447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(или специалист) вирусолог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2131-5-002 Вирусолог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2269-2-009 Врач-вирусолог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 7.2; 7.3 – подуровни  ОРК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79" marR="21979" marT="0" marB="0"/>
                </a:tc>
                <a:extLst>
                  <a:ext uri="{0D108BD9-81ED-4DB2-BD59-A6C34878D82A}">
                    <a16:rowId xmlns:a16="http://schemas.microsoft.com/office/drawing/2014/main" val="2811452357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3F876BC-E77B-4178-A05A-C893AF8E9FBA}"/>
              </a:ext>
            </a:extLst>
          </p:cNvPr>
          <p:cNvSpPr/>
          <p:nvPr/>
        </p:nvSpPr>
        <p:spPr>
          <a:xfrm>
            <a:off x="847253" y="127380"/>
            <a:ext cx="2164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Карточки профессий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D70FE5F-BC1F-4725-B16E-361FB11895D2}"/>
              </a:ext>
            </a:extLst>
          </p:cNvPr>
          <p:cNvSpPr/>
          <p:nvPr/>
        </p:nvSpPr>
        <p:spPr>
          <a:xfrm>
            <a:off x="4243184" y="127380"/>
            <a:ext cx="7799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Классификатор занятий  </a:t>
            </a:r>
            <a:r>
              <a:rPr lang="en-US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hlinkClick r:id="rId2"/>
              </a:rPr>
              <a:t>https://www.sba.kz/media/files/National-Classification-of-Occupations.pdf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8B5B968-5614-4A2E-9996-A951BA5BDAD5}"/>
              </a:ext>
            </a:extLst>
          </p:cNvPr>
          <p:cNvSpPr/>
          <p:nvPr/>
        </p:nvSpPr>
        <p:spPr>
          <a:xfrm>
            <a:off x="563592" y="5553226"/>
            <a:ext cx="10989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2131 Биологи, ботаники, зоологи, фармакологи и специалисты-профессионалы родственных занятий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EE5AEC5-FFB9-410A-8DDA-5EC515E5D2A7}"/>
              </a:ext>
            </a:extLst>
          </p:cNvPr>
          <p:cNvSpPr/>
          <p:nvPr/>
        </p:nvSpPr>
        <p:spPr>
          <a:xfrm>
            <a:off x="563592" y="5237036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3212 Фельдшеры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2DB6E04-3A05-49AA-B39E-70BCF2592E85}"/>
              </a:ext>
            </a:extLst>
          </p:cNvPr>
          <p:cNvSpPr/>
          <p:nvPr/>
        </p:nvSpPr>
        <p:spPr>
          <a:xfrm>
            <a:off x="563592" y="5893458"/>
            <a:ext cx="10072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2269 Специалисты-профессионалы в области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410060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C584E10-983C-4A17-8163-91598E69A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81" y="139820"/>
            <a:ext cx="4390845" cy="1547516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1022500-FD3D-4459-881A-667600F0D3D6}"/>
              </a:ext>
            </a:extLst>
          </p:cNvPr>
          <p:cNvSpPr/>
          <p:nvPr/>
        </p:nvSpPr>
        <p:spPr>
          <a:xfrm>
            <a:off x="189781" y="613277"/>
            <a:ext cx="30026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hlinkClick r:id="rId3"/>
              </a:rPr>
              <a:t>https://adilet.zan.kz/rus/docs/V2000021699</a:t>
            </a:r>
            <a:r>
              <a:rPr lang="ru-RU" sz="1200" dirty="0"/>
              <a:t>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C6E5E11-331F-4C08-8D47-F55FC41BC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19725"/>
              </p:ext>
            </p:extLst>
          </p:nvPr>
        </p:nvGraphicFramePr>
        <p:xfrm>
          <a:off x="5578187" y="751776"/>
          <a:ext cx="6276837" cy="51886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1896">
                  <a:extLst>
                    <a:ext uri="{9D8B030D-6E8A-4147-A177-3AD203B41FA5}">
                      <a16:colId xmlns:a16="http://schemas.microsoft.com/office/drawing/2014/main" val="118591146"/>
                    </a:ext>
                  </a:extLst>
                </a:gridCol>
                <a:gridCol w="1656272">
                  <a:extLst>
                    <a:ext uri="{9D8B030D-6E8A-4147-A177-3AD203B41FA5}">
                      <a16:colId xmlns:a16="http://schemas.microsoft.com/office/drawing/2014/main" val="1038115314"/>
                    </a:ext>
                  </a:extLst>
                </a:gridCol>
                <a:gridCol w="4358669">
                  <a:extLst>
                    <a:ext uri="{9D8B030D-6E8A-4147-A177-3AD203B41FA5}">
                      <a16:colId xmlns:a16="http://schemas.microsoft.com/office/drawing/2014/main" val="1828805012"/>
                    </a:ext>
                  </a:extLst>
                </a:gridCol>
              </a:tblGrid>
              <a:tr h="14487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Специальность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</a:rPr>
                        <a:t>Специализация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2124372238"/>
                  </a:ext>
                </a:extLst>
              </a:tr>
              <a:tr h="144878">
                <a:tc rowSpan="20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tc rowSpan="20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</a:rPr>
                        <a:t>Общественное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</a:rPr>
                        <a:t>здоровье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</a:rPr>
                        <a:t>Общественное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</a:rPr>
                        <a:t>Медико-профилактическое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</a:rPr>
                        <a:t>дело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</a:rPr>
                        <a:t>Гигиена-эпидемиология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Радиационная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гигиена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1517130633"/>
                  </a:ext>
                </a:extLst>
              </a:tr>
              <a:tr h="137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Лабораторное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дело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в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санитарно-гигиенической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лаборатории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3213620587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Дезинфекционное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дело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3798367329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Паразитология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3941327253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Бактериология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2185558704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Вирусология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2494690041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Гигиена труда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3413836416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Гигиена детей и подростков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1592621002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Гигиена питания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2332234227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Коммунальная гигиена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3903992535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Промышленная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гигиена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82688241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Лабораторное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дело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2373268204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Токсикология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559000004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Эпидемиология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3989767992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Микробиология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4248055447"/>
                  </a:ext>
                </a:extLst>
              </a:tr>
              <a:tr h="1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Нутрициология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27772536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Биобезопасность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при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работе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с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микроорганизмами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I-II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группы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патогенности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(с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чумой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холерой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95250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Биобезопасность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при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работе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с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особо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опасными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микроорганизмами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II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группы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патогенности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(с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холерой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24653221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Биобезопасность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при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работе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с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микроорганизмами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II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группы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патогенности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10011963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Полевая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биобезопасность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при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работе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с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микроорганизмами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I-II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группы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патогенности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55" marR="7655" marT="7655" marB="7655" anchor="ctr"/>
                </a:tc>
                <a:extLst>
                  <a:ext uri="{0D108BD9-81ED-4DB2-BD59-A6C34878D82A}">
                    <a16:rowId xmlns:a16="http://schemas.microsoft.com/office/drawing/2014/main" val="75625174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ED5BC1F-CBD2-4AEC-84A9-2C6DA0145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8862"/>
              </p:ext>
            </p:extLst>
          </p:nvPr>
        </p:nvGraphicFramePr>
        <p:xfrm>
          <a:off x="250712" y="2360284"/>
          <a:ext cx="5132171" cy="13792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0383">
                  <a:extLst>
                    <a:ext uri="{9D8B030D-6E8A-4147-A177-3AD203B41FA5}">
                      <a16:colId xmlns:a16="http://schemas.microsoft.com/office/drawing/2014/main" val="1498648551"/>
                    </a:ext>
                  </a:extLst>
                </a:gridCol>
                <a:gridCol w="1564450">
                  <a:extLst>
                    <a:ext uri="{9D8B030D-6E8A-4147-A177-3AD203B41FA5}">
                      <a16:colId xmlns:a16="http://schemas.microsoft.com/office/drawing/2014/main" val="3826420192"/>
                    </a:ext>
                  </a:extLst>
                </a:gridCol>
                <a:gridCol w="3307338">
                  <a:extLst>
                    <a:ext uri="{9D8B030D-6E8A-4147-A177-3AD203B41FA5}">
                      <a16:colId xmlns:a16="http://schemas.microsoft.com/office/drawing/2014/main" val="12098472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Специальности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*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Специализации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9980614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Биология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*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Химия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*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Биотехнология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Химическая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технология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органических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веществ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Химическая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технология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неорганических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веществ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</a:rPr>
                        <a:t>Лабораторное дело в санитарно-гигиенической лаборатории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186406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Дезинфекционное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дело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18938493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06F6CA3C-D7EC-48F7-ADD5-0940FEB75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450" y="55182"/>
            <a:ext cx="62768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Глава 3. Специальности и специализации работников с высшим и послевузовским образованием в области общественного здоровья и менеджмента здравоохранения, санитарно-эпидемиологического профиля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17FC4AD-A5DE-4039-9906-2B70D2C2067A}"/>
              </a:ext>
            </a:extLst>
          </p:cNvPr>
          <p:cNvSpPr/>
          <p:nvPr/>
        </p:nvSpPr>
        <p:spPr>
          <a:xfrm>
            <a:off x="123103" y="1689693"/>
            <a:ext cx="525977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Глава</a:t>
            </a:r>
            <a:r>
              <a:rPr lang="en-US" alt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3-1. </a:t>
            </a: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Специальности</a:t>
            </a:r>
            <a:r>
              <a:rPr lang="en-US" alt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и </a:t>
            </a: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специализации</a:t>
            </a:r>
            <a:r>
              <a:rPr lang="en-US" alt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работников</a:t>
            </a:r>
            <a:r>
              <a:rPr lang="en-US" alt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с </a:t>
            </a: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высшим</a:t>
            </a:r>
            <a:r>
              <a:rPr lang="en-US" alt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и </a:t>
            </a: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послевузовским</a:t>
            </a:r>
            <a:r>
              <a:rPr lang="en-US" alt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немедицинским</a:t>
            </a:r>
            <a:r>
              <a:rPr lang="en-US" alt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образованием</a:t>
            </a:r>
            <a:r>
              <a:rPr lang="en-US" alt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в </a:t>
            </a: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области</a:t>
            </a:r>
            <a:r>
              <a:rPr lang="en-US" alt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санитарно-эпидемиологического</a:t>
            </a:r>
            <a:r>
              <a:rPr lang="en-US" alt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altLang="ru-RU" sz="1100" b="1" dirty="0" err="1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профиля</a:t>
            </a:r>
            <a:endParaRPr kumimoji="0" lang="ru-RU" altLang="ru-RU" sz="11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11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 * - </a:t>
            </a:r>
            <a:r>
              <a:rPr kumimoji="0" lang="en-US" altLang="ru-RU" sz="11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Направление</a:t>
            </a:r>
            <a:r>
              <a:rPr kumimoji="0" lang="en-US" altLang="ru-RU" sz="11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1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kumimoji="0" lang="en-US" altLang="ru-RU" sz="11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"</a:t>
            </a:r>
            <a:r>
              <a:rPr kumimoji="0" lang="en-US" altLang="ru-RU" sz="11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Естественные</a:t>
            </a:r>
            <a:r>
              <a:rPr kumimoji="0" lang="en-US" altLang="ru-RU" sz="11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1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науки</a:t>
            </a:r>
            <a:r>
              <a:rPr kumimoji="0" lang="en-US" altLang="ru-RU" sz="11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ru-RU" sz="11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математика</a:t>
            </a:r>
            <a:r>
              <a:rPr kumimoji="0" lang="en-US" altLang="ru-RU" sz="11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и </a:t>
            </a:r>
            <a:r>
              <a:rPr kumimoji="0" lang="en-US" altLang="ru-RU" sz="11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статистика</a:t>
            </a:r>
            <a:r>
              <a:rPr kumimoji="0" lang="en-US" altLang="ru-RU" sz="11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"</a:t>
            </a:r>
            <a:endParaRPr kumimoji="0" lang="en-US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C2C4064-6AD8-4572-95CB-8C7F12AC9573}"/>
              </a:ext>
            </a:extLst>
          </p:cNvPr>
          <p:cNvSpPr/>
          <p:nvPr/>
        </p:nvSpPr>
        <p:spPr>
          <a:xfrm>
            <a:off x="189779" y="3809931"/>
            <a:ext cx="5193102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bmk="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Глава 4. Специальности и специализации работников с техническим и профессиональным образованием в области санитарно-эпидемиологического профиля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BF17C6E-5676-41E7-92E0-14F5E851BA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89121"/>
              </p:ext>
            </p:extLst>
          </p:nvPr>
        </p:nvGraphicFramePr>
        <p:xfrm>
          <a:off x="250712" y="4540277"/>
          <a:ext cx="5193102" cy="21457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9513">
                  <a:extLst>
                    <a:ext uri="{9D8B030D-6E8A-4147-A177-3AD203B41FA5}">
                      <a16:colId xmlns:a16="http://schemas.microsoft.com/office/drawing/2014/main" val="3825521926"/>
                    </a:ext>
                  </a:extLst>
                </a:gridCol>
                <a:gridCol w="836484">
                  <a:extLst>
                    <a:ext uri="{9D8B030D-6E8A-4147-A177-3AD203B41FA5}">
                      <a16:colId xmlns:a16="http://schemas.microsoft.com/office/drawing/2014/main" val="3203992306"/>
                    </a:ext>
                  </a:extLst>
                </a:gridCol>
                <a:gridCol w="4167105">
                  <a:extLst>
                    <a:ext uri="{9D8B030D-6E8A-4147-A177-3AD203B41FA5}">
                      <a16:colId xmlns:a16="http://schemas.microsoft.com/office/drawing/2014/main" val="21425232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Arial Narrow" panose="020B0606020202030204" pitchFamily="34" charset="0"/>
                        </a:rPr>
                        <a:t>Специальность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Arial Narrow" panose="020B0606020202030204" pitchFamily="34" charset="0"/>
                        </a:rPr>
                        <a:t>Специализации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57845382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1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Гигиена и эпидемиология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Радиационная</a:t>
                      </a: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гигиена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98949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Лабораторное дело в санитарно-гигиенической экспертизе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621249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Бактериология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802269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Паразитология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4489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Вирусология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768042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Дезинфекционное</a:t>
                      </a: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дело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445496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Эпидемиология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672502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Микробиология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5813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Токсикология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567174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Общая</a:t>
                      </a: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гигиена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0804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Биобезопасность при работе с микроорганизмами </a:t>
                      </a: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ru-RU" sz="10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II</a:t>
                      </a:r>
                      <a:r>
                        <a:rPr lang="ru-RU" sz="10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 группы патогенности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0840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83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70CDBCB-17FB-44CB-973E-C98122F83BBB}"/>
              </a:ext>
            </a:extLst>
          </p:cNvPr>
          <p:cNvSpPr/>
          <p:nvPr/>
        </p:nvSpPr>
        <p:spPr>
          <a:xfrm>
            <a:off x="4891177" y="203530"/>
            <a:ext cx="6961517" cy="156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Глава 2. Должности специалистов с высшим и послевузовским медицинским образованием, образованием в области общественного здоровья и менеджмента здравоохранения, санитарно-эпидемиологического профиля</a:t>
            </a:r>
            <a:endParaRPr lang="ru-RU" sz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17. Врач или специалист санитарно-эпидемиологической службы.</a:t>
            </a:r>
            <a:endParaRPr lang="ru-RU" sz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19. Аудитор санитарно-эпидемиологической службы.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20. Специалист по биобезопасности в организации санитарно-эпидемиологической службы.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21. Специалист по приему и отбору проб*.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5D65FB2-B0FE-4335-B297-38E1183D2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66" y="93632"/>
            <a:ext cx="4394260" cy="167000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B5CBD14-45A5-449A-8F03-67753B2FA8CE}"/>
              </a:ext>
            </a:extLst>
          </p:cNvPr>
          <p:cNvSpPr/>
          <p:nvPr/>
        </p:nvSpPr>
        <p:spPr>
          <a:xfrm>
            <a:off x="186366" y="1875698"/>
            <a:ext cx="662850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Глава 4. Должности специалистов с высшим немедицинским образованием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30. Специалист лаборатории.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31. Специалист санитарно-эпидемиологической службы (биолог, зоолог или </a:t>
            </a:r>
            <a:r>
              <a:rPr lang="ru-RU" sz="1200" dirty="0" err="1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эпизоотолог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, энтомолог).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 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32. Специалист по биобезопасности в организации санитарно-эпидемиологической службы.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33. Специалист по социальной работе в области здравоохранения.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34. Медицинский психолог.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35. Инженер циклотрона производства радиофармацевтических лекарственных препаратов.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36. Радиохимик-технолог по производству радиофармацевтических лекарственных препаратов.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37. Радиохимик-аналитик по контролю качества радиофармацевтических лекарственных препаратов.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38. Специалист обеспечения качества радиофармацевтических лекарственных препаратов.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39. Инженер по обслуживанию вентиляции объектов с открытыми источниками ионизирующих излучений.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40. Инженер по обслуживанию систем сбора, хранения и сброса жидких радиоактивных отходов.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41. Инженер по радиационной безопасности.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42. Медицинский физик.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43. Инженер по обслуживанию технологических и медицинских газов в ядерной медицине.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44. Инженер по водоснабжению и водоотведению в ядерной медицине.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45. Инженер по системам теплоснабжения, вентиляции и кондиционированию в ядерной медицине.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46. Инженер контрольно-измерительных приборов и автоматики в ядерной медицине.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47. Инженер-технолог в ядерной медицине.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48. Инженер-медицинский физик.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49. Инженер по обслуживанию лучевого оборудования.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50. Клинический эмбриолог.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51. Специалист по качеству в сфере санитарно-эпидемиологической службы.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52. Менеджер по качеству в сфере санитарно-эпидемиологической службы.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53. Инженер-дозиметрист в сфере санитарно-эпидемиологической службы.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 54. Инженер по сервисному обслуживанию в сфере санитарно-эпидемиологической службы.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0BB1A49-5A96-43CD-A8CF-475AC44D7190}"/>
              </a:ext>
            </a:extLst>
          </p:cNvPr>
          <p:cNvSpPr/>
          <p:nvPr/>
        </p:nvSpPr>
        <p:spPr>
          <a:xfrm>
            <a:off x="7056408" y="2194958"/>
            <a:ext cx="46668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Глава 6. Должности специалистов с техническим и профессиональным медицинским образованием, образованием санитарно-эпидемиологического профиля</a:t>
            </a:r>
            <a:endParaRPr lang="ru-RU" sz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71. Помощник эпидемиолога.</a:t>
            </a:r>
            <a:endParaRPr lang="ru-RU" sz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72. Инструктор-дезинфектор.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76. Старший медицинский лаборант.</a:t>
            </a:r>
            <a:endParaRPr lang="ru-RU" sz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77. Лаборант радиоизотопной (</a:t>
            </a:r>
            <a:r>
              <a:rPr lang="ru-RU" sz="12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радионуклидной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 диагностики.</a:t>
            </a:r>
            <a:endParaRPr lang="ru-RU" sz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78. Медицинская (медицинский) сестра (брат) лучевого оборудования (технолог радиотерапии).</a:t>
            </a:r>
            <a:endParaRPr lang="ru-RU" sz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79. Лаборант санитарно-эпидемиологического профиля.</a:t>
            </a:r>
            <a:endParaRPr lang="ru-RU" sz="12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4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6665DC7-B978-474E-A431-E68D8C590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87419"/>
              </p:ext>
            </p:extLst>
          </p:nvPr>
        </p:nvGraphicFramePr>
        <p:xfrm>
          <a:off x="321732" y="594360"/>
          <a:ext cx="11548535" cy="3451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535">
                  <a:extLst>
                    <a:ext uri="{9D8B030D-6E8A-4147-A177-3AD203B41FA5}">
                      <a16:colId xmlns:a16="http://schemas.microsoft.com/office/drawing/2014/main" val="1760000028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42451079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593458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52596030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77069413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970798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080358"/>
                  </a:ext>
                </a:extLst>
              </a:tr>
              <a:tr h="31299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Цель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деят-ти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Проведение санитарно-эпидемиологических (профилактических) мероприятий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санитарно-эпидемиологических (профилактических) мероприятий второй категории сложности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санитарно-эпидемиологических (профилактических) мероприятий первой категории сложности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санитарно-эпидемиологических (профилактических) мероприятий высшей категории сложности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расширенный диапазон санитарно-эпидемиологических (профилактических) мероприятий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206187253"/>
                  </a:ext>
                </a:extLst>
              </a:tr>
              <a:tr h="2602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Обяз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тр. функция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Осуществление деятельности в области санитарно-эпидемиологического благополучия населения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indent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деятельности в области санитарно-эпидемиологического благополучия населения второй категории сложности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деятельности в области санитарно-эпидемиологического благополучия населения первой категории сложности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Осуществления доврачебной деятельности 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деятельности в области санитарно-эпидемиологического благополучия населения, предполагающих многообразие способов решения и их выбор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248506245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7BA43B5-247F-46C9-BDEA-1CA13412CBFF}"/>
              </a:ext>
            </a:extLst>
          </p:cNvPr>
          <p:cNvSpPr/>
          <p:nvPr/>
        </p:nvSpPr>
        <p:spPr>
          <a:xfrm>
            <a:off x="3331876" y="155441"/>
            <a:ext cx="5832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Гигиенист-эпидемиолог 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4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1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; 4.2; 4.3; </a:t>
            </a:r>
            <a:r>
              <a:rPr lang="ru-RU" b="1" dirty="0">
                <a:solidFill>
                  <a:srgbClr val="002060"/>
                </a:solidFill>
                <a:highlight>
                  <a:srgbClr val="FF00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4.4; 5 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подуровни ОРК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E782E5C-A536-46DC-9DC9-A5C1117B5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744942"/>
              </p:ext>
            </p:extLst>
          </p:nvPr>
        </p:nvGraphicFramePr>
        <p:xfrm>
          <a:off x="321732" y="4488180"/>
          <a:ext cx="11548536" cy="1775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7134">
                  <a:extLst>
                    <a:ext uri="{9D8B030D-6E8A-4147-A177-3AD203B41FA5}">
                      <a16:colId xmlns:a16="http://schemas.microsoft.com/office/drawing/2014/main" val="3139978681"/>
                    </a:ext>
                  </a:extLst>
                </a:gridCol>
                <a:gridCol w="2887134">
                  <a:extLst>
                    <a:ext uri="{9D8B030D-6E8A-4147-A177-3AD203B41FA5}">
                      <a16:colId xmlns:a16="http://schemas.microsoft.com/office/drawing/2014/main" val="4028697106"/>
                    </a:ext>
                  </a:extLst>
                </a:gridCol>
                <a:gridCol w="2887134">
                  <a:extLst>
                    <a:ext uri="{9D8B030D-6E8A-4147-A177-3AD203B41FA5}">
                      <a16:colId xmlns:a16="http://schemas.microsoft.com/office/drawing/2014/main" val="2623166754"/>
                    </a:ext>
                  </a:extLst>
                </a:gridCol>
                <a:gridCol w="2887134">
                  <a:extLst>
                    <a:ext uri="{9D8B030D-6E8A-4147-A177-3AD203B41FA5}">
                      <a16:colId xmlns:a16="http://schemas.microsoft.com/office/drawing/2014/main" val="3741638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7.1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7.2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7.3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7.4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7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Непрерывное профессиональное развитие под контролем и надзором наставника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Непрерывное профессиональное развитие</a:t>
                      </a:r>
                    </a:p>
                  </a:txBody>
                  <a:tcPr marL="19050" marR="19050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Проведение экспертизы объема и качества медицинских услуг, оказываемых врачами дерматовенерологами (взрослыми и детскими).</a:t>
                      </a:r>
                    </a:p>
                    <a:p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Развитие и внедрение новых методов и технологий в деятельность врачей дерматовенерологов (взрослых и детских)</a:t>
                      </a:r>
                    </a:p>
                  </a:txBody>
                  <a:tcPr marL="19050" marR="19050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Методическое обеспечение решения проблем эффективности и качества специализированной медицинской помощи и высокотехнологичных медицинских услуг по специальности «Дерматовенерология (взрослая)»</a:t>
                      </a:r>
                    </a:p>
                    <a:p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Академическая деятельность в области здравоохранения</a:t>
                      </a:r>
                    </a:p>
                  </a:txBody>
                  <a:tcPr marL="19050" marR="19050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6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216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15676EC-A43C-4054-820B-36D243632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08" y="1331912"/>
            <a:ext cx="11728183" cy="4462198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CFE63B0-CC9F-4219-8472-22E0C9009B71}"/>
              </a:ext>
            </a:extLst>
          </p:cNvPr>
          <p:cNvSpPr/>
          <p:nvPr/>
        </p:nvSpPr>
        <p:spPr>
          <a:xfrm>
            <a:off x="847252" y="126605"/>
            <a:ext cx="348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Отраслевая рамка квалификаций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72B864-3117-4967-9929-E2D95F048BD3}"/>
              </a:ext>
            </a:extLst>
          </p:cNvPr>
          <p:cNvSpPr/>
          <p:nvPr/>
        </p:nvSpPr>
        <p:spPr>
          <a:xfrm>
            <a:off x="4327692" y="31837"/>
            <a:ext cx="74658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https://atameken.kz/uploads/content/files/%D0%9E%D0%A0%D0%9A%20%D0%97%D0%B4%D1%80%D0%B0%D0%B2%D0%BE%D0%BE%D1%85%D1%80%D0%B0%D0%BD%D0%B5%D0%BD%D0%B8%D0%B5.pdf</a:t>
            </a:r>
            <a:r>
              <a:rPr lang="ru-RU" dirty="0"/>
              <a:t> 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CC600C0-C35C-4402-AF30-2D6D3B2C33F8}"/>
              </a:ext>
            </a:extLst>
          </p:cNvPr>
          <p:cNvCxnSpPr/>
          <p:nvPr/>
        </p:nvCxnSpPr>
        <p:spPr>
          <a:xfrm>
            <a:off x="3657600" y="1862667"/>
            <a:ext cx="2438400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815D4C1-35E8-4702-BEB8-1D19DEEC7063}"/>
              </a:ext>
            </a:extLst>
          </p:cNvPr>
          <p:cNvCxnSpPr>
            <a:cxnSpLocks/>
          </p:cNvCxnSpPr>
          <p:nvPr/>
        </p:nvCxnSpPr>
        <p:spPr>
          <a:xfrm>
            <a:off x="3657600" y="4991181"/>
            <a:ext cx="6668219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740A48B1-8AF1-49BD-84C9-8081E781BF7F}"/>
              </a:ext>
            </a:extLst>
          </p:cNvPr>
          <p:cNvCxnSpPr>
            <a:cxnSpLocks/>
          </p:cNvCxnSpPr>
          <p:nvPr/>
        </p:nvCxnSpPr>
        <p:spPr>
          <a:xfrm>
            <a:off x="3657600" y="5488637"/>
            <a:ext cx="6668219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D8AE318-AB60-4868-B0F6-E34BFB5C0882}"/>
              </a:ext>
            </a:extLst>
          </p:cNvPr>
          <p:cNvCxnSpPr>
            <a:cxnSpLocks/>
          </p:cNvCxnSpPr>
          <p:nvPr/>
        </p:nvCxnSpPr>
        <p:spPr>
          <a:xfrm>
            <a:off x="3657600" y="5794110"/>
            <a:ext cx="6668219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88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ED00A36-809F-441C-96CB-2CBBFAE30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32003"/>
              </p:ext>
            </p:extLst>
          </p:nvPr>
        </p:nvGraphicFramePr>
        <p:xfrm>
          <a:off x="505124" y="547138"/>
          <a:ext cx="11209552" cy="6164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2388">
                  <a:extLst>
                    <a:ext uri="{9D8B030D-6E8A-4147-A177-3AD203B41FA5}">
                      <a16:colId xmlns:a16="http://schemas.microsoft.com/office/drawing/2014/main" val="3250590549"/>
                    </a:ext>
                  </a:extLst>
                </a:gridCol>
                <a:gridCol w="2802388">
                  <a:extLst>
                    <a:ext uri="{9D8B030D-6E8A-4147-A177-3AD203B41FA5}">
                      <a16:colId xmlns:a16="http://schemas.microsoft.com/office/drawing/2014/main" val="1809343981"/>
                    </a:ext>
                  </a:extLst>
                </a:gridCol>
                <a:gridCol w="2802388">
                  <a:extLst>
                    <a:ext uri="{9D8B030D-6E8A-4147-A177-3AD203B41FA5}">
                      <a16:colId xmlns:a16="http://schemas.microsoft.com/office/drawing/2014/main" val="1264636003"/>
                    </a:ext>
                  </a:extLst>
                </a:gridCol>
                <a:gridCol w="2802388">
                  <a:extLst>
                    <a:ext uri="{9D8B030D-6E8A-4147-A177-3AD203B41FA5}">
                      <a16:colId xmlns:a16="http://schemas.microsoft.com/office/drawing/2014/main" val="11131853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7.1 врач-резидент </a:t>
                      </a:r>
                    </a:p>
                    <a:p>
                      <a:pPr algn="ctr"/>
                      <a:r>
                        <a:rPr lang="ru-RU" b="0" dirty="0">
                          <a:latin typeface="Arial Narrow" panose="020B0606020202030204" pitchFamily="34" charset="0"/>
                        </a:rPr>
                        <a:t>под контролем и надзором наставника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7.2 начинающий врач</a:t>
                      </a:r>
                    </a:p>
                    <a:p>
                      <a:pPr algn="ctr"/>
                      <a:r>
                        <a:rPr lang="ru-RU" b="0" dirty="0">
                          <a:latin typeface="Arial Narrow" panose="020B0606020202030204" pitchFamily="34" charset="0"/>
                        </a:rPr>
                        <a:t>самостоятельная практика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7.3 врач со стажем </a:t>
                      </a:r>
                    </a:p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более 5 лет</a:t>
                      </a:r>
                    </a:p>
                    <a:p>
                      <a:pPr algn="ctr"/>
                      <a:r>
                        <a:rPr lang="ru-RU" b="0" dirty="0">
                          <a:latin typeface="Arial Narrow" panose="020B0606020202030204" pitchFamily="34" charset="0"/>
                        </a:rPr>
                        <a:t>наставничество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7.4 врач со стажем </a:t>
                      </a:r>
                    </a:p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более 10 лет</a:t>
                      </a:r>
                    </a:p>
                    <a:p>
                      <a:pPr algn="ctr"/>
                      <a:r>
                        <a:rPr lang="ru-RU" b="0" dirty="0">
                          <a:latin typeface="Arial Narrow" panose="020B0606020202030204" pitchFamily="34" charset="0"/>
                        </a:rPr>
                        <a:t>участие в организации и экспертизе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58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Arial Narrow" panose="020B0606020202030204" pitchFamily="34" charset="0"/>
                        </a:rPr>
                        <a:t>Эмпатия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  <a:latin typeface="Arial Narrow" panose="020B0606020202030204" pitchFamily="34" charset="0"/>
                        </a:rPr>
                        <a:t>Коммуникабельность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  <a:latin typeface="Arial Narrow" panose="020B0606020202030204" pitchFamily="34" charset="0"/>
                        </a:rPr>
                        <a:t>Толерантность и уважение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  <a:latin typeface="Arial Narrow" panose="020B0606020202030204" pitchFamily="34" charset="0"/>
                        </a:rPr>
                        <a:t>Сотрудничество и работа в команде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  <a:latin typeface="Arial Narrow" panose="020B0606020202030204" pitchFamily="34" charset="0"/>
                        </a:rPr>
                        <a:t>Стрессоустойчивость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  <a:latin typeface="Arial Narrow" panose="020B0606020202030204" pitchFamily="34" charset="0"/>
                        </a:rPr>
                        <a:t>Рефлексия и самоанализ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  <a:latin typeface="Arial Narrow" panose="020B0606020202030204" pitchFamily="34" charset="0"/>
                        </a:rPr>
                        <a:t>Соблюдение профессиональной этики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  <a:latin typeface="Arial Narrow" panose="020B0606020202030204" pitchFamily="34" charset="0"/>
                        </a:rPr>
                        <a:t>Открытость и готовность к обучению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  <a:latin typeface="Arial Narrow" panose="020B0606020202030204" pitchFamily="34" charset="0"/>
                        </a:rPr>
                        <a:t>Активность и инициативность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  <a:latin typeface="Arial Narrow" panose="020B0606020202030204" pitchFamily="34" charset="0"/>
                        </a:rPr>
                        <a:t>Стремление к профессиональному развитию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Эмпатия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Коммуникабельность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Толерантность и уважение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Сотрудничество и работа в команде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Стрессоустойчивость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Рефлексия и самоанализ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Соблюдение профессиональной этики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Открытость и готовность к обучению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Активность и инициативность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Стремление к профессиональному развитию</a:t>
                      </a:r>
                    </a:p>
                  </a:txBody>
                  <a:tcPr marL="19050" marR="19050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Коммуникабельность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Эмпатия, эмоциональный интеллект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Лидерство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Наставничество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Сотрудничество и работа в команде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Системное и аналитическое мышление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Организационные навыки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Управление стрессом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Самоорганизация и эффективное управление временем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Профессиональная этика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Стремление к качеству</a:t>
                      </a:r>
                    </a:p>
                  </a:txBody>
                  <a:tcPr marL="19050" marR="19050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Коммуникабельность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Эмпатия, эмоциональный интеллект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Менторство и наставничество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Адаптивное лидерство и командная работа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Критическое мышление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Профессиональная и социальная ответственность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Самоорганизация и эффективное управление временем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Управление стрессом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Стремление к развитию преподавательских и исследовательских навыков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Стремление к качеству и безопасности</a:t>
                      </a:r>
                    </a:p>
                  </a:txBody>
                  <a:tcPr marL="19050" marR="19050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355053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1BA249D-9FE4-4C3F-98E7-0DC95F88C8EA}"/>
              </a:ext>
            </a:extLst>
          </p:cNvPr>
          <p:cNvSpPr/>
          <p:nvPr/>
        </p:nvSpPr>
        <p:spPr>
          <a:xfrm>
            <a:off x="3955189" y="98539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Требования к личностным компетенциям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67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EDACB3-3427-4C18-A512-BB84ADB4B6DA}"/>
              </a:ext>
            </a:extLst>
          </p:cNvPr>
          <p:cNvSpPr/>
          <p:nvPr/>
        </p:nvSpPr>
        <p:spPr>
          <a:xfrm>
            <a:off x="408020" y="1137624"/>
            <a:ext cx="111280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Профессиональный стандарт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применяется в качестве основы для оценки, аттестации, сертификации и подтверждения квалификации, подготовки и специализации кадров здравоохранения и предназначены для использования широким кругом пользователей: </a:t>
            </a:r>
          </a:p>
          <a:p>
            <a:pPr marL="342900" lvl="0" indent="-342900" algn="just">
              <a:spcAft>
                <a:spcPts val="0"/>
              </a:spcAft>
              <a:buAutoNum type="arabicParenR"/>
              <a:tabLst>
                <a:tab pos="457200" algn="l"/>
              </a:tabLst>
            </a:pP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работниками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 – для понимания предъявляемых требований к профессии в отрасли, планирования повышения своей квалификации и карьерного продвижения; </a:t>
            </a:r>
          </a:p>
          <a:p>
            <a:pPr marL="342900" lvl="0" indent="-342900" algn="just">
              <a:spcAft>
                <a:spcPts val="0"/>
              </a:spcAft>
              <a:buAutoNum type="arabicParenR"/>
              <a:tabLst>
                <a:tab pos="457200" algn="l"/>
              </a:tabLst>
            </a:pP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работодателями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 – для разработки используемых требований, инструкций, обязанностей к работникам, формирования критериев при найме и аттестации персонала, а также составления программ повышения квалификации, развития, продвижения и ротации кадров; </a:t>
            </a:r>
          </a:p>
          <a:p>
            <a:pPr marL="342900" lvl="0" indent="-342900" algn="just">
              <a:spcAft>
                <a:spcPts val="0"/>
              </a:spcAft>
              <a:buAutoNum type="arabicParenR"/>
              <a:tabLst>
                <a:tab pos="457200" algn="l"/>
              </a:tabLst>
            </a:pP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организациями (органами), осуществляющими деятельность по сертификации и присвоению квалификации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 – для разработки оценочных материалов при сертификации персонала и выработки критериев квалификации работников по уровню соответствия; </a:t>
            </a:r>
          </a:p>
          <a:p>
            <a:pPr marL="342900" lvl="0" indent="-342900" algn="just">
              <a:spcAft>
                <a:spcPts val="0"/>
              </a:spcAft>
              <a:buAutoNum type="arabicParenR"/>
              <a:tabLst>
                <a:tab pos="457200" algn="l"/>
              </a:tabLst>
            </a:pP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государственными органами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– для использования профессионального стандарта в качестве критериев для мониторинга и прогнозирования рынка труда. </a:t>
            </a:r>
          </a:p>
        </p:txBody>
      </p:sp>
      <p:sp>
        <p:nvSpPr>
          <p:cNvPr id="3" name="object 7">
            <a:extLst>
              <a:ext uri="{FF2B5EF4-FFF2-40B4-BE49-F238E27FC236}">
                <a16:creationId xmlns:a16="http://schemas.microsoft.com/office/drawing/2014/main" id="{E66B5D2D-4203-40AB-89DF-F4055DB44ACA}"/>
              </a:ext>
            </a:extLst>
          </p:cNvPr>
          <p:cNvSpPr/>
          <p:nvPr/>
        </p:nvSpPr>
        <p:spPr>
          <a:xfrm>
            <a:off x="102636" y="122503"/>
            <a:ext cx="11738843" cy="796559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76"/>
                </a:lnTo>
                <a:lnTo>
                  <a:pt x="12192000" y="646176"/>
                </a:lnTo>
                <a:lnTo>
                  <a:pt x="12192000" y="0"/>
                </a:lnTo>
                <a:close/>
              </a:path>
            </a:pathLst>
          </a:cu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ОБЛАСТЬ ПРИМЕНЕНИЯ ПРОФЕССИОНАЛЬНОГО СТАНДАРТА</a:t>
            </a: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42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1588</Words>
  <Application>Microsoft Office PowerPoint</Application>
  <PresentationFormat>Широкоэкранный</PresentationFormat>
  <Paragraphs>308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Times New Roman</vt:lpstr>
      <vt:lpstr>Тема Office</vt:lpstr>
      <vt:lpstr>ПРОЕКТ профессионального стандарта «Медико-профилактическое дело. Гигиена и эпидемиология»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профессионального стандарта «Медико-профилактическое дело. Гигиена и эпидемиология»</dc:title>
  <dc:creator>Saule Sydykova</dc:creator>
  <cp:lastModifiedBy>Saule Sydykova</cp:lastModifiedBy>
  <cp:revision>18</cp:revision>
  <dcterms:created xsi:type="dcterms:W3CDTF">2024-02-21T16:01:33Z</dcterms:created>
  <dcterms:modified xsi:type="dcterms:W3CDTF">2024-02-22T08:55:48Z</dcterms:modified>
</cp:coreProperties>
</file>