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402" r:id="rId2"/>
    <p:sldId id="413" r:id="rId3"/>
    <p:sldId id="276" r:id="rId4"/>
    <p:sldId id="314" r:id="rId5"/>
    <p:sldId id="421" r:id="rId6"/>
    <p:sldId id="414" r:id="rId7"/>
    <p:sldId id="415" r:id="rId8"/>
    <p:sldId id="416" r:id="rId9"/>
    <p:sldId id="417" r:id="rId10"/>
    <p:sldId id="418" r:id="rId11"/>
    <p:sldId id="419" r:id="rId12"/>
    <p:sldId id="420" r:id="rId1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B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9" autoAdjust="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BFAD2-D769-4D61-B4BA-765CA57372BC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80D55-B50B-4A95-BE15-4B48C6ECE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22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результативности → мотивация к  самоподготовке студента  → мотивация к самообразованию студента  → ответственность студента за свое образование</a:t>
            </a:r>
          </a:p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80D55-B50B-4A95-BE15-4B48C6ECEDC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1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3748" y="282066"/>
            <a:ext cx="11144503" cy="467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586633"/>
            <a:ext cx="9144000" cy="92333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6933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fld id="{8EE638AD-C339-4C6C-A75D-BF1370D82A07}" type="datetime1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A1CBE063-D196-4BA3-8471-AE585AEE7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88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418AAB-2DE0-498C-BE5B-54780403E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D145-4E0D-426D-8929-D7172FE7493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2CBA97-7078-4117-9BC3-54CB0109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53F8F9-40D0-417B-94DD-F5FD9284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4145-4110-4B99-8B39-02D33754D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5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2280" y="2350388"/>
            <a:ext cx="9727438" cy="1001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748" y="1199134"/>
            <a:ext cx="11144503" cy="2089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>
            <a:extLst>
              <a:ext uri="{FF2B5EF4-FFF2-40B4-BE49-F238E27FC236}">
                <a16:creationId xmlns:a16="http://schemas.microsoft.com/office/drawing/2014/main" id="{CA856836-B2CE-4CAC-BFD0-FD0661E7F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3" y="271760"/>
            <a:ext cx="827752" cy="827752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1295400" y="271760"/>
            <a:ext cx="6760587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  <a:latin typeface="Bahnschrift Condensed" panose="020B0502040204020203" pitchFamily="34" charset="0"/>
              </a:rPr>
              <a:t>НАЦИОНАЛЬНЫЙ ЦЕНТР </a:t>
            </a:r>
          </a:p>
          <a:p>
            <a:r>
              <a:rPr lang="ru-RU" sz="2400" dirty="0">
                <a:solidFill>
                  <a:srgbClr val="00B0F0"/>
                </a:solidFill>
                <a:latin typeface="Bahnschrift Condensed" panose="020B0502040204020203" pitchFamily="34" charset="0"/>
              </a:rPr>
              <a:t>НЕЗАВИСИМОЙ ЭКЗАМЕНАЦИИ</a:t>
            </a:r>
            <a:endParaRPr lang="en-US" sz="2400" dirty="0">
              <a:solidFill>
                <a:srgbClr val="00B0F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9007" y="2133600"/>
            <a:ext cx="1066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Оценка профессиональной подготовленности выпускников ОП по направлению подготовки «Здравоохранения» 2023-2024 </a:t>
            </a:r>
            <a:r>
              <a:rPr lang="ru-RU" sz="4400" dirty="0" err="1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уч.г</a:t>
            </a:r>
            <a:r>
              <a:rPr lang="ru-RU" sz="44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.</a:t>
            </a:r>
            <a:endParaRPr lang="ru-RU" sz="44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5EED0-B5AA-4FC5-AD54-136D2F23F0DC}"/>
              </a:ext>
            </a:extLst>
          </p:cNvPr>
          <p:cNvSpPr txBox="1"/>
          <p:nvPr/>
        </p:nvSpPr>
        <p:spPr>
          <a:xfrm>
            <a:off x="5334000" y="5943600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8 февраля 2024г</a:t>
            </a:r>
            <a:r>
              <a:rPr lang="ru-RU" sz="1400" b="1" dirty="0" smtClean="0">
                <a:latin typeface="Arial Narrow" panose="020B0606020202030204" pitchFamily="34" charset="0"/>
              </a:rPr>
              <a:t>.</a:t>
            </a:r>
            <a:endParaRPr lang="ru-KZ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4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"/>
    </mc:Choice>
    <mc:Fallback xmlns="">
      <p:transition spd="slow" advTm="82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1416CF4-DCA3-41D3-A71D-F15FC9E0E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574336"/>
              </p:ext>
            </p:extLst>
          </p:nvPr>
        </p:nvGraphicFramePr>
        <p:xfrm>
          <a:off x="443883" y="769195"/>
          <a:ext cx="11159228" cy="6046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744">
                  <a:extLst>
                    <a:ext uri="{9D8B030D-6E8A-4147-A177-3AD203B41FA5}">
                      <a16:colId xmlns:a16="http://schemas.microsoft.com/office/drawing/2014/main" val="2817589732"/>
                    </a:ext>
                  </a:extLst>
                </a:gridCol>
                <a:gridCol w="2233621">
                  <a:extLst>
                    <a:ext uri="{9D8B030D-6E8A-4147-A177-3AD203B41FA5}">
                      <a16:colId xmlns:a16="http://schemas.microsoft.com/office/drawing/2014/main" val="2655724833"/>
                    </a:ext>
                  </a:extLst>
                </a:gridCol>
                <a:gridCol w="2233621">
                  <a:extLst>
                    <a:ext uri="{9D8B030D-6E8A-4147-A177-3AD203B41FA5}">
                      <a16:colId xmlns:a16="http://schemas.microsoft.com/office/drawing/2014/main" val="499985959"/>
                    </a:ext>
                  </a:extLst>
                </a:gridCol>
                <a:gridCol w="2233621">
                  <a:extLst>
                    <a:ext uri="{9D8B030D-6E8A-4147-A177-3AD203B41FA5}">
                      <a16:colId xmlns:a16="http://schemas.microsoft.com/office/drawing/2014/main" val="815883597"/>
                    </a:ext>
                  </a:extLst>
                </a:gridCol>
                <a:gridCol w="2233621">
                  <a:extLst>
                    <a:ext uri="{9D8B030D-6E8A-4147-A177-3AD203B41FA5}">
                      <a16:colId xmlns:a16="http://schemas.microsoft.com/office/drawing/2014/main" val="267836166"/>
                    </a:ext>
                  </a:extLst>
                </a:gridCol>
              </a:tblGrid>
              <a:tr h="531449">
                <a:tc>
                  <a:txBody>
                    <a:bodyPr/>
                    <a:lstStyle/>
                    <a:p>
                      <a:r>
                        <a:rPr lang="ru-RU" sz="1400" dirty="0"/>
                        <a:t>Специальность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Общее количество принявших участие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Количество апелляций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Количество подтвержденных апелляций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Количество отклоненных апелляций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386354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Онкология радиационная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165025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Оториноларингология взрослая, детская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959764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Офтальмология взрослая, детская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031995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Патологическая анатомия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41552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Педиатрия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154276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Пластическая хирургия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28988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Психиатрия взрослая, детская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611958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Пульмонология взрослая, детская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475783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Радиология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730349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Ревматология взрослая, детская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6611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0EE1B2-60CB-4C77-8880-DE3BDBC906F3}"/>
              </a:ext>
            </a:extLst>
          </p:cNvPr>
          <p:cNvSpPr txBox="1"/>
          <p:nvPr/>
        </p:nvSpPr>
        <p:spPr>
          <a:xfrm>
            <a:off x="3676095" y="132259"/>
            <a:ext cx="452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Резидентура</a:t>
            </a:r>
          </a:p>
        </p:txBody>
      </p:sp>
    </p:spTree>
    <p:extLst>
      <p:ext uri="{BB962C8B-B14F-4D97-AF65-F5344CB8AC3E}">
        <p14:creationId xmlns:p14="http://schemas.microsoft.com/office/powerpoint/2010/main" val="1392642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1416CF4-DCA3-41D3-A71D-F15FC9E0E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847725"/>
              </p:ext>
            </p:extLst>
          </p:nvPr>
        </p:nvGraphicFramePr>
        <p:xfrm>
          <a:off x="516386" y="480612"/>
          <a:ext cx="11159228" cy="6456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744">
                  <a:extLst>
                    <a:ext uri="{9D8B030D-6E8A-4147-A177-3AD203B41FA5}">
                      <a16:colId xmlns:a16="http://schemas.microsoft.com/office/drawing/2014/main" val="2817589732"/>
                    </a:ext>
                  </a:extLst>
                </a:gridCol>
                <a:gridCol w="2233621">
                  <a:extLst>
                    <a:ext uri="{9D8B030D-6E8A-4147-A177-3AD203B41FA5}">
                      <a16:colId xmlns:a16="http://schemas.microsoft.com/office/drawing/2014/main" val="2655724833"/>
                    </a:ext>
                  </a:extLst>
                </a:gridCol>
                <a:gridCol w="2233621">
                  <a:extLst>
                    <a:ext uri="{9D8B030D-6E8A-4147-A177-3AD203B41FA5}">
                      <a16:colId xmlns:a16="http://schemas.microsoft.com/office/drawing/2014/main" val="499985959"/>
                    </a:ext>
                  </a:extLst>
                </a:gridCol>
                <a:gridCol w="2233621">
                  <a:extLst>
                    <a:ext uri="{9D8B030D-6E8A-4147-A177-3AD203B41FA5}">
                      <a16:colId xmlns:a16="http://schemas.microsoft.com/office/drawing/2014/main" val="815883597"/>
                    </a:ext>
                  </a:extLst>
                </a:gridCol>
                <a:gridCol w="2233621">
                  <a:extLst>
                    <a:ext uri="{9D8B030D-6E8A-4147-A177-3AD203B41FA5}">
                      <a16:colId xmlns:a16="http://schemas.microsoft.com/office/drawing/2014/main" val="267836166"/>
                    </a:ext>
                  </a:extLst>
                </a:gridCol>
              </a:tblGrid>
              <a:tr h="52042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принявших участие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апелляций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подтвержденных апелляций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отклоненных апелляций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386354"/>
                  </a:ext>
                </a:extLst>
              </a:tr>
              <a:tr h="520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Семейная медицина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165025"/>
                  </a:ext>
                </a:extLst>
              </a:tr>
              <a:tr h="520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Скорая и неотложная медицинская помощь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959764"/>
                  </a:ext>
                </a:extLst>
              </a:tr>
              <a:tr h="520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Судебно-медицинская экспертиза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031995"/>
                  </a:ext>
                </a:extLst>
              </a:tr>
              <a:tr h="520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41552"/>
                  </a:ext>
                </a:extLst>
              </a:tr>
              <a:tr h="520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Травматология и ортопедия взрослая, детская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154276"/>
                  </a:ext>
                </a:extLst>
              </a:tr>
              <a:tr h="520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Урология и андрология, в том числе детская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28988"/>
                  </a:ext>
                </a:extLst>
              </a:tr>
              <a:tr h="520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медицина и реабилитация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611958"/>
                  </a:ext>
                </a:extLst>
              </a:tr>
              <a:tr h="520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Хирургическая стоматология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475783"/>
                  </a:ext>
                </a:extLst>
              </a:tr>
              <a:tr h="520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Челюстно-лицевая хирургия взрослая, детская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730349"/>
                  </a:ext>
                </a:extLst>
              </a:tr>
              <a:tr h="520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Эндокринология взрослая, детская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661100"/>
                  </a:ext>
                </a:extLst>
              </a:tr>
              <a:tr h="520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Ядерная медицина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66117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0EE1B2-60CB-4C77-8880-DE3BDBC906F3}"/>
              </a:ext>
            </a:extLst>
          </p:cNvPr>
          <p:cNvSpPr txBox="1"/>
          <p:nvPr/>
        </p:nvSpPr>
        <p:spPr>
          <a:xfrm>
            <a:off x="3657600" y="137173"/>
            <a:ext cx="45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Резидентура</a:t>
            </a:r>
          </a:p>
        </p:txBody>
      </p:sp>
    </p:spTree>
    <p:extLst>
      <p:ext uri="{BB962C8B-B14F-4D97-AF65-F5344CB8AC3E}">
        <p14:creationId xmlns:p14="http://schemas.microsoft.com/office/powerpoint/2010/main" val="1235899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748" y="282066"/>
            <a:ext cx="11144503" cy="92333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Процедура подачи апелляции на тестовый вопрос при оценке знаний </a:t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(1-ый этап оценки профессиональной подготовленности выпускников</a:t>
            </a:r>
            <a:r>
              <a:rPr lang="ru-RU" dirty="0" smtClean="0">
                <a:solidFill>
                  <a:schemeClr val="accent1"/>
                </a:solidFill>
              </a:rPr>
              <a:t>)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762000" y="1828800"/>
            <a:ext cx="10820400" cy="415498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апелляционного заявления -  возможен только  во время тестирования (1-го этапа оценки знаний)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апелляционного заявления на каждый тестовый вопрос - возможен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причины апелляции – обязателен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варианта ответа при подаче апелляции на данный вопрос – отсутствует. </a:t>
            </a:r>
          </a:p>
          <a:p>
            <a:pPr marL="342900" indent="-342900">
              <a:buFontTx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баллов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Республиканской апелляционной комиссии (РАК)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подачи  апелляции –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апелляционного заявления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в течении 24 часов после завершения тестирования</a:t>
            </a:r>
          </a:p>
          <a:p>
            <a:pPr marL="342900" indent="-342900">
              <a:buFontTx/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94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748" y="282066"/>
            <a:ext cx="11144503" cy="49244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Оценка профессиональной подготовленности выпускников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762000" y="1066800"/>
            <a:ext cx="9601200" cy="430887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Требования к кандидатам, участвующих в экспертизе экзаменационного материала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График проведения экспертизы экзаменационного материала для проведения Оценки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Экспертиза </a:t>
            </a:r>
            <a:r>
              <a:rPr lang="kk-KZ" sz="2800" dirty="0" smtClean="0"/>
              <a:t>тестовых вопросов </a:t>
            </a:r>
            <a:r>
              <a:rPr lang="en-US" sz="2800" dirty="0" smtClean="0"/>
              <a:t>MCQ </a:t>
            </a:r>
            <a:r>
              <a:rPr lang="kk-KZ" sz="2800" dirty="0" smtClean="0"/>
              <a:t>нового типа (</a:t>
            </a:r>
            <a:r>
              <a:rPr lang="en-US" sz="2800" dirty="0" smtClean="0"/>
              <a:t>F-</a:t>
            </a:r>
            <a:r>
              <a:rPr lang="ru-RU" sz="2800" dirty="0" smtClean="0"/>
              <a:t>тип)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Информация о результатах рассмотрения апелляционных заявлений по специальностям ОП (2022-2023 </a:t>
            </a:r>
            <a:r>
              <a:rPr lang="ru-RU" sz="2800" dirty="0" err="1" smtClean="0"/>
              <a:t>уч.г</a:t>
            </a:r>
            <a:r>
              <a:rPr lang="ru-RU" sz="2800" dirty="0" smtClean="0"/>
              <a:t>.)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ea typeface="+mj-ea"/>
                <a:cs typeface="Calibri"/>
              </a:rPr>
              <a:t>Процедура подачи апелляции на тестовый вопрос при оценке знаний (1-ый этап оценки профессиональной подготовленности выпускников)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56304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1C1A3-3A27-4EDB-8ECD-1F2E8EBC5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1"/>
            <a:ext cx="10210800" cy="1969770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Общие требования к кандидатам, участвующих в экспертизе экзаменационного </a:t>
            </a:r>
            <a:r>
              <a:rPr lang="ru-RU" u="sng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материаала</a:t>
            </a:r>
            <a:r>
              <a:rPr lang="ru-RU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4BF22-EE3E-4741-84A4-746D95C62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29" y="1705929"/>
            <a:ext cx="11506200" cy="430887"/>
          </a:xfrm>
        </p:spPr>
        <p:txBody>
          <a:bodyPr/>
          <a:lstStyle/>
          <a:p>
            <a:r>
              <a:rPr lang="ru-RU" sz="2800" b="1" dirty="0">
                <a:latin typeface="Arial Narrow" panose="020B0606020202030204" pitchFamily="34" charset="0"/>
              </a:rPr>
              <a:t> </a:t>
            </a:r>
            <a:endParaRPr lang="ru-RU" sz="2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A5168F-0264-4936-8528-B35B8619F3E0}"/>
              </a:ext>
            </a:extLst>
          </p:cNvPr>
          <p:cNvSpPr/>
          <p:nvPr/>
        </p:nvSpPr>
        <p:spPr>
          <a:xfrm>
            <a:off x="392229" y="1981200"/>
            <a:ext cx="11604057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indent="-4572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36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Врачебный стаж (стаж по основной специальности): более 10 лет</a:t>
            </a:r>
          </a:p>
          <a:p>
            <a:pPr marL="1371600" indent="-4572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36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стаж:  более 5 лет</a:t>
            </a:r>
          </a:p>
          <a:p>
            <a:pPr marL="1371600" indent="-4572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36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сертификата </a:t>
            </a:r>
            <a:r>
              <a:rPr lang="ru-RU" sz="36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тестолога</a:t>
            </a:r>
            <a:r>
              <a:rPr lang="ru-RU" sz="36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/эксперта:  обязательно</a:t>
            </a:r>
          </a:p>
          <a:p>
            <a:pPr marL="1371600" indent="-4572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36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Знание языка: казахский, русский (обязательно)</a:t>
            </a:r>
          </a:p>
        </p:txBody>
      </p:sp>
    </p:spTree>
    <p:extLst>
      <p:ext uri="{BB962C8B-B14F-4D97-AF65-F5344CB8AC3E}">
        <p14:creationId xmlns:p14="http://schemas.microsoft.com/office/powerpoint/2010/main" val="67428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590347"/>
              </p:ext>
            </p:extLst>
          </p:nvPr>
        </p:nvGraphicFramePr>
        <p:xfrm>
          <a:off x="685798" y="815605"/>
          <a:ext cx="10439401" cy="5051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3172">
                  <a:extLst>
                    <a:ext uri="{9D8B030D-6E8A-4147-A177-3AD203B41FA5}">
                      <a16:colId xmlns:a16="http://schemas.microsoft.com/office/drawing/2014/main" val="2871332671"/>
                    </a:ext>
                  </a:extLst>
                </a:gridCol>
                <a:gridCol w="3673830">
                  <a:extLst>
                    <a:ext uri="{9D8B030D-6E8A-4147-A177-3AD203B41FA5}">
                      <a16:colId xmlns:a16="http://schemas.microsoft.com/office/drawing/2014/main" val="1577448238"/>
                    </a:ext>
                  </a:extLst>
                </a:gridCol>
                <a:gridCol w="3962399">
                  <a:extLst>
                    <a:ext uri="{9D8B030D-6E8A-4147-A177-3AD203B41FA5}">
                      <a16:colId xmlns:a16="http://schemas.microsoft.com/office/drawing/2014/main" val="3780348855"/>
                    </a:ext>
                  </a:extLst>
                </a:gridCol>
              </a:tblGrid>
              <a:tr h="4929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ru-RU" sz="16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Специальности ОП</a:t>
                      </a:r>
                      <a:endParaRPr lang="ru-RU" sz="14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Сроки проведения </a:t>
                      </a:r>
                      <a:endParaRPr lang="ru-RU" sz="24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760217"/>
                  </a:ext>
                </a:extLst>
              </a:tr>
              <a:tr h="492917">
                <a:tc rowSpan="3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Сестринское дело</a:t>
                      </a:r>
                      <a:endParaRPr lang="ru-RU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400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.03.2024 - 1</a:t>
                      </a:r>
                      <a:r>
                        <a:rPr lang="en-US" sz="2400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400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.03.2024</a:t>
                      </a:r>
                      <a:endParaRPr lang="ru-RU" sz="2400" u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60483"/>
                  </a:ext>
                </a:extLst>
              </a:tr>
              <a:tr h="492917">
                <a:tc vMerge="1"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Фармация </a:t>
                      </a:r>
                      <a:endParaRPr lang="ru-RU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.03.2024 - 1</a:t>
                      </a:r>
                      <a:r>
                        <a:rPr kumimoji="0" lang="en-US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.03.2024</a:t>
                      </a:r>
                      <a:endParaRPr kumimoji="0" lang="ru-RU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349054"/>
                  </a:ext>
                </a:extLst>
              </a:tr>
              <a:tr h="516956">
                <a:tc vMerge="1"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Общественное здоровье</a:t>
                      </a:r>
                      <a:endParaRPr lang="ru-RU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.03.2024 - 1</a:t>
                      </a:r>
                      <a:r>
                        <a:rPr kumimoji="0" lang="en-US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.03.2024</a:t>
                      </a:r>
                      <a:endParaRPr kumimoji="0" lang="ru-RU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1270576"/>
                  </a:ext>
                </a:extLst>
              </a:tr>
              <a:tr h="788668">
                <a:tc rowSpan="3"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Интернатура </a:t>
                      </a:r>
                    </a:p>
                    <a:p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Общая врачебная практика</a:t>
                      </a:r>
                      <a:endParaRPr lang="ru-RU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400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.03.2024 – 1</a:t>
                      </a:r>
                      <a:r>
                        <a:rPr lang="en-US" sz="2400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2400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.03.2024</a:t>
                      </a:r>
                    </a:p>
                    <a:p>
                      <a:endParaRPr lang="ru-RU" sz="1800" u="none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162482"/>
                  </a:ext>
                </a:extLst>
              </a:tr>
              <a:tr h="788668">
                <a:tc vMerge="1">
                  <a:txBody>
                    <a:bodyPr/>
                    <a:lstStyle/>
                    <a:p>
                      <a:endParaRPr lang="ru-RU" sz="2800" b="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Педиатрия </a:t>
                      </a:r>
                      <a:endParaRPr lang="ru-RU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.03.2024 – 1</a:t>
                      </a:r>
                      <a:r>
                        <a:rPr kumimoji="0" lang="en-US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.03.2024</a:t>
                      </a:r>
                      <a:endParaRPr lang="ru-RU" sz="1800" u="none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u="none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790817"/>
                  </a:ext>
                </a:extLst>
              </a:tr>
              <a:tr h="788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Стоматология </a:t>
                      </a:r>
                      <a:endParaRPr lang="ru-RU" sz="18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.03.2024 – 1</a:t>
                      </a:r>
                      <a:r>
                        <a:rPr kumimoji="0" lang="en-US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.03.2024</a:t>
                      </a:r>
                      <a:endParaRPr lang="ru-RU" sz="1800" u="none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u="none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414736"/>
                  </a:ext>
                </a:extLst>
              </a:tr>
              <a:tr h="69008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Резидентура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44 специальности </a:t>
                      </a:r>
                    </a:p>
                    <a:p>
                      <a:pPr algn="l"/>
                      <a:endParaRPr lang="ru-RU" sz="1800" dirty="0" smtClean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400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.04.2024 – 1</a:t>
                      </a:r>
                      <a:r>
                        <a:rPr lang="en-US" sz="2400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.04.2024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81861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07C79AC-8B67-4B29-9062-6CF859B3FAAE}"/>
              </a:ext>
            </a:extLst>
          </p:cNvPr>
          <p:cNvSpPr txBox="1"/>
          <p:nvPr/>
        </p:nvSpPr>
        <p:spPr>
          <a:xfrm>
            <a:off x="3581400" y="152400"/>
            <a:ext cx="5811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График проведения экспертизы</a:t>
            </a:r>
            <a:endParaRPr lang="ru-KZ" sz="3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9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900" b="1" u="sng" smtClean="0">
                <a:solidFill>
                  <a:srgbClr val="53B5C9"/>
                </a:solidFill>
                <a:cs typeface="Times New Roman" panose="02020603050405020304" pitchFamily="18" charset="0"/>
              </a:rPr>
              <a:t>Тесты </a:t>
            </a:r>
            <a:r>
              <a:rPr lang="en-US" altLang="ru-RU" sz="3900" b="1" u="sng" smtClean="0">
                <a:solidFill>
                  <a:srgbClr val="53B5C9"/>
                </a:solidFill>
                <a:cs typeface="Times New Roman" panose="02020603050405020304" pitchFamily="18" charset="0"/>
              </a:rPr>
              <a:t>F</a:t>
            </a:r>
            <a:r>
              <a:rPr lang="ru-RU" altLang="ru-RU" sz="3900" b="1" u="sng" smtClean="0">
                <a:solidFill>
                  <a:srgbClr val="53B5C9"/>
                </a:solidFill>
                <a:cs typeface="Times New Roman" panose="02020603050405020304" pitchFamily="18" charset="0"/>
              </a:rPr>
              <a:t>- тип </a:t>
            </a:r>
            <a:r>
              <a:rPr lang="ru-RU" altLang="ru-RU" sz="3600" smtClean="0">
                <a:cs typeface="Times New Roman" panose="02020603050405020304" pitchFamily="18" charset="0"/>
              </a:rPr>
              <a:t/>
            </a:r>
            <a:br>
              <a:rPr lang="ru-RU" altLang="ru-RU" sz="3600" smtClean="0">
                <a:cs typeface="Times New Roman" panose="02020603050405020304" pitchFamily="18" charset="0"/>
              </a:rPr>
            </a:br>
            <a:r>
              <a:rPr lang="ru-RU" altLang="ru-RU" sz="2400" smtClean="0">
                <a:cs typeface="Times New Roman" panose="02020603050405020304" pitchFamily="18" charset="0"/>
              </a:rPr>
              <a:t>состоят из нескольких тестов А-тип и соответствуют одной нозологии (н-р: Диафрагмалная грыжа)</a:t>
            </a:r>
          </a:p>
        </p:txBody>
      </p:sp>
      <p:sp>
        <p:nvSpPr>
          <p:cNvPr id="44035" name="Объект 2"/>
          <p:cNvSpPr>
            <a:spLocks noGrp="1" noChangeArrowheads="1"/>
          </p:cNvSpPr>
          <p:nvPr>
            <p:ph idx="4294967295"/>
          </p:nvPr>
        </p:nvSpPr>
        <p:spPr>
          <a:xfrm>
            <a:off x="2090738" y="2420938"/>
            <a:ext cx="8010525" cy="277971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smtClean="0">
                <a:cs typeface="Times New Roman" panose="02020603050405020304" pitchFamily="18" charset="0"/>
              </a:rPr>
              <a:t>Тест А-тип, касающийся постановки диагноза</a:t>
            </a:r>
          </a:p>
          <a:p>
            <a:pPr eaLnBrk="1" hangingPunct="1"/>
            <a:r>
              <a:rPr lang="ru-RU" altLang="ru-RU" sz="3600" smtClean="0">
                <a:cs typeface="Times New Roman" panose="02020603050405020304" pitchFamily="18" charset="0"/>
              </a:rPr>
              <a:t>Тест А-тип, касающийся лабораторных данных</a:t>
            </a:r>
          </a:p>
          <a:p>
            <a:pPr eaLnBrk="1" hangingPunct="1"/>
            <a:r>
              <a:rPr lang="ru-RU" altLang="ru-RU" sz="3600" smtClean="0">
                <a:cs typeface="Times New Roman" panose="02020603050405020304" pitchFamily="18" charset="0"/>
              </a:rPr>
              <a:t>Тест А-тип, касающийся метода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34923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1416CF4-DCA3-41D3-A71D-F15FC9E0E0E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1132" y="967666"/>
          <a:ext cx="10191565" cy="5355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13">
                  <a:extLst>
                    <a:ext uri="{9D8B030D-6E8A-4147-A177-3AD203B41FA5}">
                      <a16:colId xmlns:a16="http://schemas.microsoft.com/office/drawing/2014/main" val="2817589732"/>
                    </a:ext>
                  </a:extLst>
                </a:gridCol>
                <a:gridCol w="2038313">
                  <a:extLst>
                    <a:ext uri="{9D8B030D-6E8A-4147-A177-3AD203B41FA5}">
                      <a16:colId xmlns:a16="http://schemas.microsoft.com/office/drawing/2014/main" val="2655724833"/>
                    </a:ext>
                  </a:extLst>
                </a:gridCol>
                <a:gridCol w="2038313">
                  <a:extLst>
                    <a:ext uri="{9D8B030D-6E8A-4147-A177-3AD203B41FA5}">
                      <a16:colId xmlns:a16="http://schemas.microsoft.com/office/drawing/2014/main" val="499985959"/>
                    </a:ext>
                  </a:extLst>
                </a:gridCol>
                <a:gridCol w="2038313">
                  <a:extLst>
                    <a:ext uri="{9D8B030D-6E8A-4147-A177-3AD203B41FA5}">
                      <a16:colId xmlns:a16="http://schemas.microsoft.com/office/drawing/2014/main" val="815883597"/>
                    </a:ext>
                  </a:extLst>
                </a:gridCol>
                <a:gridCol w="2038313">
                  <a:extLst>
                    <a:ext uri="{9D8B030D-6E8A-4147-A177-3AD203B41FA5}">
                      <a16:colId xmlns:a16="http://schemas.microsoft.com/office/drawing/2014/main" val="267836166"/>
                    </a:ext>
                  </a:extLst>
                </a:gridCol>
              </a:tblGrid>
              <a:tr h="1338792">
                <a:tc>
                  <a:txBody>
                    <a:bodyPr/>
                    <a:lstStyle/>
                    <a:p>
                      <a:r>
                        <a:rPr lang="ru-RU" sz="1600" dirty="0"/>
                        <a:t>Специальность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Общее количество принявших участие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Количество апелляций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Количество подтвержденных апелляций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Количество отклоненных апелляций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386354"/>
                  </a:ext>
                </a:extLst>
              </a:tr>
              <a:tr h="1338792">
                <a:tc>
                  <a:txBody>
                    <a:bodyPr/>
                    <a:lstStyle/>
                    <a:p>
                      <a:r>
                        <a:rPr lang="ru-RU" dirty="0"/>
                        <a:t>Общественное здравоохранение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165025"/>
                  </a:ext>
                </a:extLst>
              </a:tr>
              <a:tr h="1338792">
                <a:tc>
                  <a:txBody>
                    <a:bodyPr/>
                    <a:lstStyle/>
                    <a:p>
                      <a:r>
                        <a:rPr lang="ru-RU" dirty="0"/>
                        <a:t>Сестринское дело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959764"/>
                  </a:ext>
                </a:extLst>
              </a:tr>
              <a:tr h="1338792">
                <a:tc>
                  <a:txBody>
                    <a:bodyPr/>
                    <a:lstStyle/>
                    <a:p>
                      <a:r>
                        <a:rPr lang="ru-RU" dirty="0"/>
                        <a:t>Фармация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03199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0EE1B2-60CB-4C77-8880-DE3BDBC906F3}"/>
              </a:ext>
            </a:extLst>
          </p:cNvPr>
          <p:cNvSpPr txBox="1"/>
          <p:nvPr/>
        </p:nvSpPr>
        <p:spPr>
          <a:xfrm>
            <a:off x="3693108" y="350500"/>
            <a:ext cx="4527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Бакалавриат</a:t>
            </a:r>
          </a:p>
        </p:txBody>
      </p:sp>
    </p:spTree>
    <p:extLst>
      <p:ext uri="{BB962C8B-B14F-4D97-AF65-F5344CB8AC3E}">
        <p14:creationId xmlns:p14="http://schemas.microsoft.com/office/powerpoint/2010/main" val="182423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1416CF4-DCA3-41D3-A71D-F15FC9E0E0E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1132" y="967666"/>
          <a:ext cx="10191565" cy="401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13">
                  <a:extLst>
                    <a:ext uri="{9D8B030D-6E8A-4147-A177-3AD203B41FA5}">
                      <a16:colId xmlns:a16="http://schemas.microsoft.com/office/drawing/2014/main" val="2817589732"/>
                    </a:ext>
                  </a:extLst>
                </a:gridCol>
                <a:gridCol w="2038313">
                  <a:extLst>
                    <a:ext uri="{9D8B030D-6E8A-4147-A177-3AD203B41FA5}">
                      <a16:colId xmlns:a16="http://schemas.microsoft.com/office/drawing/2014/main" val="2655724833"/>
                    </a:ext>
                  </a:extLst>
                </a:gridCol>
                <a:gridCol w="2038313">
                  <a:extLst>
                    <a:ext uri="{9D8B030D-6E8A-4147-A177-3AD203B41FA5}">
                      <a16:colId xmlns:a16="http://schemas.microsoft.com/office/drawing/2014/main" val="499985959"/>
                    </a:ext>
                  </a:extLst>
                </a:gridCol>
                <a:gridCol w="2038313">
                  <a:extLst>
                    <a:ext uri="{9D8B030D-6E8A-4147-A177-3AD203B41FA5}">
                      <a16:colId xmlns:a16="http://schemas.microsoft.com/office/drawing/2014/main" val="815883597"/>
                    </a:ext>
                  </a:extLst>
                </a:gridCol>
                <a:gridCol w="2038313">
                  <a:extLst>
                    <a:ext uri="{9D8B030D-6E8A-4147-A177-3AD203B41FA5}">
                      <a16:colId xmlns:a16="http://schemas.microsoft.com/office/drawing/2014/main" val="267836166"/>
                    </a:ext>
                  </a:extLst>
                </a:gridCol>
              </a:tblGrid>
              <a:tr h="1338792">
                <a:tc>
                  <a:txBody>
                    <a:bodyPr/>
                    <a:lstStyle/>
                    <a:p>
                      <a:r>
                        <a:rPr lang="ru-RU" sz="1600" dirty="0"/>
                        <a:t>Специальность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/>
                        <a:t>Общее количество принявших участие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Количество апелляций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Количество подтвержденных апелляций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Количество отклоненных апелляций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386354"/>
                  </a:ext>
                </a:extLst>
              </a:tr>
              <a:tr h="1338792">
                <a:tc>
                  <a:txBody>
                    <a:bodyPr/>
                    <a:lstStyle/>
                    <a:p>
                      <a:r>
                        <a:rPr lang="ru-RU" dirty="0"/>
                        <a:t>Общая врачебная практика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165025"/>
                  </a:ext>
                </a:extLst>
              </a:tr>
              <a:tr h="1338792">
                <a:tc>
                  <a:txBody>
                    <a:bodyPr/>
                    <a:lstStyle/>
                    <a:p>
                      <a:r>
                        <a:rPr lang="ru-RU" dirty="0"/>
                        <a:t>Стоматология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9597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0EE1B2-60CB-4C77-8880-DE3BDBC906F3}"/>
              </a:ext>
            </a:extLst>
          </p:cNvPr>
          <p:cNvSpPr txBox="1"/>
          <p:nvPr/>
        </p:nvSpPr>
        <p:spPr>
          <a:xfrm>
            <a:off x="3622089" y="213064"/>
            <a:ext cx="4527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Интернатура</a:t>
            </a:r>
          </a:p>
        </p:txBody>
      </p:sp>
    </p:spTree>
    <p:extLst>
      <p:ext uri="{BB962C8B-B14F-4D97-AF65-F5344CB8AC3E}">
        <p14:creationId xmlns:p14="http://schemas.microsoft.com/office/powerpoint/2010/main" val="116523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1416CF4-DCA3-41D3-A71D-F15FC9E0E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130002"/>
              </p:ext>
            </p:extLst>
          </p:nvPr>
        </p:nvGraphicFramePr>
        <p:xfrm>
          <a:off x="443883" y="769195"/>
          <a:ext cx="11159228" cy="6082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744">
                  <a:extLst>
                    <a:ext uri="{9D8B030D-6E8A-4147-A177-3AD203B41FA5}">
                      <a16:colId xmlns:a16="http://schemas.microsoft.com/office/drawing/2014/main" val="2817589732"/>
                    </a:ext>
                  </a:extLst>
                </a:gridCol>
                <a:gridCol w="2233621">
                  <a:extLst>
                    <a:ext uri="{9D8B030D-6E8A-4147-A177-3AD203B41FA5}">
                      <a16:colId xmlns:a16="http://schemas.microsoft.com/office/drawing/2014/main" val="2655724833"/>
                    </a:ext>
                  </a:extLst>
                </a:gridCol>
                <a:gridCol w="2233621">
                  <a:extLst>
                    <a:ext uri="{9D8B030D-6E8A-4147-A177-3AD203B41FA5}">
                      <a16:colId xmlns:a16="http://schemas.microsoft.com/office/drawing/2014/main" val="499985959"/>
                    </a:ext>
                  </a:extLst>
                </a:gridCol>
                <a:gridCol w="2233621">
                  <a:extLst>
                    <a:ext uri="{9D8B030D-6E8A-4147-A177-3AD203B41FA5}">
                      <a16:colId xmlns:a16="http://schemas.microsoft.com/office/drawing/2014/main" val="815883597"/>
                    </a:ext>
                  </a:extLst>
                </a:gridCol>
                <a:gridCol w="2233621">
                  <a:extLst>
                    <a:ext uri="{9D8B030D-6E8A-4147-A177-3AD203B41FA5}">
                      <a16:colId xmlns:a16="http://schemas.microsoft.com/office/drawing/2014/main" val="267836166"/>
                    </a:ext>
                  </a:extLst>
                </a:gridCol>
              </a:tblGrid>
              <a:tr h="531449">
                <a:tc>
                  <a:txBody>
                    <a:bodyPr/>
                    <a:lstStyle/>
                    <a:p>
                      <a:r>
                        <a:rPr lang="ru-RU" sz="1000" dirty="0"/>
                        <a:t>Специальность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/>
                        <a:t>Общее количество принявших участие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Количество апелляций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Количество подтвержденных апелляций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Количество отклоненных апелляций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386354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Акушерство и гинекология взрослая, детская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165025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Аллергология и иммунология взрослая, детская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959764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Ангиохирургия взрослая, детская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031995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Анестезиология и реаниматология взрослая, детская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41552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Гастроэнтерология взрослая, детская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154276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Гематология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28988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Дерматовенерология взрослая, детская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611958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Детская хирургия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475783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Инфекционные болезни взрослая, детская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730349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Кардиология взрослая, детская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6611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0EE1B2-60CB-4C77-8880-DE3BDBC906F3}"/>
              </a:ext>
            </a:extLst>
          </p:cNvPr>
          <p:cNvSpPr txBox="1"/>
          <p:nvPr/>
        </p:nvSpPr>
        <p:spPr>
          <a:xfrm>
            <a:off x="3676095" y="132259"/>
            <a:ext cx="4527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Резидентура</a:t>
            </a:r>
          </a:p>
        </p:txBody>
      </p:sp>
    </p:spTree>
    <p:extLst>
      <p:ext uri="{BB962C8B-B14F-4D97-AF65-F5344CB8AC3E}">
        <p14:creationId xmlns:p14="http://schemas.microsoft.com/office/powerpoint/2010/main" val="346272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1416CF4-DCA3-41D3-A71D-F15FC9E0E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11324"/>
              </p:ext>
            </p:extLst>
          </p:nvPr>
        </p:nvGraphicFramePr>
        <p:xfrm>
          <a:off x="443883" y="769195"/>
          <a:ext cx="11159228" cy="6046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744">
                  <a:extLst>
                    <a:ext uri="{9D8B030D-6E8A-4147-A177-3AD203B41FA5}">
                      <a16:colId xmlns:a16="http://schemas.microsoft.com/office/drawing/2014/main" val="2817589732"/>
                    </a:ext>
                  </a:extLst>
                </a:gridCol>
                <a:gridCol w="2233621">
                  <a:extLst>
                    <a:ext uri="{9D8B030D-6E8A-4147-A177-3AD203B41FA5}">
                      <a16:colId xmlns:a16="http://schemas.microsoft.com/office/drawing/2014/main" val="2655724833"/>
                    </a:ext>
                  </a:extLst>
                </a:gridCol>
                <a:gridCol w="2233621">
                  <a:extLst>
                    <a:ext uri="{9D8B030D-6E8A-4147-A177-3AD203B41FA5}">
                      <a16:colId xmlns:a16="http://schemas.microsoft.com/office/drawing/2014/main" val="499985959"/>
                    </a:ext>
                  </a:extLst>
                </a:gridCol>
                <a:gridCol w="2233621">
                  <a:extLst>
                    <a:ext uri="{9D8B030D-6E8A-4147-A177-3AD203B41FA5}">
                      <a16:colId xmlns:a16="http://schemas.microsoft.com/office/drawing/2014/main" val="815883597"/>
                    </a:ext>
                  </a:extLst>
                </a:gridCol>
                <a:gridCol w="2233621">
                  <a:extLst>
                    <a:ext uri="{9D8B030D-6E8A-4147-A177-3AD203B41FA5}">
                      <a16:colId xmlns:a16="http://schemas.microsoft.com/office/drawing/2014/main" val="267836166"/>
                    </a:ext>
                  </a:extLst>
                </a:gridCol>
              </a:tblGrid>
              <a:tr h="531449">
                <a:tc>
                  <a:txBody>
                    <a:bodyPr/>
                    <a:lstStyle/>
                    <a:p>
                      <a:r>
                        <a:rPr lang="ru-RU" sz="1400" dirty="0"/>
                        <a:t>Специальность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Общее количество принявших участие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Количество апелляций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Количество подтвержденных апелляций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Количество отклоненных апелляций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386354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Кардиохирургия взрослая, детская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165025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Клиническая фармакология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959764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Медицинская генетика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031995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Неврология взрослая, детская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41552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Нейрохирургия взрослая, детская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154276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Неонатология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28988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Нефрология взрослая, детская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611958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Общая хирургия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475783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Онкология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730349"/>
                  </a:ext>
                </a:extLst>
              </a:tr>
              <a:tr h="531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Онкология и гематология детская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6611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0EE1B2-60CB-4C77-8880-DE3BDBC906F3}"/>
              </a:ext>
            </a:extLst>
          </p:cNvPr>
          <p:cNvSpPr txBox="1"/>
          <p:nvPr/>
        </p:nvSpPr>
        <p:spPr>
          <a:xfrm>
            <a:off x="3676095" y="132259"/>
            <a:ext cx="452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Резидентура</a:t>
            </a:r>
          </a:p>
        </p:txBody>
      </p:sp>
    </p:spTree>
    <p:extLst>
      <p:ext uri="{BB962C8B-B14F-4D97-AF65-F5344CB8AC3E}">
        <p14:creationId xmlns:p14="http://schemas.microsoft.com/office/powerpoint/2010/main" val="3315825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</TotalTime>
  <Words>733</Words>
  <Application>Microsoft Office PowerPoint</Application>
  <PresentationFormat>Широкоэкранный</PresentationFormat>
  <Paragraphs>318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 Narrow</vt:lpstr>
      <vt:lpstr>Bahnschrift Condensed</vt:lpstr>
      <vt:lpstr>Calibri</vt:lpstr>
      <vt:lpstr>Times New Roman</vt:lpstr>
      <vt:lpstr>Wingdings</vt:lpstr>
      <vt:lpstr>Office Theme</vt:lpstr>
      <vt:lpstr>Презентация PowerPoint</vt:lpstr>
      <vt:lpstr>Оценка профессиональной подготовленности выпускников</vt:lpstr>
      <vt:lpstr>Общие требования к кандидатам, участвующих в экспертизе экзаменационного материаала    </vt:lpstr>
      <vt:lpstr>Презентация PowerPoint</vt:lpstr>
      <vt:lpstr>Тесты F- тип  состоят из нескольких тестов А-тип и соответствуют одной нозологии (н-р: Диафрагмалная грыжа)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Процедура подачи апелляции на тестовый вопрос при оценке знаний  (1-ый этап оценки профессиональной подготовленности выпускников)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центр независимой экзаменации</dc:title>
  <dc:creator>Admin</dc:creator>
  <cp:lastModifiedBy>dosdos dos</cp:lastModifiedBy>
  <cp:revision>160</cp:revision>
  <dcterms:created xsi:type="dcterms:W3CDTF">2023-01-23T08:10:07Z</dcterms:created>
  <dcterms:modified xsi:type="dcterms:W3CDTF">2024-02-01T10:59:51Z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2023-01-23T00:00:00Z</vt:filetime>
  </property>
</Properties>
</file>