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4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ED55F-7D35-442D-8402-8970FDE6C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D28D95-24A5-4A22-AB3E-0DEADC531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A70352-BCB0-4793-AEA2-36CAF0EE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0C0-FBE1-474E-AC06-A1BEE6219C18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3875F-9589-4D26-89AA-E64FFA00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D87577-70B7-4383-9C04-6D6F197C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B1DA-4E4A-480F-A98B-02CC39920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6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A8430-1EC8-4B59-87BE-488788BD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D61A40-15E9-4CD9-9D26-6E00D62AB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C4C29F-D88E-4A62-B8BE-15FE682C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0C0-FBE1-474E-AC06-A1BEE6219C18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CFD51-DF10-4A84-B99A-F135EA99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A06B1D-F811-4D49-BC47-F23373B9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B1DA-4E4A-480F-A98B-02CC39920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7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A55430-297A-48BE-8E72-4CC258DEE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D270FD-8B67-41D1-A832-9AF3AB1C4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FFA2C9-6BA1-4C0B-B698-E8923591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0C0-FBE1-474E-AC06-A1BEE6219C18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90D62-DE62-45E4-93D0-93946553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1AF10F-83D6-4BCF-8156-7A96E385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B1DA-4E4A-480F-A98B-02CC39920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0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61935-1463-4399-868F-A89668EE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CF28D-C94F-4216-98E5-BDFC672BF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0A5CB-17E6-4DF4-813C-F6773F01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0C0-FBE1-474E-AC06-A1BEE6219C18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D8AF55-BD08-4C85-8B60-FD2C0B5E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C42A3-3473-4D4E-BF30-4BB4DB13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B1DA-4E4A-480F-A98B-02CC39920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1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EE047-4E75-44C1-AB95-D3592516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7D46BC-5D65-4927-9FBE-3DC244A14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362DAB-97C6-4E1E-9685-66B1FD71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0C0-FBE1-474E-AC06-A1BEE6219C18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ABE3E-D561-4357-9EF6-22FFC2C4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1C1FE-C187-4AAD-993A-502EEDFA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B1DA-4E4A-480F-A98B-02CC39920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B6AEA-3C9B-4951-B34F-3EF05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92D93-DA44-4EFF-A675-67EFF2508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4DB340-0DBA-4647-AABF-EC2ED8576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11CA3B-9E79-47F7-BA06-F7127A62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0C0-FBE1-474E-AC06-A1BEE6219C18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68ECFB-495F-4C6A-98B2-E60E5C7C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099F1D-0E78-4D56-BC6A-507ED5A6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B1DA-4E4A-480F-A98B-02CC39920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6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99960-DF60-4293-88EB-90C9E345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B71D9D-5CF9-4471-B87A-BEC4A30D6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D12B7-02E5-4893-92A1-2975C6C21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AD61B-B577-4C6D-8EE3-A9F4059F8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2258B1-FC41-4FF6-8E9F-D5F207E81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AFD904-CC56-4376-8F5F-2A857C08E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0C0-FBE1-474E-AC06-A1BEE6219C18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970475-88F8-4A4A-94B5-82BC8500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D81D84-F9D5-4051-8873-0A59879A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B1DA-4E4A-480F-A98B-02CC39920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5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CA1AD-99EF-4345-B4CD-353F122A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5FA0F6-9011-432C-9C30-E12E5A3D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0C0-FBE1-474E-AC06-A1BEE6219C18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77530C-BA61-40C4-AF24-CA2B8599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B72C75-F1EA-4318-8A4F-F33F332A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B1DA-4E4A-480F-A98B-02CC39920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0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08AB2C-BA55-47FC-A4B0-94139F67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0C0-FBE1-474E-AC06-A1BEE6219C18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395038-3C1E-4B74-8245-06E43219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C9A401-1008-4356-B05C-AB462A1D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B1DA-4E4A-480F-A98B-02CC39920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2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3BCB2-8807-480B-A3F5-48B144E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72164-0B47-4FC3-B0B7-C1849857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E1A517-1EE5-45D9-9D65-FCE5FC076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23E554-9FFE-44EA-B2AD-AF2C3499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0C0-FBE1-474E-AC06-A1BEE6219C18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57BD9C-8B98-43E6-BC03-A2FC9052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7E6FDB-F32A-4C7A-A590-2C319811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B1DA-4E4A-480F-A98B-02CC39920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6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9820D-862B-4870-B4AF-12D4C53B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BC288A-78E6-47B3-984E-DB5627DC9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A2EA5B-0CE8-492D-8764-D7269371C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D5EBD-809D-4472-B26B-C512F44D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0C0-FBE1-474E-AC06-A1BEE6219C18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37B94-FF03-4845-8BC1-45F0BA6E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AD4E11-0F75-41EC-8008-6A112615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B1DA-4E4A-480F-A98B-02CC39920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B7244-7C3C-4ADF-AB86-0A97440B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33501E-4968-4CA5-86D3-0026B724F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D13E8-D8AF-4744-99BB-F02A9D267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0C0-FBE1-474E-AC06-A1BEE6219C18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4D727-BC54-4C6B-B8CA-8B800ECB2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9CA3A-3135-43F6-B1D2-2F0101A1D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2B1DA-4E4A-480F-A98B-02CC39920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30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-36533"/>
            <a:ext cx="12814137" cy="6959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" y="-74348"/>
            <a:ext cx="12814137" cy="703532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05175" y="5094409"/>
            <a:ext cx="10660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докладчик руководитель координации деятельности УМО направления подготовки «Здравоохранение» </a:t>
            </a:r>
          </a:p>
          <a:p>
            <a:pPr algn="ctr"/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базе НАО «</a:t>
            </a:r>
            <a:r>
              <a:rPr lang="ru-RU" sz="20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КазНМУ</a:t>
            </a: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им. С.Д. </a:t>
            </a:r>
            <a:r>
              <a:rPr lang="ru-RU" sz="20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Асфендиярова</a:t>
            </a: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Сыдыкова</a:t>
            </a: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С.И.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072122" y="4958532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Заседание УМО направление подготовки «Здравоохранение», 8 февраля 2024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323376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189754" y="1535795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93" y="1881072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883645" y="3187708"/>
            <a:ext cx="10874160" cy="154743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</a:rPr>
              <a:t>Приказ Министра науки и высшего образования Республики Казахстан от 5 января 2024 года № 4 </a:t>
            </a:r>
            <a:b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</a:rPr>
              <a:t>«Об утверждении квалификационных требований, предъявляемых к образовательной деятельности организаций, предоставляющих высшее и (или) послевузовское образование, и перечня документов, подтверждающих соответствие им».</a:t>
            </a:r>
            <a:b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</a:rPr>
              <a:t>Мониторинг ОП по направлению подготовки «Здравоохранения»</a:t>
            </a:r>
            <a:endParaRPr lang="ru-RU" sz="2000" b="1" dirty="0">
              <a:solidFill>
                <a:srgbClr val="8B4D8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B76C5E-105C-4379-BD93-AA92C75148FE}"/>
              </a:ext>
            </a:extLst>
          </p:cNvPr>
          <p:cNvSpPr/>
          <p:nvPr/>
        </p:nvSpPr>
        <p:spPr>
          <a:xfrm>
            <a:off x="1988729" y="411846"/>
            <a:ext cx="8836674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УМО направления подготовки «Здравоохранения» на базе </a:t>
            </a:r>
            <a:r>
              <a:rPr lang="ru-RU" sz="14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КазНМУ</a:t>
            </a:r>
            <a:r>
              <a:rPr lang="ru-RU" sz="1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им. </a:t>
            </a:r>
            <a:r>
              <a:rPr lang="ru-RU" sz="14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С.Д.Асфендиярова</a:t>
            </a:r>
            <a:endParaRPr lang="ru-RU" sz="1400" dirty="0">
              <a:solidFill>
                <a:srgbClr val="8B4D8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1E256-E97E-4AEE-B532-A07295543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32544"/>
              </p:ext>
            </p:extLst>
          </p:nvPr>
        </p:nvGraphicFramePr>
        <p:xfrm>
          <a:off x="515355" y="1253331"/>
          <a:ext cx="11161289" cy="27779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822">
                  <a:extLst>
                    <a:ext uri="{9D8B030D-6E8A-4147-A177-3AD203B41FA5}">
                      <a16:colId xmlns:a16="http://schemas.microsoft.com/office/drawing/2014/main" val="3038420964"/>
                    </a:ext>
                  </a:extLst>
                </a:gridCol>
                <a:gridCol w="5883119">
                  <a:extLst>
                    <a:ext uri="{9D8B030D-6E8A-4147-A177-3AD203B41FA5}">
                      <a16:colId xmlns:a16="http://schemas.microsoft.com/office/drawing/2014/main" val="2041738323"/>
                    </a:ext>
                  </a:extLst>
                </a:gridCol>
                <a:gridCol w="3787293">
                  <a:extLst>
                    <a:ext uri="{9D8B030D-6E8A-4147-A177-3AD203B41FA5}">
                      <a16:colId xmlns:a16="http://schemas.microsoft.com/office/drawing/2014/main" val="3576615689"/>
                    </a:ext>
                  </a:extLst>
                </a:gridCol>
                <a:gridCol w="1230055">
                  <a:extLst>
                    <a:ext uri="{9D8B030D-6E8A-4147-A177-3AD203B41FA5}">
                      <a16:colId xmlns:a16="http://schemas.microsoft.com/office/drawing/2014/main" val="3689025643"/>
                    </a:ext>
                  </a:extLst>
                </a:gridCol>
              </a:tblGrid>
              <a:tr h="146910"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 Базовые квалификационные требования, предъявляемые к образовательной деятельности организаций высшего и (или) послевузовского образования (далее - ОВПО)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7543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4574"/>
                  </a:ext>
                </a:extLst>
              </a:tr>
              <a:tr h="2124557">
                <a:tc>
                  <a:txBody>
                    <a:bodyPr/>
                    <a:lstStyle/>
                    <a:p>
                      <a:pPr marL="127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9.1. Обеспечение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прохождения преподавателями, для которых основным местом работы является ОВПО, повышения квалификации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соответствии с профилем преподаваемых дисциплин не реже 1 (одного) раза в 3 (три) года и объемом не менее 72 (семидесяти двух) часов за курс обучения.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9.2. Обеспечение повышения квалификации руководителей ОВПО и его заместителя(ей) в области менеджмента не реже 1 (одного) раза в 3 (три) года.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9.3. По направлению подготовки кадров "Здравоохранение" – обеспечение повышения квалификации в соответствии с Правилами дополнительного и неформального образования специалистов в области здравоохранения и признания результатов обучения, полученных через дополнительное и неформальное образование, утвержденными приказом Министра здравоохранения Республики Казахстан от 21 декабря 2020 года № ҚР ДСМ-303/2020 (зарегистрирован в Реестре государственной регистрации нормативных правовых актов под № 21847).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 повышении квалификации преподавателей в соответствии с профилем преподаваемых дисциплин и руководителей ОВПО в области менеджмента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Документы, подтверждающие прохождение курса повышения квалификации, в том числе: сертификат с указанием темы курса, объема освоенных часов, периода прохождения курса, отчет слушателя по итогам курса (за исключением случаев, когда в содержании курса имеются сведения ограниченного доступа).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518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31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1E256-E97E-4AEE-B532-A07295543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689010"/>
              </p:ext>
            </p:extLst>
          </p:nvPr>
        </p:nvGraphicFramePr>
        <p:xfrm>
          <a:off x="515355" y="1253331"/>
          <a:ext cx="11161289" cy="14978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822">
                  <a:extLst>
                    <a:ext uri="{9D8B030D-6E8A-4147-A177-3AD203B41FA5}">
                      <a16:colId xmlns:a16="http://schemas.microsoft.com/office/drawing/2014/main" val="3038420964"/>
                    </a:ext>
                  </a:extLst>
                </a:gridCol>
                <a:gridCol w="5883119">
                  <a:extLst>
                    <a:ext uri="{9D8B030D-6E8A-4147-A177-3AD203B41FA5}">
                      <a16:colId xmlns:a16="http://schemas.microsoft.com/office/drawing/2014/main" val="2041738323"/>
                    </a:ext>
                  </a:extLst>
                </a:gridCol>
                <a:gridCol w="3847678">
                  <a:extLst>
                    <a:ext uri="{9D8B030D-6E8A-4147-A177-3AD203B41FA5}">
                      <a16:colId xmlns:a16="http://schemas.microsoft.com/office/drawing/2014/main" val="3576615689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3689025643"/>
                    </a:ext>
                  </a:extLst>
                </a:gridCol>
              </a:tblGrid>
              <a:tr h="146910"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 Базовые квалификационные требования, предъявляемые к образовательной деятельности организаций высшего и (или) послевузовского образования (далее - ОВПО)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7543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4574"/>
                  </a:ext>
                </a:extLst>
              </a:tr>
              <a:tr h="692572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Обеспеченность специализированной научно-технической и (или) научно-методической и (или) творческой и (или) экспериментальной базой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направлению подготовки кадров в соответствии с образовательной программой.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 наличии специализированной научно-технической/научно-методической/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клинической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 экспериментальной базы, творческих мастерских, концертных, выставочных залов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518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65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1E256-E97E-4AEE-B532-A07295543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175061"/>
              </p:ext>
            </p:extLst>
          </p:nvPr>
        </p:nvGraphicFramePr>
        <p:xfrm>
          <a:off x="515355" y="1253331"/>
          <a:ext cx="11161289" cy="18635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1454">
                  <a:extLst>
                    <a:ext uri="{9D8B030D-6E8A-4147-A177-3AD203B41FA5}">
                      <a16:colId xmlns:a16="http://schemas.microsoft.com/office/drawing/2014/main" val="3038420964"/>
                    </a:ext>
                  </a:extLst>
                </a:gridCol>
                <a:gridCol w="5465135">
                  <a:extLst>
                    <a:ext uri="{9D8B030D-6E8A-4147-A177-3AD203B41FA5}">
                      <a16:colId xmlns:a16="http://schemas.microsoft.com/office/drawing/2014/main" val="2041738323"/>
                    </a:ext>
                  </a:extLst>
                </a:gridCol>
                <a:gridCol w="4272282">
                  <a:extLst>
                    <a:ext uri="{9D8B030D-6E8A-4147-A177-3AD203B41FA5}">
                      <a16:colId xmlns:a16="http://schemas.microsoft.com/office/drawing/2014/main" val="3576615689"/>
                    </a:ext>
                  </a:extLst>
                </a:gridCol>
                <a:gridCol w="1152418">
                  <a:extLst>
                    <a:ext uri="{9D8B030D-6E8A-4147-A177-3AD203B41FA5}">
                      <a16:colId xmlns:a16="http://schemas.microsoft.com/office/drawing/2014/main" val="3689025643"/>
                    </a:ext>
                  </a:extLst>
                </a:gridCol>
              </a:tblGrid>
              <a:tr h="146910"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 Базовые квалификационные требования, предъявляемые к образовательной деятельности организаций высшего и (или) послевузовского образования (далее - ОВПО)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7543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4574"/>
                  </a:ext>
                </a:extLst>
              </a:tr>
              <a:tr h="1149772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Создание условий для проживания (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общежитиями/хостелами/ гостиницами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соответствующим требованиям Санитарных правил) нуждающимся обучающимся.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Сведения о наличии общежитий и/или договоров с хостелами/ гостиницами, утвержденных руководителем ОВПО.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Сведения о санитарно-эпидемиологическом заключении о соответствии помещений для проживания обучающихся требованиям нормативных правовых актов в сфере санитарно-эпидемиологического благополучия населения.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Соответствие сведений в ЕПВО фактическим данным.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518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84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1E256-E97E-4AEE-B532-A07295543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165662"/>
              </p:ext>
            </p:extLst>
          </p:nvPr>
        </p:nvGraphicFramePr>
        <p:xfrm>
          <a:off x="515355" y="1253331"/>
          <a:ext cx="11161289" cy="20464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822">
                  <a:extLst>
                    <a:ext uri="{9D8B030D-6E8A-4147-A177-3AD203B41FA5}">
                      <a16:colId xmlns:a16="http://schemas.microsoft.com/office/drawing/2014/main" val="3038420964"/>
                    </a:ext>
                  </a:extLst>
                </a:gridCol>
                <a:gridCol w="5883119">
                  <a:extLst>
                    <a:ext uri="{9D8B030D-6E8A-4147-A177-3AD203B41FA5}">
                      <a16:colId xmlns:a16="http://schemas.microsoft.com/office/drawing/2014/main" val="2041738323"/>
                    </a:ext>
                  </a:extLst>
                </a:gridCol>
                <a:gridCol w="4046085">
                  <a:extLst>
                    <a:ext uri="{9D8B030D-6E8A-4147-A177-3AD203B41FA5}">
                      <a16:colId xmlns:a16="http://schemas.microsoft.com/office/drawing/2014/main" val="3576615689"/>
                    </a:ext>
                  </a:extLst>
                </a:gridCol>
                <a:gridCol w="971263">
                  <a:extLst>
                    <a:ext uri="{9D8B030D-6E8A-4147-A177-3AD203B41FA5}">
                      <a16:colId xmlns:a16="http://schemas.microsoft.com/office/drawing/2014/main" val="3689025643"/>
                    </a:ext>
                  </a:extLst>
                </a:gridCol>
              </a:tblGrid>
              <a:tr h="146910"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 Базовые квалификационные требования, предъявляемые к образовательной деятельности организаций высшего и (или) послевузовского образования (далее - ОВПО)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7543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4574"/>
                  </a:ext>
                </a:extLst>
              </a:tr>
              <a:tr h="856474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Использование компьютерной программы для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проверки наличия заимствованного материала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использования текста с синонимической заменой слов и выражений без изменения смысла (парафраз), включая использование текста, переведенного с другого языка.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функционирующей электронной базы данных (архив) выданных документов об образовании, а также дипломных работ (проектов), магистерских диссертаций (доступ к электронной базе или информационным ресурсам).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Документ, подтверждающий наличие компьютерной программы для проверки наличия заимствованного материала и использования текста с синонимической заменой слов и выражений без изменения смысла (парафраз), включая использование текста, переведенного с другого языка.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Ссылка на тестовый доступ функционирующей электронной базе данных (архив) выданных документов об образовании, дипломных работ (проектов), магистерских диссертаций.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518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3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74557"/>
              </p:ext>
            </p:extLst>
          </p:nvPr>
        </p:nvGraphicFramePr>
        <p:xfrm>
          <a:off x="220477" y="1253330"/>
          <a:ext cx="11632856" cy="36813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9470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7039155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2794958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579273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2.1 Для реализации образовательных программ высшего образования, с присуждением академической степени "бакалавр"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1703507">
                <a:tc>
                  <a:txBody>
                    <a:bodyPr/>
                    <a:lstStyle/>
                    <a:p>
                      <a:pPr marL="127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13.1.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преподавателей в соответствии с дисциплинами ОП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13.2.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Соответствие образования преподавателей и (или) их ученой степени и (или) степени (академической)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 и (или) ученого звания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выданных/признанных уполномоченным органом в области науки и высшего образования,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профилю преподаваемых дисциплин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13.3. по образовательным программам иных направлений подготовки кадров –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 менее 60 %.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13.4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Доля преподавателей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(за исключением преподавателей цикла ООД)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совместительству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занимающихся по основному месту работы практической профессиональной деятельностью по профилю преподаваемых дисциплин, со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стажем работы по направлению подготовки кадров не менее 3 (трех) лет за последние 10 (десять) лет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от общего числа преподавателей дисциплин циклов базового и профилирующего по образовательной программе направления подготовки кадров - не менее 10 %;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направлению подготовки кадров "Здравоохранение", - в том числе наличие клинических наставников, соответствующих требованиям согласно приказу Министра здравоохранения Республики Казахстан от 21 декабря 2020 года № ҚР ДСМ-304/2020 "Об утверждении положений о клинической базе, клинике организации образования в области здравоохранения, университетской больнице, базе резидентуры, интегрированном академическом медицинском центре и требований, предъявляемых к ним"</a:t>
                      </a: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укомплектованности преподавательскими кадрами образовательных программ по направлению подготовки кадров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Профиль дисциплины определяется в соответствии с Классификатором направлений подготовки кадров с высшим и послевузовским образованием и (или) Классификатором научных направлений, утверждаемых согласно закону РК "О науке", с учетом содержания дисциплины, характеристики сферы изучения.</a:t>
                      </a: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95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748505"/>
              </p:ext>
            </p:extLst>
          </p:nvPr>
        </p:nvGraphicFramePr>
        <p:xfrm>
          <a:off x="220477" y="1253330"/>
          <a:ext cx="11632856" cy="1682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9470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6841386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404388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167612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2.1 Для реализации образовательных программ высшего образования, с присуждением академической степени "бакалавр"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464467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14.2. По образовательным программам направления подготовки кадров "Здравоохранение" - доля преподавателей профильных дисциплин с опытом клинической работы в организациях здравоохранения и (или) практической работы в организациях санитарно-эпидемиологической службы, фармацевтических организациях не менее 3 (трех) лет за последние 10 (десять) лет от общего числа преподавателей профильных дисциплин по образовательным программам направления подготовки кадров – не менее 50 %.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Сведения об укомплектованности преподавательскими кадрами образовательных программ по направлению подготовки кадров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577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20575"/>
              </p:ext>
            </p:extLst>
          </p:nvPr>
        </p:nvGraphicFramePr>
        <p:xfrm>
          <a:off x="279572" y="1171681"/>
          <a:ext cx="11632856" cy="3145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760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7297947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116658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997491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2.1 Для реализации образовательных программ высшего образования, с присуждением академической степени "бакалавр"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2262772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15.1. Доля преподавателей по образовательным программам направления подготовки кадров, для которых основным местом работы является ОВПО, с ученой степенью и (или) степенью (академической)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 и(или) ученым званием, выданными/признанными уполномоченным органом в области науки и высшего образования и (или) преподавателей по иным направлениям подготовки кадров – не менее 40 % от общего числа преподавателей по образовательным программам направления подготовки кадров.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15.2. По направлению подготовки кадров "Здравоохранение": доля преподавателей, для которых основным местом работы является ОВПО, с ученой степенью и (или) степенью (академической)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 и(или) ученым званием, выданными/признанными уполномоченным органом в области науки и высшего образования от общего числа преподавателей по образовательным программам направления подготовки кадров – не менее 40 %, доля преподавателей со степенью "магистр" и/или преподавателей базовых и профильных дисциплин, окончивших резидентуру и(или) с высшей/первой квалификационной категорией врача и(или) со стажем клинической работы не менее 5 лет за последние 10 лет, для которых основным местом работы является ОВПО, от общего числа преподавателей по образовательным программам направления подготовки кадров – не более 60 %.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укомплектованности преподавательскими кадрами образовательных программ по направлению подготовки кадров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27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092983"/>
              </p:ext>
            </p:extLst>
          </p:nvPr>
        </p:nvGraphicFramePr>
        <p:xfrm>
          <a:off x="279572" y="1178903"/>
          <a:ext cx="11632856" cy="1682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134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6848722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085411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486589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2.1 Для реализации образовательных программ высшего образования, с присуждением академической степени "бакалавр"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728675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Осуществление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руководства дипломными работами (проектами) обучающихся преподавателями соответствующего профиля и (или) специалистам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и, осуществляющих трудовую деятельность по профилю подготовки со стажем работы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 менее 10 (десяти) лет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осуществляющих руководство дипломными работами (проектами) обучающихся преподавателях и (или) специалистах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69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45492"/>
              </p:ext>
            </p:extLst>
          </p:nvPr>
        </p:nvGraphicFramePr>
        <p:xfrm>
          <a:off x="220477" y="1253330"/>
          <a:ext cx="11632856" cy="25972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9470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5969479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4255030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188877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2.1 Для реализации образовательных программ высшего образования, с присуждением академической степени "бакалавр"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1654912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договоров (соглашений) в соответствии с гражданским законодательством с базами практик по профилю образовательных программ, в том числе: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2) для направления подготовки кадров "Здравоохранение" – наличие договоров (соглашений) в соответствии с гражданским законодательством с научно-практическими базами (клиническими базами; клиниками организаций образования в области здравоохранения или университетской больницей) и меморандумов о стратегическом партнерстве с ведущими зарубежными медицинскими организациями образования; наличие договоров (соглашений) с наставниками из числа квалифицированных медицинских работников в период подготовки обучающихся на клинических базах для программ медицинского образования, реализуемых по медицинским специальностям;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Копии договоров (соглашений) (не менее двух) на прохождение практики с организациями, определенными в качестве баз практики, в соответствии с направлением подготовки кадров; "Здравоохранение" – копии меморандумов (не менее двух) о стратегическом партнерстве в соответствии с профилем образовательной программы и договоров (соглашений) (не менее двух) о наставничестве в соответствии с профилем образовательной программы.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Договора (соглашения) должны охватывать период обучения обучающихся и могут содержать пункт о пролонгации срока действия.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268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699405"/>
              </p:ext>
            </p:extLst>
          </p:nvPr>
        </p:nvGraphicFramePr>
        <p:xfrm>
          <a:off x="279572" y="1210799"/>
          <a:ext cx="11632856" cy="13857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134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6848722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223634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348366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2.1 Для реализации образовательных программ высшего образования, с присуждением академической степени "бакалавр"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636394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Осуществление ОВПО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непрерывного приема обучающихся за последние 2 (два) года по соответствующему направлению подготовки кадров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за исключением зачисления в ОВПО путем перевода или восстановления обучающихся.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37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1E256-E97E-4AEE-B532-A07295543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083447"/>
              </p:ext>
            </p:extLst>
          </p:nvPr>
        </p:nvGraphicFramePr>
        <p:xfrm>
          <a:off x="320615" y="1227771"/>
          <a:ext cx="11550769" cy="2401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873">
                  <a:extLst>
                    <a:ext uri="{9D8B030D-6E8A-4147-A177-3AD203B41FA5}">
                      <a16:colId xmlns:a16="http://schemas.microsoft.com/office/drawing/2014/main" val="3038420964"/>
                    </a:ext>
                  </a:extLst>
                </a:gridCol>
                <a:gridCol w="6015465">
                  <a:extLst>
                    <a:ext uri="{9D8B030D-6E8A-4147-A177-3AD203B41FA5}">
                      <a16:colId xmlns:a16="http://schemas.microsoft.com/office/drawing/2014/main" val="2041738323"/>
                    </a:ext>
                  </a:extLst>
                </a:gridCol>
                <a:gridCol w="3236378">
                  <a:extLst>
                    <a:ext uri="{9D8B030D-6E8A-4147-A177-3AD203B41FA5}">
                      <a16:colId xmlns:a16="http://schemas.microsoft.com/office/drawing/2014/main" val="3576615689"/>
                    </a:ext>
                  </a:extLst>
                </a:gridCol>
                <a:gridCol w="1956053">
                  <a:extLst>
                    <a:ext uri="{9D8B030D-6E8A-4147-A177-3AD203B41FA5}">
                      <a16:colId xmlns:a16="http://schemas.microsoft.com/office/drawing/2014/main" val="3689025643"/>
                    </a:ext>
                  </a:extLst>
                </a:gridCol>
              </a:tblGrid>
              <a:tr h="146910"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 Базовые квалификационные требования, предъявляемые к образовательной деятельности организаций высшего и (или) послевузовского образования (далее - ОВПО)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7543"/>
                  </a:ext>
                </a:extLst>
              </a:tr>
              <a:tr h="37159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4574"/>
                  </a:ext>
                </a:extLst>
              </a:tr>
              <a:tr h="177722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68938" algn="l"/>
                        </a:tabLst>
                      </a:pPr>
                      <a:r>
                        <a:rPr lang="ru-RU" sz="1200" i="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Наличие ОП, внесенной в Реестр ОП</a:t>
                      </a:r>
                      <a:r>
                        <a:rPr lang="ru-RU" sz="1200" i="0" dirty="0">
                          <a:effectLst/>
                          <a:latin typeface="Arial Narrow" panose="020B0606020202030204" pitchFamily="34" charset="0"/>
                        </a:rPr>
                        <a:t> уполномоченного органа в области науки и высшего образования в соответствии с приказом МНВО РК от 12 октября 2022 года № 106 "Об утверждении Правил ведения реестра ОП, реализуемых организациями высшего и (или) послевузовского образования, а также основания включения в реестр образовательных программ и исключения из него", разработанной в соответствии с приказом МНВО РК от 20 июля 2022 года № 2 «Об утверждении государственных общеобязательных стандартов высшего и послевузовского образования» и </a:t>
                      </a:r>
                      <a:r>
                        <a:rPr lang="ru-RU" sz="1200" i="0" dirty="0"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</a:rPr>
                        <a:t>приказами МЗ РК от 4 июля 2022 года № ҚР ДСМ-63 "Об утверждении государственных общеобязательных стандартов по уровням образования в области здравоохранения" и от 9 января 2023 года № 4 "Об утверждении типовых учебных программ по медицинским и фармацевтическим специальностям"</a:t>
                      </a:r>
                      <a:endParaRPr lang="ru-RU" sz="1200" i="0" dirty="0">
                        <a:effectLst/>
                        <a:highlight>
                          <a:srgbClr val="00FF00"/>
                        </a:highligh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 Narrow" panose="020B0606020202030204" pitchFamily="34" charset="0"/>
                        </a:rPr>
                        <a:t> Копия ОП, внесенной в реестр ОП уполномоченного органа в области науки и высшего образования по направлению подготовки кадров, разработанной на государственном языке и языке(ах) обучения на полный период обучения согласно приказу № 2 и(или) приказу № ҚР ДСМ-63 и приказу № 4.</a:t>
                      </a:r>
                    </a:p>
                  </a:txBody>
                  <a:tcPr marL="3936" marR="3936" marT="3936" marB="3936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</a:rPr>
                        <a:t>Для ОП НИМО </a:t>
                      </a:r>
                      <a:r>
                        <a:rPr lang="ru-RU" sz="1200" i="0" dirty="0">
                          <a:effectLst/>
                          <a:latin typeface="Arial Narrow" panose="020B0606020202030204" pitchFamily="34" charset="0"/>
                        </a:rPr>
                        <a:t>по медицине, педиатрии и стоматологии направления подготовки кадров "Здравоохранение" - </a:t>
                      </a:r>
                      <a:r>
                        <a:rPr lang="ru-RU" sz="1200" i="0" dirty="0"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</a:rPr>
                        <a:t>наличие приложений к лицензии на уровни </a:t>
                      </a:r>
                      <a:r>
                        <a:rPr lang="ru-RU" sz="1200" i="0" dirty="0" err="1"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</a:rPr>
                        <a:t>бакалариата</a:t>
                      </a:r>
                      <a:r>
                        <a:rPr lang="ru-RU" sz="1200" i="0" dirty="0"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</a:rPr>
                        <a:t>, магистратуры и резидентуры.</a:t>
                      </a:r>
                      <a:endParaRPr lang="ru-RU" sz="1200" i="0" dirty="0">
                        <a:effectLst/>
                        <a:highlight>
                          <a:srgbClr val="00FF00"/>
                        </a:highligh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/>
                </a:tc>
                <a:extLst>
                  <a:ext uri="{0D108BD9-81ED-4DB2-BD59-A6C34878D82A}">
                    <a16:rowId xmlns:a16="http://schemas.microsoft.com/office/drawing/2014/main" val="360518015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DA1EA55-E3AA-419A-BF53-E0BF0DBFE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67769"/>
              </p:ext>
            </p:extLst>
          </p:nvPr>
        </p:nvGraphicFramePr>
        <p:xfrm>
          <a:off x="320615" y="3755503"/>
          <a:ext cx="11550769" cy="7393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873">
                  <a:extLst>
                    <a:ext uri="{9D8B030D-6E8A-4147-A177-3AD203B41FA5}">
                      <a16:colId xmlns:a16="http://schemas.microsoft.com/office/drawing/2014/main" val="1803712810"/>
                    </a:ext>
                  </a:extLst>
                </a:gridCol>
                <a:gridCol w="6015465">
                  <a:extLst>
                    <a:ext uri="{9D8B030D-6E8A-4147-A177-3AD203B41FA5}">
                      <a16:colId xmlns:a16="http://schemas.microsoft.com/office/drawing/2014/main" val="2354376978"/>
                    </a:ext>
                  </a:extLst>
                </a:gridCol>
                <a:gridCol w="3236378">
                  <a:extLst>
                    <a:ext uri="{9D8B030D-6E8A-4147-A177-3AD203B41FA5}">
                      <a16:colId xmlns:a16="http://schemas.microsoft.com/office/drawing/2014/main" val="3745857486"/>
                    </a:ext>
                  </a:extLst>
                </a:gridCol>
                <a:gridCol w="1956053">
                  <a:extLst>
                    <a:ext uri="{9D8B030D-6E8A-4147-A177-3AD203B41FA5}">
                      <a16:colId xmlns:a16="http://schemas.microsoft.com/office/drawing/2014/main" val="13180597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68938" algn="l"/>
                        </a:tabLst>
                      </a:pPr>
                      <a:endParaRPr lang="ru-RU" sz="1200" i="0" dirty="0">
                        <a:effectLst/>
                        <a:highlight>
                          <a:srgbClr val="00FF00"/>
                        </a:highligh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36" marR="3936" marT="3936" marB="3936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 Narrow" panose="020B0606020202030204" pitchFamily="34" charset="0"/>
                        </a:rPr>
                        <a:t>Для ОП НИМО по медицине, педиатрии и стоматологии </a:t>
                      </a:r>
                      <a:r>
                        <a:rPr lang="ru-RU" sz="1200" i="0" dirty="0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медико-профилактическое дело</a:t>
                      </a:r>
                      <a:endParaRPr lang="ru-RU" sz="1200" i="0" dirty="0"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/>
                </a:tc>
                <a:extLst>
                  <a:ext uri="{0D108BD9-81ED-4DB2-BD59-A6C34878D82A}">
                    <a16:rowId xmlns:a16="http://schemas.microsoft.com/office/drawing/2014/main" val="375442774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63B388-A701-4DCC-942D-EC7C31BA650D}"/>
              </a:ext>
            </a:extLst>
          </p:cNvPr>
          <p:cNvSpPr/>
          <p:nvPr/>
        </p:nvSpPr>
        <p:spPr>
          <a:xfrm>
            <a:off x="320614" y="4814073"/>
            <a:ext cx="11550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ОП в области здравоохранения должны соответствовать установленным ГОСО и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ТУПрам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и быть внесенными в реестр ОП согласно утвержденным правилам. Это обеспечивает качество и соответствие образования требованиям и стандартам в данной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447444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26904"/>
              </p:ext>
            </p:extLst>
          </p:nvPr>
        </p:nvGraphicFramePr>
        <p:xfrm>
          <a:off x="279572" y="1199565"/>
          <a:ext cx="11632856" cy="22314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134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6848722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383123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188877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2.1 Для реализации образовательных программ высшего образования, с присуждением академической степени "бакалавр"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1001311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трудоустройства выпускников по уровню бакалавриата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направлению подготовки кадров, при этом доля трудоустроенных от общего числа выпускников по направлению подготовки кадров в течение года выпуска – не менее 50 %, в том числе обеспеченность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непрерывной трудовой деятельностью не менее 3 (трех) месяцев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50 % (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направлению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Здравоохранение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" –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менее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80 %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 этом количество трудоустроенных выпускников включает в себя выпускников, продолживших обучение по программам второго высшего образования, по очной форме обучения, в резидентуре или магистратуре, или докторантуре, а также призванных на военную службу в ряды Вооруженных Сил Республики Казахстан, лиц, находящихся в отпуске по уходу за ребенком до достижения им 3 (трех) лет.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Копии подтверждающих документов с места работы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81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29173"/>
              </p:ext>
            </p:extLst>
          </p:nvPr>
        </p:nvGraphicFramePr>
        <p:xfrm>
          <a:off x="220477" y="1253330"/>
          <a:ext cx="11632856" cy="1682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9470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5495027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597215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2321144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2.2. Для реализации образовательных программ послевузовского образования с присуждением степени "магистр"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524852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договоров (соглашений) о сотрудничестве с организациями образования и (или) научными и (или) научно-образовательными и (или) научно-производственными центрами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профилю направления подготовки кадров, а также договоров (соглашений) по привлечению зарубежных консультантов.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Копии договоров (соглашений) (не менее двух) о сотрудничестве и по привлечению зарубежных консультантов, действующих на период обучения.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 представлении соглашений и/или договоров, заключенных только на иностранных языках, требуется их перевод на государственный или русский язык.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87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928574"/>
              </p:ext>
            </p:extLst>
          </p:nvPr>
        </p:nvGraphicFramePr>
        <p:xfrm>
          <a:off x="211850" y="1085796"/>
          <a:ext cx="11632856" cy="38773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3591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6867265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383123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188877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2.2. Для реализации образовательных программ послевузовского образования с присуждением степени "магистр"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2089865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21.1.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преподавателей в соответствии с дисциплинами ОП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21.2.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Соответствие образования преподавателей и их ученой степени и(или) степени (академической)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 и(или) ученого звания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выданных/признанных уполномоченным органом в области науки и высшего образования, профилю преподаваемых дисциплин.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21.3. Доля преподавателей по ОП направления подготовки кадров, для которых основным местом работы является ОВПО, с ученой степенью и (или) степенью (академической)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 и(или) ученым званием, выданными/признанными уполномоченным органом в области науки и высшего образования и (или) от общего числа преподавателей по образовательным программам направления подготовки кадров – не менее 70 %;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направлению подготовки кадров "Здравоохранение" - доля преподавателей, для которых основным местом работы является ОВПО, с ученой степенью и (или) степенью (академической)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 и (или) ученым званием, выданными/признанными уполномоченным органом в области науки и высшего образования, от общего числа преподавателей по направлению подготовки кадров – не менее 50 %; доля преподавателей со степенью "магистр" и (или) преподавателей базовых и профильных дисциплин, окончивших резидентуру с высшей/первой квалификационной категорией врача, и (или) со стажем клинической работы не менее 5 (пяти) лет за последние 10 (десять) лет, для которых основным местом работы является ОВПО, от общего числа преподавателей по образовательным программам направления подготовки кадров – не более 50 %;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укомплектованности преподавательскими кадрами образовательных программ по направлению подготовки кадров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739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08984"/>
              </p:ext>
            </p:extLst>
          </p:nvPr>
        </p:nvGraphicFramePr>
        <p:xfrm>
          <a:off x="220477" y="1253330"/>
          <a:ext cx="11632856" cy="1865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0844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6850012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170472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401528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2.2. Для реализации образовательных программ послевузовского образования с присуждением степени "магистр"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938920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финансируемых научно-исследовательских и (или) опытно-конструкторских работ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соответствии с договором согласно гражданскому законодательству с организациями и предприятиями, за исключением ОВПО в организационно-правовой форме республиканского государственного учреждения.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Копии договоров (не менее двух) с организациями и предприятиями на проведение научно-исследовательских и (или) опытно-конструкторских работ с приложением Технической спецификации (задания) и Календарного плана работ, действующих на период обучения.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878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240656"/>
              </p:ext>
            </p:extLst>
          </p:nvPr>
        </p:nvGraphicFramePr>
        <p:xfrm>
          <a:off x="220477" y="1253330"/>
          <a:ext cx="11632856" cy="27800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8097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7237562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209026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958171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2.2. Для реализации образовательных программ послевузовского образования с присуждением степени "магистр"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1870572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23.1. Осуществление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научного руководства преподавателем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имеющим ученую степень и (или) степень (академическую)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профилю, соответствующую профилю направления подготовки кадров, со стажем научно-педагогической работы не менее 3 (трех) лет, являющимся автором не менее 5 (пяти) научных статей за последние 5 (пять) лет в изданиях, включенных в Перечень научных изданий, рекомендуемых для публикации основных результатов научной деятельности, утвержденный уполномоченным органом в области науки и высшего образования (далее – Перечень изданий) и не менее 1 (одной) научной статьи за последние 5 (пять) лет в международном рецензируемом научном журнале, имеющем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импакт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-фактор по данным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JCR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(ЖСР) или индексируемым в одной из баз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Science Citation Index Expanded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Сайнс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Цитэйшн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Индекс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Экспандед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Social Science Citation Index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Сошиал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Сайнс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Цитэйшн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Индекс) или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Arts and Humanities Citation Index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Артс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энд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Хьюмэнитис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Цитэйшн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Индекс) в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Web of Science Core Collection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Вэб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оф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Сайнс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Кор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Коллекшн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или показатель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процентиль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CiteScore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(Сайт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не менее 25 в базе данных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Скопус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осуществляющих научное руководство научных руководителях по соответствующему направлению подготовки кадров с указанием образования, стажа работы, научных публикаций и подготовленного учебника или учебного пособия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912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13959"/>
              </p:ext>
            </p:extLst>
          </p:nvPr>
        </p:nvGraphicFramePr>
        <p:xfrm>
          <a:off x="279572" y="1221433"/>
          <a:ext cx="11632856" cy="24143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760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5236234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890513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2285349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2.2. Для реализации образовательных программ послевузовского образования с присуждением степени "магистр"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1445269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Обеспеченность местами на прохождение обучающимися практики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соответствии с ОП, на прохождение научной стажировки по соответствующим направлениям подготовки кадров.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Копии договоров (соглашений) (не менее двух) с организациями, определенными в качестве баз практики, на прохождение научной стажировки по соответствующим направлениям подготовки кадров. Копии договоров (соглашений) (не менее двух) при прохождении практики в ОВПО - копия подтверждающих документов. Договора (соглашения) на прохождение практики и научной стажировки должны быть действующими на момент обучения и могут содержать пункт о пролонгации договора.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 представлении договоров (соглашений), заключенных только на иностранных языках, требуется их сопровождение нотариально заверенным переводом на государственный или русский язык.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08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27997"/>
              </p:ext>
            </p:extLst>
          </p:nvPr>
        </p:nvGraphicFramePr>
        <p:xfrm>
          <a:off x="220477" y="1253330"/>
          <a:ext cx="11632856" cy="24143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0844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7075265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327991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018756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2.3.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реализации образовательных программ резидентуры</a:t>
                      </a:r>
                      <a:endParaRPr lang="ru-RU" sz="1200" dirty="0">
                        <a:effectLst/>
                        <a:highlight>
                          <a:srgbClr val="00FF00"/>
                        </a:highligh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1051063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не менее двух специалистов с ученой степенью и (или) степенью (академической)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профилю, выданной/признанной уполномоченным органом в области науки и высшего образования, для которых основным местом работы является ОВПО, являющихся авторами не менее 4 (четырех) научных публикаций в Перечне изданий и зарубежных изданиях по профилю направления подготовки кадров;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или не менее 1 (одного) специалиста с ученой степенью и (или) степенью (академической)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профилю, для которого основным местом работы является ОВПО и являющегося автором не менее 4 (четырех) научных публикаций в Перечне изданий и зарубежных изданиях по профилю направления подготовки кадров и 1 (одного) специалиста, для которого основным местом работы является ОВПО и имеющего стаж научно-педагогической работы не менее 3 (трех) лет и стаж клинической работы не менее 5 (пяти) лет.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осуществляющих научное руководство научных руководителях по соответствующему направлению подготовки кадров с указанием стажа работы, научных публикаций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574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434661"/>
              </p:ext>
            </p:extLst>
          </p:nvPr>
        </p:nvGraphicFramePr>
        <p:xfrm>
          <a:off x="279572" y="1242697"/>
          <a:ext cx="11632856" cy="14999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134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6848722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425653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146347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2.3. Для реализации образовательных программ резидентуры</a:t>
                      </a:r>
                      <a:endParaRPr lang="ru-RU" sz="1200" dirty="0">
                        <a:effectLst/>
                        <a:highlight>
                          <a:srgbClr val="00FF00"/>
                        </a:highligh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406088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Осуществление подготовки врачей-резидентов наставниками из числа ведущих специалистов, преподавателей, имеющих ученую степень и (или) степень (академическую)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профилю, или стаж клинической работы не менее 5 (пяти) лет по направлению подготовки кадров.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укомплектованности наставниками (для направления подготовки кадров "Здравоохранение")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577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27465"/>
              </p:ext>
            </p:extLst>
          </p:nvPr>
        </p:nvGraphicFramePr>
        <p:xfrm>
          <a:off x="279572" y="1189535"/>
          <a:ext cx="11632856" cy="24143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386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6831470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319327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252673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2.3. Для реализации образовательных программ резидентуры</a:t>
                      </a:r>
                      <a:endParaRPr lang="ru-RU" sz="1200" dirty="0">
                        <a:effectLst/>
                        <a:highlight>
                          <a:srgbClr val="00FF00"/>
                        </a:highligh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1270133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Наличие договоров в соответствии с гражданским законодательством с базами резидентуры по направлению подготовки кадров согласно приказу министра здравоохранения Республики Казахстан от 21 декабря 2020 года № ҚР ДСМ-304/2020 "Об утверждении положений о клинической базе, клинике организации образования в области здравоохранения, университетской больнице, базе резидентуры, интегрированном академическом медицинском центре и требований, предъявляемых к ним" (зарегистрирован в Реестре государственной регистрации нормативных правовых актов под № 21848) и меморандумов о стратегическом партнерстве с ведущими зарубежными медицинскими организациями образования.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Копии договоров (не менее двух) с организациями, определенными в качестве баз резидентуры, включая взрослые и детские профили (согласно приказу № ҚР ДСМ – 43), охватывающих период обучения обучающихся и имеющих аккредитацию в области здравоохранения в соответствии с профилем образовательной программы и договоров о стратегическом партнерстве в соответствии с профилем образовательной программы.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565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823597"/>
              </p:ext>
            </p:extLst>
          </p:nvPr>
        </p:nvGraphicFramePr>
        <p:xfrm>
          <a:off x="220477" y="1253330"/>
          <a:ext cx="11632856" cy="27800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3976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7125419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2947626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305835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2.4. Для реализации образовательных программ послевузовского образования с присуждением степени доктора философии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и доктора по профилю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2005036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28.1.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преподавателей в соответствии с дисциплинами ОП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28.2. Соответствие образования преподавателей и их ученой степени и(или) степени (академической)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 и(или) ученого звания, выданных/признанных уполномоченным органом в области науки и высшего образования, профилю преподаваемых дисциплин.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28.3. Доля преподавателей по направлению подготовки кадров, для которых основным местом работы является ОВПО: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ученой степенью и (или) степенью (академической)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 и (или) ученым званием, выданными/признанными уполномоченным органом в области науки и высшего образования (для ОВПО, реализующих подготовку кадров в области "Национальная безопасность и военное дело" - или в воинском (специальном) звании не ниже подполковника или в классном чине не ниже советника юстиции или судьи либо судьи в отставке с педагогическим стажем не менее 3 (трех) лет за последние 10 (десять) лет) по профилю направления подготовки кадров, от общего числа преподавателей по направлению подготовки кадров – не менее 80 %.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укомплектованности преподавательскими кадрами образовательных программ по направлению подготовки кадров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43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1E256-E97E-4AEE-B532-A07295543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30205"/>
              </p:ext>
            </p:extLst>
          </p:nvPr>
        </p:nvGraphicFramePr>
        <p:xfrm>
          <a:off x="515356" y="1201573"/>
          <a:ext cx="11161289" cy="27779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9649">
                  <a:extLst>
                    <a:ext uri="{9D8B030D-6E8A-4147-A177-3AD203B41FA5}">
                      <a16:colId xmlns:a16="http://schemas.microsoft.com/office/drawing/2014/main" val="3038420964"/>
                    </a:ext>
                  </a:extLst>
                </a:gridCol>
                <a:gridCol w="5874292">
                  <a:extLst>
                    <a:ext uri="{9D8B030D-6E8A-4147-A177-3AD203B41FA5}">
                      <a16:colId xmlns:a16="http://schemas.microsoft.com/office/drawing/2014/main" val="2041738323"/>
                    </a:ext>
                  </a:extLst>
                </a:gridCol>
                <a:gridCol w="3127251">
                  <a:extLst>
                    <a:ext uri="{9D8B030D-6E8A-4147-A177-3AD203B41FA5}">
                      <a16:colId xmlns:a16="http://schemas.microsoft.com/office/drawing/2014/main" val="3576615689"/>
                    </a:ext>
                  </a:extLst>
                </a:gridCol>
                <a:gridCol w="1890097">
                  <a:extLst>
                    <a:ext uri="{9D8B030D-6E8A-4147-A177-3AD203B41FA5}">
                      <a16:colId xmlns:a16="http://schemas.microsoft.com/office/drawing/2014/main" val="3689025643"/>
                    </a:ext>
                  </a:extLst>
                </a:gridCol>
              </a:tblGrid>
              <a:tr h="146910"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 Базовые квалификационные требования, предъявляемые к образовательной деятельности организаций высшего и (или) послевузовского образования (далее - ОВПО)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7543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4574"/>
                  </a:ext>
                </a:extLst>
              </a:tr>
              <a:tr h="2159062">
                <a:tc>
                  <a:txBody>
                    <a:bodyPr/>
                    <a:lstStyle/>
                    <a:p>
                      <a:pPr marL="127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2.1.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библиотечного фонда учебной, учебно-методической и научной литературы в формате печатных и (или) электронных изданий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обеспечивающих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100 % дисциплин ОП по языкам обучения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2.2. Обеспечение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ежегодного обновления не менее 3 % фонда учебной литературы в разрезе дисциплин ОП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; для ОВПО в организационно-правовой форме республиканского государственного учреждения – ежегодное обновление не менее 1 % фонда учебной литературы в разрезе дисциплин образовательных программ.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2.3. Наличие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договоров (соглашений) с библиотеками и научными организациями на совместное использование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библиотечных фондов (доступ к электронной базе или информационным ресурсам).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2.4. По направлению подготовки кадров "Здравоохранение" - в том числе наличие институциональной подписки на международные базы данных по доказательной медицине.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 наличии фонда учебной, учебно-методической и научной литературы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Копии документов, подтверждающих ежегодное обновление фонда учебной литературы.</a:t>
                      </a:r>
                    </a:p>
                    <a:p>
                      <a:pPr marL="127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Копии договоров (соглашений) (не менее двух) с библиотеками и научными организациями на совместное использование библиотечных фондов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936" marR="3936" marT="3936" marB="3936" anchor="ctr"/>
                </a:tc>
                <a:extLst>
                  <a:ext uri="{0D108BD9-81ED-4DB2-BD59-A6C34878D82A}">
                    <a16:rowId xmlns:a16="http://schemas.microsoft.com/office/drawing/2014/main" val="360518015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20EA39-3870-42A6-AFD5-5CBD429B399B}"/>
              </a:ext>
            </a:extLst>
          </p:cNvPr>
          <p:cNvSpPr/>
          <p:nvPr/>
        </p:nvSpPr>
        <p:spPr>
          <a:xfrm>
            <a:off x="515355" y="4095344"/>
            <a:ext cx="1116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ОВПО должен обеспечить высокий уровень доступности и актуальности учебных материалов и научной информации для студентов и преподавателей.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2183132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46359"/>
              </p:ext>
            </p:extLst>
          </p:nvPr>
        </p:nvGraphicFramePr>
        <p:xfrm>
          <a:off x="220477" y="1253330"/>
          <a:ext cx="11632856" cy="36944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6723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7389628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2902688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103817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2.4. Для реализации образовательных программ послевузовского образования с присуждением степени доктора философии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и доктора по профилю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2908804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29.1.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не менее 3 (трех) преподавателей, для которых основным местом работы является ОВПО, имеющих ученую степень и (или) степень (академическую)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направлению подготовки кадров, являющихся автором не менее 3 (трех) статей и (или) обзоров в рецензируемых международных научных журналах за последние 5 (пять) лет: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1) по направлениям подготовки кадров 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05 "Естественные науки, математика и статистика", 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06 "Информационно-коммуникационные технологии", 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07 "Инженерные, обрабатывающие и строительные отрасли", 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08 "Сельское хозяйство и биоресурсы", 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09 "Ветеринария", 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"Здравоохранение"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"Услуги" – в изданиях, входящих в первые 3 (три) квартиля по данным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Journal Citation Reports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(Журнал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Цитэйшн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Репортс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компании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Clarivate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Кларивэйт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или имеющих в базе данных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Скопус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показатель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процентиль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CiteScore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СайтСкор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не менее 50-ти (пятидесяти) по одной из научных областей, соответствующих образовательной программе;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29.2.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не менее двух (из указанных трех) преподавателей, для которых основным местом работы является ОВПО, подготовивших лиц с ученой степенью и(или) степенью (академической)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 и (или) магистра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; являющихся авторами-корреспондентами или первыми (основными) авторами статьи и/или обзора в издании, удовлетворяющем требованиям предыдущего подпункта в зависимости от направления подготовки кадров и (или) являющихся руководителями и (или) исполнителями успешно выполненных за счет средств государственного бюджета научных проектов и программ и(или) международных проектов за последние 3 (три) года.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укомплектованности преподавательскими кадрами образовательных программ по направлению подготовки кадров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650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746395"/>
              </p:ext>
            </p:extLst>
          </p:nvPr>
        </p:nvGraphicFramePr>
        <p:xfrm>
          <a:off x="279572" y="1210198"/>
          <a:ext cx="11632856" cy="1865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9470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6841386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213002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358998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2.4. Для реализации образовательных программ послевузовского образования с присуждением степени доктора философии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и доктора по профилю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818150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финансируемых научно-исследовательских и (или) опытно-конструкторских работ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соответствии с договором согласно гражданскому законодательству с организациями и предприятиями, за исключением ОВПО в организационно-правовой форме республиканского государственного учреждения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Копии договоров (не менее двух) с организациями и предприятиями на проведение научно-исследовательских и (или) опытно-конструкторских работ с приложением Технической спецификации (задания) и Календарного плана работ, действующих на период обучения.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391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75309"/>
              </p:ext>
            </p:extLst>
          </p:nvPr>
        </p:nvGraphicFramePr>
        <p:xfrm>
          <a:off x="279572" y="1253330"/>
          <a:ext cx="11632856" cy="22314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386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7460760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2658140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284570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2.4. Для реализации образовательных программ послевузовского образования с присуждением степени доктора философии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и доктора по профилю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1309855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31.1. Осуществление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научного руководства преподавателем, имеющим ученую степень и (или) степень (академическую)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ю, являющимся автором: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направлениям подготовки кадров 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05 "Естественные науки, математика и статистика", 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06 "Информационно-коммуникационные технологии", 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07 "Инженерные, обрабатывающие и строительные отрасли", 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08 "Сельское хозяйство и биоресурсы", 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09 "Ветеринария",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"Здравоохранение" - не менее 2 (двух) статей в международных рецензируемых научных журналах, входящих в 1, 2, 3 квартиль по данным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JCR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(ЖСР) в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Web of Science Core Collection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Вэб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оф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Сайнс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Кор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Коллекшн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или имеющих показатель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процентиль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CiteScore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(Сайт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не менее 35 (тридцати пяти), либо индекс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Хирша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 (два) и более;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осуществляющих научное руководство научных руководителях по соответствующему направлению с указанием стажа работы, научных публикаций и подготовленного учебника или учебного пособия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039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89586"/>
              </p:ext>
            </p:extLst>
          </p:nvPr>
        </p:nvGraphicFramePr>
        <p:xfrm>
          <a:off x="279572" y="1200167"/>
          <a:ext cx="11632856" cy="20485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134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5434641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4786571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199510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2.4. Для реализации образовательных программ послевузовского образования с присуждением степени доктора философии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и доктора по профилю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707411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договоров (соглашений)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соответствии с гражданским законодательством о сотрудничестве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зарубежными организациями образования и (или) научными организациями,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реализующими программы послевузовского образования по соответствующему направлению подготовки кадров, по привлечению зарубежных консультантов и реализации совместных научных проектов.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Копии договоров (соглашений) (не менее двух) о научном обмене с зарубежными ОВПО, в том числе по привлечению зарубежных консультантов и реализации совместных научных проектов.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Копии договоров (соглашений) (не менее двух) о сотрудничестве с научными организациями о реализации совместных научных проектов.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действующих договоров (соглашений) на момент обучения, которое могут содержать пункт о пролонгации договора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966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972077"/>
              </p:ext>
            </p:extLst>
          </p:nvPr>
        </p:nvGraphicFramePr>
        <p:xfrm>
          <a:off x="220477" y="1253330"/>
          <a:ext cx="11632856" cy="21001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9470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5175849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5080959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156578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2.4. Для реализации образовательных программ послевузовского образования с присуждением степени доктора философии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и доктора по профилю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1350833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Обеспеченность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 соответствии с гражданским законодательством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договорами (соглашениями) о прохождении докторантами практики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заключенными с отечественными организациями, и договорами (соглашениями) о прохождении зарубежной научной стажировки по профилю направления подготовки кадров.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Копии договоров (соглашений) (не менее двух) на прохождение научной стажировки по соответствующим направлениям подготовки кадров. Копии договоров (соглашений) (не менее двух) с организациями, определенными в качестве баз практики, при прохождении практики в ОВПО копия подтверждающих документов.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Договора (соглашения) на прохождение практики и научной стажировки должны быть действующими на момент обучения и могут содержать пункт о пролонгации договора.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271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3808"/>
              </p:ext>
            </p:extLst>
          </p:nvPr>
        </p:nvGraphicFramePr>
        <p:xfrm>
          <a:off x="220477" y="1253330"/>
          <a:ext cx="11632856" cy="1682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217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5883215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4270076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277348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2.4. Для реализации образовательных программ послевузовского образования с присуждением степени доктора философии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и доктора по профилю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507599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аккредитованных лабораторий или обеспечение аккредитованными лабораториями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основе договоров (соглашений) по направлениям подготовки кадров в следующих областях: "Естественные науки, математика и статистика", "Информационно-коммуникационные технологии", "Инженерные, обрабатывающие и строительные отрасли", "Сельское хозяйство и биоресурсы",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"Здравоохранение"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Копии свидетельств об аккредитации лабораторий или копии договоров (соглашений) (не менее двух) с аккредитованными лабораториями. Договора (соглашения) должны быть действующими на момент обучения и могут содержать пункт о пролонгации договора.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351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36199"/>
              </p:ext>
            </p:extLst>
          </p:nvPr>
        </p:nvGraphicFramePr>
        <p:xfrm>
          <a:off x="279572" y="1188185"/>
          <a:ext cx="11632856" cy="1865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134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6116128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4286038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018556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49900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Квалификационные требования, предъявляемые к образовательной деятельности ОВПО по реализации образовательных программ в форме онлайн-обучения за исключением направлений подготовки кадров, утвержденных приказом министра образования и науки Республики Казахстан от 2 октября 2018 года № 530 "Об утверждении Перечня направлений подготовки кадров с высшим и послевузовским образованием, обучение по которым в форме экстерната и онлайн-обучения не допускается"</a:t>
                      </a: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Квалификационные требования, предъявляемые к образовательной деятельности</a:t>
                      </a: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Документы, подтверждающие соответствие квалификационным требованиям</a:t>
                      </a: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533062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Доступность широкополосного интернета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пропускной способностью сети не менее 500 мегабит в секунду, включая беспроводные технологии. Обеспечение информационной безопасности систем и защиты данных.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 наличии широкополосного интернета, беспроводных технологий и политики информационной безопасности организации образования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855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35153"/>
              </p:ext>
            </p:extLst>
          </p:nvPr>
        </p:nvGraphicFramePr>
        <p:xfrm>
          <a:off x="279572" y="1196812"/>
          <a:ext cx="11632856" cy="35116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134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7470475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2871306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078941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8902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Квалификационные требования, предъявляемые к образовательной деятельности ОВПО по реализации образовательных программ в форме онлайн-обучения за исключением направлений подготовки кадров, утвержденных приказом министра образования и науки Республики Казахстан от 2 октября 2018 года № 530 "Об утверждении Перечня направлений подготовки кадров с высшим и послевузовским образованием, обучение по которым в форме экстерната и онлайн-обучения не допускается"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1595925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36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собственной информационно-технологической инфраструктуры, информационной системы управления образованием (информационно-образовательный портал, веб-сайт, автоматизированная система обеспечения кредитной технологии обучения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системы информационной безопасности и защиты данных) и иных информационно-образовательных ресурсов и условий для организации учебного процесса, предусмотренных приказом Министра образования и науки Республики Казахстан от 20 марта 2015 года № 137 "Об утверждении требований к организациям образования по предоставлению дистанционного обучения и правил организации учебного процесса по дистанционному обучению и в форме онлайн-обучения по образовательным программам высшего и (или) послевузовского образования«. Обеспечение условий для сопровождения обучающихся в формате 24/7 с минимальными характеристиками сервера из расчета на 1000 конкурентных пользователей (не менее 24 вычислительных ядер, 60 гигабайт оперативной памяти ОЗУ, 1.5 терабайт дискового пространства).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в системе управления обучением ОВПО цифрового контента, цифровых платформ с функциями синхронного (программное обеспечение для видеоконференцсвязи с возможностью одновременного подключения 200 (двести) пользователей) и асинхронного обучения, системы онлайн-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прокторинга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 наличии основных средств, технологического оборудования, ссылки, тестовый доступ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259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27298"/>
              </p:ext>
            </p:extLst>
          </p:nvPr>
        </p:nvGraphicFramePr>
        <p:xfrm>
          <a:off x="220477" y="1253330"/>
          <a:ext cx="11632856" cy="25972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9470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7349706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2820838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242842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Квалификационные требования, предъявляемые к образовательной деятельности ОВПО по реализации образовательных программ в форме онлайн-обучения за исключением направлений подготовки кадров, утвержденных приказом министра образования и науки Республики Казахстан от 2 октября 2018 года № 530 "Об утверждении Перечня направлений подготовки кадров с высшим и послевузовским образованием, обучение по которым в форме экстерната и онлайн-обучения не допускается"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1435889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библиотечного фонда учебной, учебно-методической и научной литературы в формате электронных изданий, обеспечивающих 100 % дисциплин образовательных программ по языкам обучения.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ежегодного обновления не менее 3 % фонда учебной литературы в разрезе дисциплин образовательных программ.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договоров с библиотеками и научными организациями на совместное использование библиотечных фондов (доступ к электронной базе или информационным ресурсам).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доступа обучающимся и профессорско-преподавательскому составу к электронным информационным ресурсам и базам данных.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 наличии фонда учебной и научной литературы на цифровых носителях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Ссылка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тестовый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доступ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783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15737"/>
              </p:ext>
            </p:extLst>
          </p:nvPr>
        </p:nvGraphicFramePr>
        <p:xfrm>
          <a:off x="220477" y="1253330"/>
          <a:ext cx="11632856" cy="27800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6723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6366294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692106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Квалификационные требования, предъявляемые к образовательной деятельности ОВПО по реализации образовательных программ в форме онлайн-обучения за исключением направлений подготовки кадров, утвержденных приказом министра образования и науки Республики Казахстан от 2 октября 2018 года № 530 "Об утверждении Перечня направлений подготовки кадров с высшим и послевузовским образованием, обучение по которым в форме экстерната и онлайн-обучения не допускается"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1349537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Соответствие образовательной программы, внесенной в реестр ОП уполномоченного органа в области науки и высшего образования, разработанной согласно приказу № 2.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программ массового открытого онлайн-курса (с картой формируемых результатов обучения, отражением спецификации системы контроля знаний с описанием показателей и критериев оценивания), составляющих не менее 10 % дисциплин от общего количества дисциплин образовательной программы, размещенных на официальной платформе ОВПО, а также подписки на международные образовательные платформы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Копия образовательной программы, внесенной в реестр образовательных программ уполномоченного органа в области науки и высшего образования согласно направлению подготовки кадров, разработанной на полный период обучения, в соответствии с приказом № 2, на государственном языке и языке(ах) обучения.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Ссылка и тестовый доступ к массовому открытому онлайн-курсу и подписке на международные образовательные платформы на официальной платформе ОВПО.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22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1E256-E97E-4AEE-B532-A07295543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105412"/>
              </p:ext>
            </p:extLst>
          </p:nvPr>
        </p:nvGraphicFramePr>
        <p:xfrm>
          <a:off x="515355" y="1253331"/>
          <a:ext cx="11161289" cy="21435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6902">
                  <a:extLst>
                    <a:ext uri="{9D8B030D-6E8A-4147-A177-3AD203B41FA5}">
                      <a16:colId xmlns:a16="http://schemas.microsoft.com/office/drawing/2014/main" val="3038420964"/>
                    </a:ext>
                  </a:extLst>
                </a:gridCol>
                <a:gridCol w="5857039">
                  <a:extLst>
                    <a:ext uri="{9D8B030D-6E8A-4147-A177-3AD203B41FA5}">
                      <a16:colId xmlns:a16="http://schemas.microsoft.com/office/drawing/2014/main" val="2041738323"/>
                    </a:ext>
                  </a:extLst>
                </a:gridCol>
                <a:gridCol w="3127251">
                  <a:extLst>
                    <a:ext uri="{9D8B030D-6E8A-4147-A177-3AD203B41FA5}">
                      <a16:colId xmlns:a16="http://schemas.microsoft.com/office/drawing/2014/main" val="3576615689"/>
                    </a:ext>
                  </a:extLst>
                </a:gridCol>
                <a:gridCol w="1890097">
                  <a:extLst>
                    <a:ext uri="{9D8B030D-6E8A-4147-A177-3AD203B41FA5}">
                      <a16:colId xmlns:a16="http://schemas.microsoft.com/office/drawing/2014/main" val="3689025643"/>
                    </a:ext>
                  </a:extLst>
                </a:gridCol>
              </a:tblGrid>
              <a:tr h="146910"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 Базовые квалификационные требования, предъявляемые к образовательной деятельности организаций высшего и (или) послевузовского образования (далее - ОВПО)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7543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4574"/>
                  </a:ext>
                </a:extLst>
              </a:tr>
              <a:tr h="1579139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Обеспеченность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учебных корпусов ОВПО оборудованными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медицинскими пунктами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(за исключением резидентуры).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лицензии на медицинскую деятельность.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 наличии медицинского обслуживания, в том числе о наличии оснащенного медицинского пункта и лицензии на медицинскую деятельность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Копия документа, подтверждающего обеспечение медицинского обслуживания обучающихся организацией здравоохранения.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Допускается наличие одного медицинского пункта при соединении учебных корпусов внутренними переходами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518015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EEE3AE-29DD-4290-808D-9057285BC8FF}"/>
              </a:ext>
            </a:extLst>
          </p:cNvPr>
          <p:cNvSpPr/>
          <p:nvPr/>
        </p:nvSpPr>
        <p:spPr>
          <a:xfrm>
            <a:off x="515355" y="3664023"/>
            <a:ext cx="11161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ОВПО должен обеспечить учебные корпуса оборудованными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мед.пунктами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с лицензией на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мед.деятельность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498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03609"/>
              </p:ext>
            </p:extLst>
          </p:nvPr>
        </p:nvGraphicFramePr>
        <p:xfrm>
          <a:off x="220477" y="1253330"/>
          <a:ext cx="11632856" cy="20485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8097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5917720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4468483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018556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Квалификационные требования, предъявляемые к образовательной деятельности ОВПО по реализации образовательных программ в форме онлайн-обучения за исключением направлений подготовки кадров, утвержденных приказом министра образования и науки Республики Казахстан от 2 октября 2018 года № 530 "Об утверждении Перечня направлений подготовки кадров с высшим и послевузовским образованием, обучение по которым в форме экстерната и онлайн-обучения не допускается"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875172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системы антиплагиата, интегрированной в систему управления обучением.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Документ, подтверждающий наличие компьютерной программы для проверки присутствии заимствованного материала и использования текста с синонимической заменой слов и выражений без изменения смысла (парафраз), включая использование текста, переведенного с другого языка.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56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50424"/>
              </p:ext>
            </p:extLst>
          </p:nvPr>
        </p:nvGraphicFramePr>
        <p:xfrm>
          <a:off x="220477" y="1253330"/>
          <a:ext cx="11632856" cy="1865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8097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6832759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303278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268722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Квалификационные требования, предъявляемые к образовательной деятельности ОВПО по реализации образовательных программ в форме онлайн-обучения за исключением направлений подготовки кадров, утвержденных приказом министра образования и науки Республики Казахстан от 2 октября 2018 года № 530 "Об утверждении Перечня направлений подготовки кадров с высшим и послевузовским образованием, обучение по которым в форме экстерната и онлайн-обучения не допускается" (зарегистрирован в Реестре государственной регистрации нормативных правовых актов под № 17513).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424785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Интеграция системы управления обучением ОВПО с ЕПВО.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интеграции системы управления ОВПО с ЕПВО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703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53611"/>
              </p:ext>
            </p:extLst>
          </p:nvPr>
        </p:nvGraphicFramePr>
        <p:xfrm>
          <a:off x="279572" y="1172367"/>
          <a:ext cx="11632856" cy="29629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760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5840083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4449940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122073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Квалификационные требования, предъявляемые к образовательной деятельности ОВПО по реализации образовательных программ в форме онлайн-обучения за исключением направлений подготовки кадров, утвержденных приказом министра образования и науки Республики Казахстан от 2 октября 2018 года № 530 "Об утверждении Перечня направлений подготовки кадров с высшим и послевузовским образованием, обучение по которым в форме экстерната и онлайн-обучения не допускается"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792234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не менее 80 % преподавателей, для которых основным местом работы является ОВПО, прошедших повышение квалификации в области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-компетенций и по методике онлайн-обучения по профилю направления подготовки кадров за последние 3 (три) года в объеме не менее 72 (семидесяти двух) часов за курс обучения; для преподавателей, имеющих базовое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-образование - прохождение курсов по методике онлайн-обучения за последние 3 (три) года не менее 36 (тридцати шести) часов за курс обучения.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укомплектованности преподавательскими кадрами образовательных программ по направлению подготовки кадров (по форме согласно приложению 5 к настоящим квалификационным требованиям), о повышении квалификации преподавателей в соответствии с профилем преподаваемых дисциплин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Документы, подтверждающие прохождение курса повышения квалификации, в том числе: сертификат с указанием темы курса, объема освоенных часов, периода прохождения курса, отчет слушателя по итогам курса.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858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72106"/>
              </p:ext>
            </p:extLst>
          </p:nvPr>
        </p:nvGraphicFramePr>
        <p:xfrm>
          <a:off x="220477" y="1253330"/>
          <a:ext cx="11632856" cy="24143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0844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7065034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105509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251469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Квалификационные требования, предъявляемые к образовательной деятельности ОВПО по реализации образовательных программ в форме онлайн-обучения за исключением направлений подготовки кадров, утвержденных приказом министра образования и науки Республики Казахстан от 2 октября 2018 года № 530 "Об утверждении Перечня направлений подготовки кадров с высшим и послевузовским образованием, обучение по которым в форме экстерната и онлайн-обучения не допускается" (зарегистрирован в Реестре государственной регистрации нормативных правовых актов под № 17513).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1099459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преподавателей в соответствии с дисциплинами ОП, соответствие профиля образования и ученой степени и (или) степени (академической)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 и (или) ученого звания, выданных/признанных уполномоченным органом в области науки и высшего образования, профилю преподаваемых дисциплин.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Доля преподавателей в соответствии с дисциплинами ОП, для которых основным местом работы является ОВПО, от общего количества преподавателей по образовательной программе – не менее 80 %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укомплектованности преподавательскими кадрами образовательных программ по направлению подготовки кадров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2794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88522-B96E-4C83-A4CC-38B5E90F9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86610"/>
              </p:ext>
            </p:extLst>
          </p:nvPr>
        </p:nvGraphicFramePr>
        <p:xfrm>
          <a:off x="220477" y="1253330"/>
          <a:ext cx="11632856" cy="22759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8097">
                  <a:extLst>
                    <a:ext uri="{9D8B030D-6E8A-4147-A177-3AD203B41FA5}">
                      <a16:colId xmlns:a16="http://schemas.microsoft.com/office/drawing/2014/main" val="2674071029"/>
                    </a:ext>
                  </a:extLst>
                </a:gridCol>
                <a:gridCol w="6832759">
                  <a:extLst>
                    <a:ext uri="{9D8B030D-6E8A-4147-A177-3AD203B41FA5}">
                      <a16:colId xmlns:a16="http://schemas.microsoft.com/office/drawing/2014/main" val="1013368559"/>
                    </a:ext>
                  </a:extLst>
                </a:gridCol>
                <a:gridCol w="3355037">
                  <a:extLst>
                    <a:ext uri="{9D8B030D-6E8A-4147-A177-3AD203B41FA5}">
                      <a16:colId xmlns:a16="http://schemas.microsoft.com/office/drawing/2014/main" val="3615546549"/>
                    </a:ext>
                  </a:extLst>
                </a:gridCol>
                <a:gridCol w="1216963">
                  <a:extLst>
                    <a:ext uri="{9D8B030D-6E8A-4147-A177-3AD203B41FA5}">
                      <a16:colId xmlns:a16="http://schemas.microsoft.com/office/drawing/2014/main" val="1260136176"/>
                    </a:ext>
                  </a:extLst>
                </a:gridCol>
              </a:tblGrid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2. Профилирующие квалификационные требования, предъявляемые к образовательной деятельности ОВПО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42906"/>
                  </a:ext>
                </a:extLst>
              </a:tr>
              <a:tr h="56266"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Квалификационные требования, предъявляемые к образовательной деятельности ОВПО по реализации образовательных программ в форме онлайн-обучения за исключением направлений подготовки кадров, утвержденных приказом министра образования и науки Республики Казахстан от 2 октября 2018 года № 530 "Об утверждении Перечня направлений подготовки кадров с высшим и послевузовским образованием, обучение по которым в форме экстерната и онлайн-обучения не допускается" (зарегистрирован в Реестре государственной регистрации нормативных правовых актов под № 17513).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483709"/>
                  </a:ext>
                </a:extLst>
              </a:tr>
              <a:tr h="16566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3" marR="2973" marT="2973" marB="2973" anchor="ctr"/>
                </a:tc>
                <a:extLst>
                  <a:ext uri="{0D108BD9-81ED-4DB2-BD59-A6C34878D82A}">
                    <a16:rowId xmlns:a16="http://schemas.microsoft.com/office/drawing/2014/main" val="4272700373"/>
                  </a:ext>
                </a:extLst>
              </a:tr>
              <a:tr h="348961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Доля преподавателей по направлению подготовки кадров, для которых основным местом работы является ОВПО, с ученой степенью и (или) степенью (академической) доктора философии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PhD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/доктора по профилю и (или) ученым званием, выданными/признанными уполномоченным органом в области науки и высшего образования, от общего числа преподавателей по образовательной программе направления подготовки кадров – не менее 70 %.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об укомплектованности преподавательскими кадрами образовательных программ по направлению подготовки кадров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597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32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-1" y="839874"/>
            <a:ext cx="12192001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Проект решения</a:t>
            </a:r>
            <a:endParaRPr lang="ru-RU" sz="3200" dirty="0">
              <a:solidFill>
                <a:srgbClr val="8B4D8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9915" y="230838"/>
            <a:ext cx="8836674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 направления подготовки «Здравоохранения» на базе </a:t>
            </a:r>
            <a:r>
              <a:rPr lang="ru-RU" sz="1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sz="1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С.Д.Асфендиярова</a:t>
            </a:r>
            <a:endParaRPr lang="ru-RU" sz="1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70" y="97765"/>
            <a:ext cx="568853" cy="681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68A775-AF9A-4B71-9972-F8F49576642A}"/>
              </a:ext>
            </a:extLst>
          </p:cNvPr>
          <p:cNvSpPr txBox="1"/>
          <p:nvPr/>
        </p:nvSpPr>
        <p:spPr>
          <a:xfrm>
            <a:off x="654587" y="1825180"/>
            <a:ext cx="108828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Приказ № 4 от 5 января 2024 года опубликован официально и вступает в силу с 12 марта текущего года.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Организациям образования обеспечить соответствие квалификационным требованиям согласно приказу МНВО РК от 5 января 2024 года № 4.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УМО организовать мониторинг ОП по уровням образования, срок исполнения апрель </a:t>
            </a:r>
            <a:r>
              <a:rPr lang="ru-RU" sz="2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т.г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487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1E256-E97E-4AEE-B532-A07295543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02627"/>
              </p:ext>
            </p:extLst>
          </p:nvPr>
        </p:nvGraphicFramePr>
        <p:xfrm>
          <a:off x="515355" y="1236078"/>
          <a:ext cx="11161289" cy="16807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396">
                  <a:extLst>
                    <a:ext uri="{9D8B030D-6E8A-4147-A177-3AD203B41FA5}">
                      <a16:colId xmlns:a16="http://schemas.microsoft.com/office/drawing/2014/main" val="3038420964"/>
                    </a:ext>
                  </a:extLst>
                </a:gridCol>
                <a:gridCol w="5891545">
                  <a:extLst>
                    <a:ext uri="{9D8B030D-6E8A-4147-A177-3AD203B41FA5}">
                      <a16:colId xmlns:a16="http://schemas.microsoft.com/office/drawing/2014/main" val="2041738323"/>
                    </a:ext>
                  </a:extLst>
                </a:gridCol>
                <a:gridCol w="3127251">
                  <a:extLst>
                    <a:ext uri="{9D8B030D-6E8A-4147-A177-3AD203B41FA5}">
                      <a16:colId xmlns:a16="http://schemas.microsoft.com/office/drawing/2014/main" val="3576615689"/>
                    </a:ext>
                  </a:extLst>
                </a:gridCol>
                <a:gridCol w="1890097">
                  <a:extLst>
                    <a:ext uri="{9D8B030D-6E8A-4147-A177-3AD203B41FA5}">
                      <a16:colId xmlns:a16="http://schemas.microsoft.com/office/drawing/2014/main" val="3689025643"/>
                    </a:ext>
                  </a:extLst>
                </a:gridCol>
              </a:tblGrid>
              <a:tr h="146910"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 Базовые квалификационные требования, предъявляемые к образовательной деятельности организаций высшего и (или) послевузовского образования (далее - ОВПО)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7543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4574"/>
                  </a:ext>
                </a:extLst>
              </a:tr>
              <a:tr h="1052927"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Создание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условий для питания обучающихся в учебных корпусах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ОВПО.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 наличии объекта питания, санитарно-эпидемиологического заключения уполномоченного органа в сфере санитарно-эпидемиологического благополучия населения на объект питания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Допускается наличие одного объекта питания при соединении учебных корпусов внутренними переходами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518015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FB3BAB-078B-4985-B557-9DE4E5704665}"/>
              </a:ext>
            </a:extLst>
          </p:cNvPr>
          <p:cNvSpPr/>
          <p:nvPr/>
        </p:nvSpPr>
        <p:spPr>
          <a:xfrm>
            <a:off x="515357" y="3259723"/>
            <a:ext cx="11161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ОВПО должен обеспечить условия для питания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09828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1E256-E97E-4AEE-B532-A07295543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374070"/>
              </p:ext>
            </p:extLst>
          </p:nvPr>
        </p:nvGraphicFramePr>
        <p:xfrm>
          <a:off x="323969" y="1129253"/>
          <a:ext cx="11499436" cy="53383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1144">
                  <a:extLst>
                    <a:ext uri="{9D8B030D-6E8A-4147-A177-3AD203B41FA5}">
                      <a16:colId xmlns:a16="http://schemas.microsoft.com/office/drawing/2014/main" val="3038420964"/>
                    </a:ext>
                  </a:extLst>
                </a:gridCol>
                <a:gridCol w="6401295">
                  <a:extLst>
                    <a:ext uri="{9D8B030D-6E8A-4147-A177-3AD203B41FA5}">
                      <a16:colId xmlns:a16="http://schemas.microsoft.com/office/drawing/2014/main" val="2041738323"/>
                    </a:ext>
                  </a:extLst>
                </a:gridCol>
                <a:gridCol w="3579962">
                  <a:extLst>
                    <a:ext uri="{9D8B030D-6E8A-4147-A177-3AD203B41FA5}">
                      <a16:colId xmlns:a16="http://schemas.microsoft.com/office/drawing/2014/main" val="3576615689"/>
                    </a:ext>
                  </a:extLst>
                </a:gridCol>
                <a:gridCol w="1187035">
                  <a:extLst>
                    <a:ext uri="{9D8B030D-6E8A-4147-A177-3AD203B41FA5}">
                      <a16:colId xmlns:a16="http://schemas.microsoft.com/office/drawing/2014/main" val="3689025643"/>
                    </a:ext>
                  </a:extLst>
                </a:gridCol>
              </a:tblGrid>
              <a:tr h="146910"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 Базовые квалификационные требования, предъявляемые к образовательной деятельности организаций высшего и (или) послевузовского образования (далее - ОВПО)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7543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4574"/>
                  </a:ext>
                </a:extLst>
              </a:tr>
              <a:tr h="764645">
                <a:tc rowSpan="2"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5.1. Наличие необходимых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зданий (учебные корпуса)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обеспечивающих качество образовательных услуг: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1) собственные либо принадлежащие на праве хозяйственного ведения или оперативного управления, или доверительного управления для ОВПО с участием государственных органов или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квазигосударственных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организаций не менее 5 %;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2) с учебными помещениями с площадью, соответствующей Санитарным правилам, утвержденным приказом министра здравоохранения Республики Казахстан от 5 августа 2021 года № ҚР ДСМ-76 "Санитарно-эпидемиологические требования к объектам образования" 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3) соответствующие правилам пожарной безопасности, согласно приказу министра по чрезвычайным ситуациям Республики Казахстан от 21 февраля 2022 года № 55 "Об утверждении Правил пожарной безопасности" 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4) обеспеченные видеонаблюдением помещений и прилегающих территорий ОВПО, согласно постановлению Правительства Республики Казахстан от 06 мая 2021 года № 305 "Об утверждении требований к организации антитеррористической защиты объектов, уязвимых в террористическом отношении".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5.2. Наличие уведомления о начале деятельности (эксплуатации) объекта незначительной эпидемической значимости, направленное в государственный орган в сфере санитарно-эпидемиологического благополучия населения по месту нахождения ОВПО в соответствии со статьей 24 Кодекса Республики Казахстан "О здоровье народа и системе здравоохранения".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5.3. В том числе: 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направлению подготовки кадров "Здравоохранение" – обеспеченность собственными либо принадлежащими на праве хозяйственного ведения или оперативного управления или доверительного управления аккредитованными клиническими базами, или функционирующими на основе договора с научными организациями и организациями здравоохранения, имеющими аккредитованные клинические базы, клиниками организаций образования в области здравоохранения, университетскими больницами, базами резидентуры для программ медицинского образования, реализуемых по медицинским специальностям.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 полезной учебной площади, наличии материально-технической базы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/>
                </a:tc>
                <a:tc rowSpan="2"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 получении лицензии или переоформлении лицензии в связи с реорганизацией организации образования расчет площади производится исходя из норм, установленных Санитарными правилами, с учетом сменности учебных занятий.</a:t>
                      </a: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605180150"/>
                  </a:ext>
                </a:extLst>
              </a:tr>
              <a:tr h="75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Копии документов, подтверждающих право хозяйственного ведения или оперативного управления или доверительного управления на здания (учебные корпуса), клиники.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Копия договоров (соглашений) с организацией, обеспечивающей исправность пожарного оборудования и документа, подтверждающего соответствие правилам пожарной безопасности.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Копия уведомления о начале деятельности (эксплуатации) объекта незначительной эпидемической значимости.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направлению подготовки кадров "Здравоохранение" - копии договоров (соглашений) (не менее двух) по клинической базе, включая взрослые и детские профили (согласно приказу министра здравоохранения Республики Казахстан от 25 мая 2021 года № ҚР ДСМ – 43 "Об утверждении перечня медицинских специальностей программ резидентуры" (зарегистрирован в Реестре государственной регистрации нормативных правовых актов под № 22844) (далее – приказ № ҚР ДСМ-43), охватывающих период обучения обучающихся и имеющих аккредитацию в области здравоохранения в соответствии с профилем образовательной программы.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11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45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1E256-E97E-4AEE-B532-A07295543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3099"/>
              </p:ext>
            </p:extLst>
          </p:nvPr>
        </p:nvGraphicFramePr>
        <p:xfrm>
          <a:off x="515356" y="1244704"/>
          <a:ext cx="11161289" cy="24122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0835">
                  <a:extLst>
                    <a:ext uri="{9D8B030D-6E8A-4147-A177-3AD203B41FA5}">
                      <a16:colId xmlns:a16="http://schemas.microsoft.com/office/drawing/2014/main" val="3038420964"/>
                    </a:ext>
                  </a:extLst>
                </a:gridCol>
                <a:gridCol w="5653106">
                  <a:extLst>
                    <a:ext uri="{9D8B030D-6E8A-4147-A177-3AD203B41FA5}">
                      <a16:colId xmlns:a16="http://schemas.microsoft.com/office/drawing/2014/main" val="2041738323"/>
                    </a:ext>
                  </a:extLst>
                </a:gridCol>
                <a:gridCol w="3127251">
                  <a:extLst>
                    <a:ext uri="{9D8B030D-6E8A-4147-A177-3AD203B41FA5}">
                      <a16:colId xmlns:a16="http://schemas.microsoft.com/office/drawing/2014/main" val="3576615689"/>
                    </a:ext>
                  </a:extLst>
                </a:gridCol>
                <a:gridCol w="1890097">
                  <a:extLst>
                    <a:ext uri="{9D8B030D-6E8A-4147-A177-3AD203B41FA5}">
                      <a16:colId xmlns:a16="http://schemas.microsoft.com/office/drawing/2014/main" val="3689025643"/>
                    </a:ext>
                  </a:extLst>
                </a:gridCol>
              </a:tblGrid>
              <a:tr h="146910"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 Базовые квалификационные требования, предъявляемые к образовательной деятельности организаций высшего и (или) послевузовского образования (далее - ОВПО)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7543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4574"/>
                  </a:ext>
                </a:extLst>
              </a:tr>
              <a:tr h="1399938">
                <a:tc>
                  <a:txBody>
                    <a:bodyPr/>
                    <a:lstStyle/>
                    <a:p>
                      <a:pPr marL="127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Создание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равных условий и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безбарьерного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доступа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 образовательным услугам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обучающихся с особыми образовательными потребностями: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1) наличие входных путей, средств информационно-навигационной поддержки, дублирование лестниц пандусами или подъемными устройствами, оборудование лестниц и пандусов поручнями, окрашивание контрастной краской дверей и лестниц, выделение мест для парковки автотранспортных средств для лиц с инвалидностью;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2) наличие специального кабинета, оборудованного средствами обучения, учебной литературой, адаптированными программными обеспечениями;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3) наличие специалистов, прошедших курсы повышения квалификации или стажировки/переподготовки по методике инклюзивного образования.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 полезной учебной площади, наличии материально-технической базы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Сведения об укомплектованности преподавательскими кадрами образовательных программ по направлению подготовки кадров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518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09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1E256-E97E-4AEE-B532-A07295543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43850"/>
              </p:ext>
            </p:extLst>
          </p:nvPr>
        </p:nvGraphicFramePr>
        <p:xfrm>
          <a:off x="515355" y="1201572"/>
          <a:ext cx="11161289" cy="36923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6902">
                  <a:extLst>
                    <a:ext uri="{9D8B030D-6E8A-4147-A177-3AD203B41FA5}">
                      <a16:colId xmlns:a16="http://schemas.microsoft.com/office/drawing/2014/main" val="3038420964"/>
                    </a:ext>
                  </a:extLst>
                </a:gridCol>
                <a:gridCol w="6116128">
                  <a:extLst>
                    <a:ext uri="{9D8B030D-6E8A-4147-A177-3AD203B41FA5}">
                      <a16:colId xmlns:a16="http://schemas.microsoft.com/office/drawing/2014/main" val="2041738323"/>
                    </a:ext>
                  </a:extLst>
                </a:gridCol>
                <a:gridCol w="3398807">
                  <a:extLst>
                    <a:ext uri="{9D8B030D-6E8A-4147-A177-3AD203B41FA5}">
                      <a16:colId xmlns:a16="http://schemas.microsoft.com/office/drawing/2014/main" val="3576615689"/>
                    </a:ext>
                  </a:extLst>
                </a:gridCol>
                <a:gridCol w="1359452">
                  <a:extLst>
                    <a:ext uri="{9D8B030D-6E8A-4147-A177-3AD203B41FA5}">
                      <a16:colId xmlns:a16="http://schemas.microsoft.com/office/drawing/2014/main" val="3689025643"/>
                    </a:ext>
                  </a:extLst>
                </a:gridCol>
              </a:tblGrid>
              <a:tr h="146910"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 Базовые квалификационные требования, предъявляемые к образовательной деятельности организаций высшего и (или) послевузовского образования (далее - ОВПО)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7543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4574"/>
                  </a:ext>
                </a:extLst>
              </a:tr>
              <a:tr h="2631561">
                <a:tc>
                  <a:txBody>
                    <a:bodyPr/>
                    <a:lstStyle/>
                    <a:p>
                      <a:pPr marL="127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7.1. Доступность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широкополосного интернета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включая беспроводные технологии;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7.2. Наличие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компьютерных кабинетов, компьютеров, специализированных лицензионных программных обеспечений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необходимых для реализации образовательных программ;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7.3. Наличие у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чебно-лабораторной и материально-технической базы, технических средств обучения и оборудования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необходимых для реализации ОП;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7.4. Наличие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информационной системы управления образованием с актуальными базами данных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соответствии с формами, предназначенных для сбора административных данных, предоставляемых организациями высшего и (или) послевузовского образования в рамках образовательного мониторинга, утвержденными приказом Министра науки и высшего образования Республики Казахстан от 27 февраля 2023 года № 84 "Об утверждении форм, предназначенных для сбора административных данных, предоставляемых организациями высшего и (или) послевузовского образования в рамках образовательного мониторинга, и соответствие фактических данных сведениям единой платформы высшего образования (далее - ЕПВО).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7.5. Наличие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доменного имени третьего уровня в зоне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edu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7.6. В том числе:</a:t>
                      </a:r>
                    </a:p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направлению подготовки кадров "Здравоохранение" – наличие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симуляционного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кабинета (центра), оснащенного для овладения компетенциями в соответствии с приказом № ҚР ДСМ-63 и приказом № 4;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 материально-техническом обеспечении образовательного процесса, в том числе о наличии компьютеров, лабораторного оборудования, технических средств обучения, программных обеспечении и информационных систем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518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5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FE3A71-A0EB-44CE-B65F-73AF0E874856}"/>
              </a:ext>
            </a:extLst>
          </p:cNvPr>
          <p:cNvSpPr/>
          <p:nvPr/>
        </p:nvSpPr>
        <p:spPr>
          <a:xfrm>
            <a:off x="10719226" y="162467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Приложение 1 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92DF71-2686-4077-8D6E-0191123D9C5B}"/>
              </a:ext>
            </a:extLst>
          </p:cNvPr>
          <p:cNvSpPr/>
          <p:nvPr/>
        </p:nvSpPr>
        <p:spPr>
          <a:xfrm>
            <a:off x="515356" y="501021"/>
            <a:ext cx="111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Квалификационные требования, предъявляемые к образовательной деятельности организаций, предоставляющих высшее и (или) послевузовское образование, и перечень документов, подтверждающих соответствие им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01E256-E97E-4AEE-B532-A07295543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393558"/>
              </p:ext>
            </p:extLst>
          </p:nvPr>
        </p:nvGraphicFramePr>
        <p:xfrm>
          <a:off x="515355" y="1221434"/>
          <a:ext cx="11161289" cy="16807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2087">
                  <a:extLst>
                    <a:ext uri="{9D8B030D-6E8A-4147-A177-3AD203B41FA5}">
                      <a16:colId xmlns:a16="http://schemas.microsoft.com/office/drawing/2014/main" val="3038420964"/>
                    </a:ext>
                  </a:extLst>
                </a:gridCol>
                <a:gridCol w="5861854">
                  <a:extLst>
                    <a:ext uri="{9D8B030D-6E8A-4147-A177-3AD203B41FA5}">
                      <a16:colId xmlns:a16="http://schemas.microsoft.com/office/drawing/2014/main" val="2041738323"/>
                    </a:ext>
                  </a:extLst>
                </a:gridCol>
                <a:gridCol w="3127251">
                  <a:extLst>
                    <a:ext uri="{9D8B030D-6E8A-4147-A177-3AD203B41FA5}">
                      <a16:colId xmlns:a16="http://schemas.microsoft.com/office/drawing/2014/main" val="3576615689"/>
                    </a:ext>
                  </a:extLst>
                </a:gridCol>
                <a:gridCol w="1890097">
                  <a:extLst>
                    <a:ext uri="{9D8B030D-6E8A-4147-A177-3AD203B41FA5}">
                      <a16:colId xmlns:a16="http://schemas.microsoft.com/office/drawing/2014/main" val="3689025643"/>
                    </a:ext>
                  </a:extLst>
                </a:gridCol>
              </a:tblGrid>
              <a:tr h="146910">
                <a:tc gridSpan="4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1. Базовые квалификационные требования, предъявляемые к образовательной деятельности организаций высшего и (или) послевузовского образования (далее - ОВПО)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547543"/>
                  </a:ext>
                </a:extLst>
              </a:tr>
              <a:tr h="21932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Квалификационные требования, предъявляемые к образовательной деятельности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Документы, подтверждающие соответствие квалификационным требованиям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</a:rPr>
                        <a:t>Примечание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" marR="3936" marT="3936" marB="39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4574"/>
                  </a:ext>
                </a:extLst>
              </a:tr>
              <a:tr h="724469">
                <a:tc>
                  <a:txBody>
                    <a:bodyPr/>
                    <a:lstStyle/>
                    <a:p>
                      <a:pPr marL="127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Соответствие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минимальных затрат ОВПО на 1 (одного) обучающегося на платной основе, составляющих не менее 50 %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от стоимости государственного образовательного заказа на подготовку кадров с высшим и (или) послевузовским образованием на соответствующий учебный год, утвержденный уполномоченным органом в области науки и высшего образования, уполномоченным органом в области здравоохранения.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Сведения о соответствии минимальных затрат на 1 (одного) обучающегося на соответствующий учебный год (по форме согласно приложению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к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настоящим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требованиям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Квалификационные требования не распространяются на ОВПО в организационно-правовой форме республиканского государственного учреждения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518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764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9850</Words>
  <Application>Microsoft Office PowerPoint</Application>
  <PresentationFormat>Широкоэкранный</PresentationFormat>
  <Paragraphs>594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 Министра науки и высшего образования Республики Казахстан от 5 января 2024 года № 4  «Об утверждении квалификационных требований, предъявляемых к образовательной деятельности организаций, предоставляющих высшее и (или) послевузовское образование, и перечня документов, подтверждающих соответствие им!</dc:title>
  <dc:creator>Saule Sydykova</dc:creator>
  <cp:lastModifiedBy>Saule Sydykova</cp:lastModifiedBy>
  <cp:revision>28</cp:revision>
  <dcterms:created xsi:type="dcterms:W3CDTF">2024-01-31T06:28:24Z</dcterms:created>
  <dcterms:modified xsi:type="dcterms:W3CDTF">2024-02-05T18:58:32Z</dcterms:modified>
</cp:coreProperties>
</file>