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2"/>
  </p:notesMasterIdLst>
  <p:sldIdLst>
    <p:sldId id="256" r:id="rId2"/>
    <p:sldId id="265" r:id="rId3"/>
    <p:sldId id="3637" r:id="rId4"/>
    <p:sldId id="3638" r:id="rId5"/>
    <p:sldId id="3646" r:id="rId6"/>
    <p:sldId id="3648" r:id="rId7"/>
    <p:sldId id="3649" r:id="rId8"/>
    <p:sldId id="3650" r:id="rId9"/>
    <p:sldId id="3640" r:id="rId10"/>
    <p:sldId id="258" r:id="rId11"/>
    <p:sldId id="3641" r:id="rId12"/>
    <p:sldId id="3642" r:id="rId13"/>
    <p:sldId id="3643" r:id="rId14"/>
    <p:sldId id="3651" r:id="rId15"/>
    <p:sldId id="3644" r:id="rId16"/>
    <p:sldId id="3652" r:id="rId17"/>
    <p:sldId id="3653" r:id="rId18"/>
    <p:sldId id="283" r:id="rId19"/>
    <p:sldId id="538" r:id="rId20"/>
    <p:sldId id="280" r:id="rId21"/>
  </p:sldIdLst>
  <p:sldSz cx="9144000" cy="5143500" type="screen16x9"/>
  <p:notesSz cx="6810375" cy="9942513"/>
  <p:embeddedFontLst>
    <p:embeddedFont>
      <p:font typeface="Arial Black" panose="020B0A04020102020204" pitchFamily="34" charset="0"/>
      <p:bold r:id="rId23"/>
    </p:embeddedFont>
    <p:embeddedFont>
      <p:font typeface="Arial Narrow" panose="020B0606020202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Segoe UI Symbol" panose="020B0502040204020203"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53FE5A-D09E-4CAF-A020-7C48BDF69F9E}">
  <a:tblStyle styleId="{A053FE5A-D09E-4CAF-A020-7C48BDF69F9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B06EAD3-6406-4A72-8AB2-4ACB275D813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8579495-2A72-4AA0-8742-8159732A404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E005A8-1A31-4E09-BA7E-BA8E2361F3C8}"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6" autoAdjust="0"/>
    <p:restoredTop sz="87108" autoAdjust="0"/>
  </p:normalViewPr>
  <p:slideViewPr>
    <p:cSldViewPr snapToGrid="0">
      <p:cViewPr varScale="1">
        <p:scale>
          <a:sx n="127" d="100"/>
          <a:sy n="127" d="100"/>
        </p:scale>
        <p:origin x="32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все!$B$23</c:f>
              <c:strCache>
                <c:ptCount val="1"/>
                <c:pt idx="0">
                  <c:v>госсектор</c:v>
                </c:pt>
              </c:strCache>
            </c:strRef>
          </c:tx>
          <c:spPr>
            <a:solidFill>
              <a:srgbClr val="93E3FF"/>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все!$C$20:$H$21</c:f>
              <c:multiLvlStrCache>
                <c:ptCount val="6"/>
                <c:lvl>
                  <c:pt idx="0">
                    <c:v>2020 год</c:v>
                  </c:pt>
                  <c:pt idx="1">
                    <c:v>2021 год</c:v>
                  </c:pt>
                  <c:pt idx="2">
                    <c:v>2022 год</c:v>
                  </c:pt>
                  <c:pt idx="3">
                    <c:v>2020 год</c:v>
                  </c:pt>
                  <c:pt idx="4">
                    <c:v>2021 год</c:v>
                  </c:pt>
                  <c:pt idx="5">
                    <c:v>2022 год</c:v>
                  </c:pt>
                </c:lvl>
                <c:lvl>
                  <c:pt idx="0">
                    <c:v>Врачи</c:v>
                  </c:pt>
                  <c:pt idx="3">
                    <c:v>средний медперсонал</c:v>
                  </c:pt>
                </c:lvl>
              </c:multiLvlStrCache>
            </c:multiLvlStrRef>
          </c:cat>
          <c:val>
            <c:numRef>
              <c:f>все!$C$23:$H$23</c:f>
              <c:numCache>
                <c:formatCode>#,##0</c:formatCode>
                <c:ptCount val="6"/>
                <c:pt idx="0">
                  <c:v>55867</c:v>
                </c:pt>
                <c:pt idx="1">
                  <c:v>56544</c:v>
                </c:pt>
                <c:pt idx="2">
                  <c:v>56792</c:v>
                </c:pt>
                <c:pt idx="3">
                  <c:v>155367</c:v>
                </c:pt>
                <c:pt idx="4">
                  <c:v>156649</c:v>
                </c:pt>
                <c:pt idx="5">
                  <c:v>157059</c:v>
                </c:pt>
              </c:numCache>
            </c:numRef>
          </c:val>
          <c:extLst>
            <c:ext xmlns:c16="http://schemas.microsoft.com/office/drawing/2014/chart" uri="{C3380CC4-5D6E-409C-BE32-E72D297353CC}">
              <c16:uniqueId val="{00000000-ABB2-47EE-B42D-0FAE5CF00ABB}"/>
            </c:ext>
          </c:extLst>
        </c:ser>
        <c:ser>
          <c:idx val="1"/>
          <c:order val="1"/>
          <c:tx>
            <c:strRef>
              <c:f>все!$B$24</c:f>
              <c:strCache>
                <c:ptCount val="1"/>
                <c:pt idx="0">
                  <c:v>частный сектор</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все!$C$20:$H$21</c:f>
              <c:multiLvlStrCache>
                <c:ptCount val="6"/>
                <c:lvl>
                  <c:pt idx="0">
                    <c:v>2020 год</c:v>
                  </c:pt>
                  <c:pt idx="1">
                    <c:v>2021 год</c:v>
                  </c:pt>
                  <c:pt idx="2">
                    <c:v>2022 год</c:v>
                  </c:pt>
                  <c:pt idx="3">
                    <c:v>2020 год</c:v>
                  </c:pt>
                  <c:pt idx="4">
                    <c:v>2021 год</c:v>
                  </c:pt>
                  <c:pt idx="5">
                    <c:v>2022 год</c:v>
                  </c:pt>
                </c:lvl>
                <c:lvl>
                  <c:pt idx="0">
                    <c:v>Врачи</c:v>
                  </c:pt>
                  <c:pt idx="3">
                    <c:v>средний медперсонал</c:v>
                  </c:pt>
                </c:lvl>
              </c:multiLvlStrCache>
            </c:multiLvlStrRef>
          </c:cat>
          <c:val>
            <c:numRef>
              <c:f>все!$C$24:$H$24</c:f>
              <c:numCache>
                <c:formatCode>#,##0</c:formatCode>
                <c:ptCount val="6"/>
                <c:pt idx="0">
                  <c:v>18401</c:v>
                </c:pt>
                <c:pt idx="1">
                  <c:v>19647</c:v>
                </c:pt>
                <c:pt idx="2">
                  <c:v>20489</c:v>
                </c:pt>
                <c:pt idx="3">
                  <c:v>26140</c:v>
                </c:pt>
                <c:pt idx="4">
                  <c:v>28369</c:v>
                </c:pt>
                <c:pt idx="5">
                  <c:v>30598</c:v>
                </c:pt>
              </c:numCache>
            </c:numRef>
          </c:val>
          <c:extLst>
            <c:ext xmlns:c16="http://schemas.microsoft.com/office/drawing/2014/chart" uri="{C3380CC4-5D6E-409C-BE32-E72D297353CC}">
              <c16:uniqueId val="{00000001-ABB2-47EE-B42D-0FAE5CF00ABB}"/>
            </c:ext>
          </c:extLst>
        </c:ser>
        <c:ser>
          <c:idx val="2"/>
          <c:order val="2"/>
          <c:tx>
            <c:strRef>
              <c:f>все!$B$25</c:f>
              <c:strCache>
                <c:ptCount val="1"/>
                <c:pt idx="0">
                  <c:v>ведомства</c:v>
                </c:pt>
              </c:strCache>
            </c:strRef>
          </c:tx>
          <c:spPr>
            <a:solidFill>
              <a:srgbClr val="00B050"/>
            </a:solidFill>
            <a:ln>
              <a:noFill/>
            </a:ln>
            <a:effectLst/>
          </c:spPr>
          <c:invertIfNegative val="0"/>
          <c:dLbls>
            <c:dLbl>
              <c:idx val="0"/>
              <c:layout>
                <c:manualLayout>
                  <c:x val="-1.7467246505897397E-3"/>
                  <c:y val="-3.6758553402258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B2-47EE-B42D-0FAE5CF00ABB}"/>
                </c:ext>
              </c:extLst>
            </c:dLbl>
            <c:dLbl>
              <c:idx val="1"/>
              <c:layout>
                <c:manualLayout>
                  <c:x val="-3.4934493011795115E-3"/>
                  <c:y val="-5.6808673439853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B2-47EE-B42D-0FAE5CF00ABB}"/>
                </c:ext>
              </c:extLst>
            </c:dLbl>
            <c:dLbl>
              <c:idx val="2"/>
              <c:layout>
                <c:manualLayout>
                  <c:x val="-3.4934493011794794E-3"/>
                  <c:y val="-4.010024007519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B2-47EE-B42D-0FAE5CF00ABB}"/>
                </c:ext>
              </c:extLst>
            </c:dLbl>
            <c:dLbl>
              <c:idx val="3"/>
              <c:layout>
                <c:manualLayout>
                  <c:x val="1.7467246505896115E-3"/>
                  <c:y val="-4.3441926748123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B2-47EE-B42D-0FAE5CF00ABB}"/>
                </c:ext>
              </c:extLst>
            </c:dLbl>
            <c:dLbl>
              <c:idx val="4"/>
              <c:layout>
                <c:manualLayout>
                  <c:x val="-1.7467246505898676E-3"/>
                  <c:y val="-4.010024007519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B2-47EE-B42D-0FAE5CF00ABB}"/>
                </c:ext>
              </c:extLst>
            </c:dLbl>
            <c:dLbl>
              <c:idx val="5"/>
              <c:layout>
                <c:manualLayout>
                  <c:x val="-1.7467246505897397E-3"/>
                  <c:y val="-4.3441926748123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B2-47EE-B42D-0FAE5CF00ABB}"/>
                </c:ext>
              </c:extLst>
            </c:dLbl>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Century Gothic" panose="020B0502020202020204" pitchFamily="34" charset="0"/>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все!$C$20:$H$21</c:f>
              <c:multiLvlStrCache>
                <c:ptCount val="6"/>
                <c:lvl>
                  <c:pt idx="0">
                    <c:v>2020 год</c:v>
                  </c:pt>
                  <c:pt idx="1">
                    <c:v>2021 год</c:v>
                  </c:pt>
                  <c:pt idx="2">
                    <c:v>2022 год</c:v>
                  </c:pt>
                  <c:pt idx="3">
                    <c:v>2020 год</c:v>
                  </c:pt>
                  <c:pt idx="4">
                    <c:v>2021 год</c:v>
                  </c:pt>
                  <c:pt idx="5">
                    <c:v>2022 год</c:v>
                  </c:pt>
                </c:lvl>
                <c:lvl>
                  <c:pt idx="0">
                    <c:v>Врачи</c:v>
                  </c:pt>
                  <c:pt idx="3">
                    <c:v>средний медперсонал</c:v>
                  </c:pt>
                </c:lvl>
              </c:multiLvlStrCache>
            </c:multiLvlStrRef>
          </c:cat>
          <c:val>
            <c:numRef>
              <c:f>все!$C$25:$H$25</c:f>
              <c:numCache>
                <c:formatCode>#,##0</c:formatCode>
                <c:ptCount val="6"/>
                <c:pt idx="0">
                  <c:v>2175</c:v>
                </c:pt>
                <c:pt idx="1">
                  <c:v>2036</c:v>
                </c:pt>
                <c:pt idx="2">
                  <c:v>1980</c:v>
                </c:pt>
                <c:pt idx="3">
                  <c:v>3986</c:v>
                </c:pt>
                <c:pt idx="4">
                  <c:v>3782</c:v>
                </c:pt>
                <c:pt idx="5">
                  <c:v>3645</c:v>
                </c:pt>
              </c:numCache>
            </c:numRef>
          </c:val>
          <c:extLst>
            <c:ext xmlns:c16="http://schemas.microsoft.com/office/drawing/2014/chart" uri="{C3380CC4-5D6E-409C-BE32-E72D297353CC}">
              <c16:uniqueId val="{00000008-ABB2-47EE-B42D-0FAE5CF00ABB}"/>
            </c:ext>
          </c:extLst>
        </c:ser>
        <c:dLbls>
          <c:showLegendKey val="0"/>
          <c:showVal val="0"/>
          <c:showCatName val="0"/>
          <c:showSerName val="0"/>
          <c:showPercent val="0"/>
          <c:showBubbleSize val="0"/>
        </c:dLbls>
        <c:gapWidth val="30"/>
        <c:overlap val="100"/>
        <c:axId val="138278400"/>
        <c:axId val="138280320"/>
      </c:barChart>
      <c:catAx>
        <c:axId val="138278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ru-KZ"/>
          </a:p>
        </c:txPr>
        <c:crossAx val="138280320"/>
        <c:crosses val="autoZero"/>
        <c:auto val="1"/>
        <c:lblAlgn val="ctr"/>
        <c:lblOffset val="100"/>
        <c:noMultiLvlLbl val="0"/>
      </c:catAx>
      <c:valAx>
        <c:axId val="13828032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ru-KZ"/>
          </a:p>
        </c:txPr>
        <c:crossAx val="13827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ru-KZ"/>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sz="1000"/>
      </a:pPr>
      <a:endParaRPr lang="ru-K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bg2"/>
                </a:solidFill>
                <a:latin typeface="+mn-lt"/>
                <a:ea typeface="+mn-ea"/>
                <a:cs typeface="+mn-cs"/>
              </a:defRPr>
            </a:pPr>
            <a:r>
              <a:rPr lang="ru-RU">
                <a:solidFill>
                  <a:schemeClr val="bg2"/>
                </a:solidFill>
              </a:rPr>
              <a:t>Контингент участников опроса </a:t>
            </a:r>
          </a:p>
        </c:rich>
      </c:tx>
      <c:layout>
        <c:manualLayout>
          <c:xMode val="edge"/>
          <c:yMode val="edge"/>
          <c:x val="0.16256632833236503"/>
          <c:y val="3.537019556540847E-2"/>
        </c:manualLayout>
      </c:layout>
      <c:overlay val="0"/>
      <c:spPr>
        <a:noFill/>
        <a:ln>
          <a:solidFill>
            <a:schemeClr val="bg2"/>
          </a:solidFill>
        </a:ln>
        <a:effectLst/>
      </c:spPr>
      <c:txPr>
        <a:bodyPr rot="0" spcFirstLastPara="1" vertOverflow="ellipsis" vert="horz" wrap="square" anchor="ctr" anchorCtr="1"/>
        <a:lstStyle/>
        <a:p>
          <a:pPr>
            <a:defRPr sz="840" b="0" i="0" u="none" strike="noStrike" kern="1200" spc="0" baseline="0">
              <a:solidFill>
                <a:schemeClr val="bg2"/>
              </a:solidFill>
              <a:latin typeface="+mn-lt"/>
              <a:ea typeface="+mn-ea"/>
              <a:cs typeface="+mn-cs"/>
            </a:defRPr>
          </a:pPr>
          <a:endParaRPr lang="ru-KZ"/>
        </a:p>
      </c:txPr>
    </c:title>
    <c:autoTitleDeleted val="0"/>
    <c:plotArea>
      <c:layout/>
      <c:barChart>
        <c:barDir val="bar"/>
        <c:grouping val="stacked"/>
        <c:varyColors val="0"/>
        <c:ser>
          <c:idx val="0"/>
          <c:order val="0"/>
          <c:tx>
            <c:strRef>
              <c:f>Лист1!$B$1</c:f>
              <c:strCache>
                <c:ptCount val="1"/>
                <c:pt idx="0">
                  <c:v>Контингент </c:v>
                </c:pt>
              </c:strCache>
            </c:strRef>
          </c:tx>
          <c:spPr>
            <a:solidFill>
              <a:schemeClr val="accent1"/>
            </a:solidFill>
            <a:ln w="19050">
              <a:solidFill>
                <a:schemeClr val="lt1"/>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700" b="0" i="0" u="none" strike="noStrike" kern="1200" baseline="0">
                    <a:solidFill>
                      <a:schemeClr val="dk1">
                        <a:lumMod val="65000"/>
                        <a:lumOff val="35000"/>
                      </a:schemeClr>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Бакалавриат</c:v>
                </c:pt>
                <c:pt idx="1">
                  <c:v>Интернатура</c:v>
                </c:pt>
                <c:pt idx="2">
                  <c:v>Резидентура</c:v>
                </c:pt>
                <c:pt idx="3">
                  <c:v>Магистратура</c:v>
                </c:pt>
              </c:strCache>
            </c:strRef>
          </c:cat>
          <c:val>
            <c:numRef>
              <c:f>Лист1!$B$2:$B$5</c:f>
              <c:numCache>
                <c:formatCode>General</c:formatCode>
                <c:ptCount val="4"/>
                <c:pt idx="0">
                  <c:v>29</c:v>
                </c:pt>
                <c:pt idx="1">
                  <c:v>123</c:v>
                </c:pt>
                <c:pt idx="2">
                  <c:v>135</c:v>
                </c:pt>
                <c:pt idx="3">
                  <c:v>19</c:v>
                </c:pt>
              </c:numCache>
            </c:numRef>
          </c:val>
          <c:extLst>
            <c:ext xmlns:c16="http://schemas.microsoft.com/office/drawing/2014/chart" uri="{C3380CC4-5D6E-409C-BE32-E72D297353CC}">
              <c16:uniqueId val="{00000000-9F14-4E75-BD26-E40571851EDA}"/>
            </c:ext>
          </c:extLst>
        </c:ser>
        <c:dLbls>
          <c:showLegendKey val="0"/>
          <c:showVal val="0"/>
          <c:showCatName val="0"/>
          <c:showSerName val="0"/>
          <c:showPercent val="0"/>
          <c:showBubbleSize val="0"/>
        </c:dLbls>
        <c:gapWidth val="150"/>
        <c:overlap val="100"/>
        <c:axId val="423704240"/>
        <c:axId val="423704632"/>
      </c:barChart>
      <c:catAx>
        <c:axId val="423704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2"/>
                </a:solidFill>
                <a:latin typeface="+mn-lt"/>
                <a:ea typeface="+mn-ea"/>
                <a:cs typeface="+mn-cs"/>
              </a:defRPr>
            </a:pPr>
            <a:endParaRPr lang="ru-KZ"/>
          </a:p>
        </c:txPr>
        <c:crossAx val="423704632"/>
        <c:crosses val="autoZero"/>
        <c:auto val="1"/>
        <c:lblAlgn val="ctr"/>
        <c:lblOffset val="100"/>
        <c:noMultiLvlLbl val="0"/>
      </c:catAx>
      <c:valAx>
        <c:axId val="423704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u-KZ"/>
          </a:p>
        </c:txPr>
        <c:crossAx val="42370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bg2"/>
              </a:solidFill>
              <a:latin typeface="+mn-lt"/>
              <a:ea typeface="+mn-ea"/>
              <a:cs typeface="+mn-cs"/>
            </a:defRPr>
          </a:pPr>
          <a:endParaRPr lang="ru-KZ"/>
        </a:p>
      </c:txPr>
    </c:legend>
    <c:plotVisOnly val="1"/>
    <c:dispBlanksAs val="gap"/>
    <c:showDLblsOverMax val="0"/>
  </c:chart>
  <c:spPr>
    <a:noFill/>
    <a:ln>
      <a:noFill/>
    </a:ln>
    <a:effectLst/>
  </c:spPr>
  <c:txPr>
    <a:bodyPr/>
    <a:lstStyle/>
    <a:p>
      <a:pPr>
        <a:defRPr sz="700"/>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1038" y="4722694"/>
            <a:ext cx="5448300" cy="447413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29224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d3d35c02b_3_75:notes"/>
          <p:cNvSpPr>
            <a:spLocks noGrp="1" noRot="1" noChangeAspect="1"/>
          </p:cNvSpPr>
          <p:nvPr>
            <p:ph type="sldImg" idx="2"/>
          </p:nvPr>
        </p:nvSpPr>
        <p:spPr>
          <a:xfrm>
            <a:off x="93663" y="747713"/>
            <a:ext cx="662305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g2ad3d35c02b_3_75:notes"/>
          <p:cNvSpPr txBox="1">
            <a:spLocks noGrp="1"/>
          </p:cNvSpPr>
          <p:nvPr>
            <p:ph type="body" idx="1"/>
          </p:nvPr>
        </p:nvSpPr>
        <p:spPr>
          <a:xfrm>
            <a:off x="681691" y="4722810"/>
            <a:ext cx="5448083" cy="4472041"/>
          </a:xfrm>
          <a:prstGeom prst="rect">
            <a:avLst/>
          </a:prstGeom>
          <a:noFill/>
          <a:ln>
            <a:noFill/>
          </a:ln>
        </p:spPr>
        <p:txBody>
          <a:bodyPr spcFirstLastPara="1" wrap="square" lIns="92025" tIns="46000" rIns="92025" bIns="46000" anchor="t" anchorCtr="0">
            <a:noAutofit/>
          </a:bodyPr>
          <a:lstStyle/>
          <a:p>
            <a:pPr marL="0" lvl="0" indent="0" algn="l" rtl="0">
              <a:lnSpc>
                <a:spcPct val="100000"/>
              </a:lnSpc>
              <a:spcBef>
                <a:spcPts val="0"/>
              </a:spcBef>
              <a:spcAft>
                <a:spcPts val="0"/>
              </a:spcAft>
              <a:buSzPts val="1100"/>
              <a:buNone/>
            </a:pPr>
            <a:endParaRPr dirty="0"/>
          </a:p>
        </p:txBody>
      </p:sp>
      <p:sp>
        <p:nvSpPr>
          <p:cNvPr id="141" name="Google Shape;141;g2ad3d35c02b_3_75:notes"/>
          <p:cNvSpPr txBox="1">
            <a:spLocks noGrp="1"/>
          </p:cNvSpPr>
          <p:nvPr>
            <p:ph type="sldNum" idx="12"/>
          </p:nvPr>
        </p:nvSpPr>
        <p:spPr>
          <a:xfrm>
            <a:off x="3858197" y="9443299"/>
            <a:ext cx="2951090" cy="496893"/>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556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111110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cd4a7fb11_29_88:notes"/>
          <p:cNvSpPr txBox="1">
            <a:spLocks noGrp="1"/>
          </p:cNvSpPr>
          <p:nvPr>
            <p:ph type="body" idx="1"/>
          </p:nvPr>
        </p:nvSpPr>
        <p:spPr>
          <a:xfrm>
            <a:off x="470432" y="6436395"/>
            <a:ext cx="3763456" cy="52661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1" name="Google Shape;441;g2acd4a7fb11_29_88:notes"/>
          <p:cNvSpPr>
            <a:spLocks noGrp="1" noRot="1" noChangeAspect="1"/>
          </p:cNvSpPr>
          <p:nvPr>
            <p:ph type="sldImg" idx="2"/>
          </p:nvPr>
        </p:nvSpPr>
        <p:spPr>
          <a:xfrm>
            <a:off x="-1658938" y="1673225"/>
            <a:ext cx="8021638" cy="4513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13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ad3d35c02b_3_431:notes"/>
          <p:cNvSpPr txBox="1">
            <a:spLocks noGrp="1"/>
          </p:cNvSpPr>
          <p:nvPr>
            <p:ph type="body" idx="1"/>
          </p:nvPr>
        </p:nvSpPr>
        <p:spPr>
          <a:xfrm>
            <a:off x="470432" y="6436395"/>
            <a:ext cx="3763456" cy="5266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1" name="Google Shape;451;g2ad3d35c02b_3_431:notes"/>
          <p:cNvSpPr>
            <a:spLocks noGrp="1" noRot="1" noChangeAspect="1"/>
          </p:cNvSpPr>
          <p:nvPr>
            <p:ph type="sldImg" idx="2"/>
          </p:nvPr>
        </p:nvSpPr>
        <p:spPr>
          <a:xfrm>
            <a:off x="-1658938" y="1673225"/>
            <a:ext cx="8021638" cy="4513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039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ad3d35c02b_3_816:notes"/>
          <p:cNvSpPr>
            <a:spLocks noGrp="1" noRot="1" noChangeAspect="1"/>
          </p:cNvSpPr>
          <p:nvPr>
            <p:ph type="sldImg" idx="2"/>
          </p:nvPr>
        </p:nvSpPr>
        <p:spPr>
          <a:xfrm>
            <a:off x="93663" y="747713"/>
            <a:ext cx="662305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0" name="Google Shape;850;g2ad3d35c02b_3_816:notes"/>
          <p:cNvSpPr txBox="1">
            <a:spLocks noGrp="1"/>
          </p:cNvSpPr>
          <p:nvPr>
            <p:ph type="body" idx="1"/>
          </p:nvPr>
        </p:nvSpPr>
        <p:spPr>
          <a:xfrm>
            <a:off x="681691" y="4722810"/>
            <a:ext cx="5448083" cy="4472041"/>
          </a:xfrm>
          <a:prstGeom prst="rect">
            <a:avLst/>
          </a:prstGeom>
          <a:noFill/>
          <a:ln>
            <a:noFill/>
          </a:ln>
        </p:spPr>
        <p:txBody>
          <a:bodyPr spcFirstLastPara="1" wrap="square" lIns="92025" tIns="46000" rIns="92025" bIns="46000" anchor="t" anchorCtr="0">
            <a:noAutofit/>
          </a:bodyPr>
          <a:lstStyle/>
          <a:p>
            <a:pPr marL="0" lvl="0" indent="0" algn="l" rtl="0">
              <a:lnSpc>
                <a:spcPct val="100000"/>
              </a:lnSpc>
              <a:spcBef>
                <a:spcPts val="0"/>
              </a:spcBef>
              <a:spcAft>
                <a:spcPts val="0"/>
              </a:spcAft>
              <a:buSzPts val="1100"/>
              <a:buNone/>
            </a:pPr>
            <a:endParaRPr sz="1400" dirty="0">
              <a:latin typeface="Century Gothic"/>
              <a:ea typeface="Century Gothic"/>
              <a:cs typeface="Century Gothic"/>
              <a:sym typeface="Century Gothic"/>
            </a:endParaRPr>
          </a:p>
        </p:txBody>
      </p:sp>
      <p:sp>
        <p:nvSpPr>
          <p:cNvPr id="851" name="Google Shape;851;g2ad3d35c02b_3_816:notes"/>
          <p:cNvSpPr txBox="1">
            <a:spLocks noGrp="1"/>
          </p:cNvSpPr>
          <p:nvPr>
            <p:ph type="sldNum" idx="12"/>
          </p:nvPr>
        </p:nvSpPr>
        <p:spPr>
          <a:xfrm>
            <a:off x="3858197" y="9443299"/>
            <a:ext cx="2951090" cy="496893"/>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6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5D59CA-7F4B-41CB-80B7-CDCDB1369C83}" type="slidenum">
              <a:rPr lang="ru-RU" smtClean="0"/>
              <a:t>2</a:t>
            </a:fld>
            <a:endParaRPr lang="ru-RU"/>
          </a:p>
        </p:txBody>
      </p:sp>
    </p:spTree>
    <p:extLst>
      <p:ext uri="{BB962C8B-B14F-4D97-AF65-F5344CB8AC3E}">
        <p14:creationId xmlns:p14="http://schemas.microsoft.com/office/powerpoint/2010/main" val="95008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146436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16922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284565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acd4a7fb11_29_61:notes"/>
          <p:cNvSpPr txBox="1">
            <a:spLocks noGrp="1"/>
          </p:cNvSpPr>
          <p:nvPr>
            <p:ph type="body" idx="1"/>
          </p:nvPr>
        </p:nvSpPr>
        <p:spPr>
          <a:xfrm>
            <a:off x="470432" y="6436395"/>
            <a:ext cx="3763456" cy="52661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413" name="Google Shape;413;g2acd4a7fb11_29_61:notes"/>
          <p:cNvSpPr>
            <a:spLocks noGrp="1" noRot="1" noChangeAspect="1"/>
          </p:cNvSpPr>
          <p:nvPr>
            <p:ph type="sldImg" idx="2"/>
          </p:nvPr>
        </p:nvSpPr>
        <p:spPr>
          <a:xfrm>
            <a:off x="-1658938" y="1673225"/>
            <a:ext cx="8021638" cy="4513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572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ad3d35c02b_3_431:notes"/>
          <p:cNvSpPr txBox="1">
            <a:spLocks noGrp="1"/>
          </p:cNvSpPr>
          <p:nvPr>
            <p:ph type="body" idx="1"/>
          </p:nvPr>
        </p:nvSpPr>
        <p:spPr>
          <a:xfrm>
            <a:off x="470432" y="6436395"/>
            <a:ext cx="3763456" cy="5266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1" name="Google Shape;451;g2ad3d35c02b_3_431:notes"/>
          <p:cNvSpPr>
            <a:spLocks noGrp="1" noRot="1" noChangeAspect="1"/>
          </p:cNvSpPr>
          <p:nvPr>
            <p:ph type="sldImg" idx="2"/>
          </p:nvPr>
        </p:nvSpPr>
        <p:spPr>
          <a:xfrm>
            <a:off x="-1658938" y="1673225"/>
            <a:ext cx="8021638" cy="4513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942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29029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118939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CA"/>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CA"/>
          </a:p>
        </p:txBody>
      </p:sp>
      <p:sp>
        <p:nvSpPr>
          <p:cNvPr id="4" name="Дата 3"/>
          <p:cNvSpPr>
            <a:spLocks noGrp="1"/>
          </p:cNvSpPr>
          <p:nvPr>
            <p:ph type="dt" sz="half" idx="10"/>
          </p:nvPr>
        </p:nvSpPr>
        <p:spPr/>
        <p:txBody>
          <a:bodyPr/>
          <a:lstStyle/>
          <a:p>
            <a:endParaRPr lang="en-C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CA">
              <a:solidFill>
                <a:prstClr val="black">
                  <a:tint val="75000"/>
                </a:prstClr>
              </a:solidFill>
            </a:endParaRPr>
          </a:p>
        </p:txBody>
      </p:sp>
      <p:sp>
        <p:nvSpPr>
          <p:cNvPr id="6" name="Номер слайда 5"/>
          <p:cNvSpPr>
            <a:spLocks noGrp="1"/>
          </p:cNvSpPr>
          <p:nvPr>
            <p:ph type="sldNum" sz="quarter" idx="12"/>
          </p:nvPr>
        </p:nvSpPr>
        <p:spPr/>
        <p:txBody>
          <a:bodyPr/>
          <a:lstStyle/>
          <a:p>
            <a:fld id="{C689806A-1F58-4B25-828F-782ADF0BA7D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420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457201" y="1151334"/>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2" name="Google Shape;92;p20"/>
          <p:cNvSpPr txBox="1">
            <a:spLocks noGrp="1"/>
          </p:cNvSpPr>
          <p:nvPr>
            <p:ph type="body" idx="2"/>
          </p:nvPr>
        </p:nvSpPr>
        <p:spPr>
          <a:xfrm>
            <a:off x="457201"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3" name="Google Shape;93;p20"/>
          <p:cNvSpPr txBox="1">
            <a:spLocks noGrp="1"/>
          </p:cNvSpPr>
          <p:nvPr>
            <p:ph type="body" idx="3"/>
          </p:nvPr>
        </p:nvSpPr>
        <p:spPr>
          <a:xfrm>
            <a:off x="4645026" y="1151334"/>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4" name="Google Shape;94;p2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5" name="Google Shape;95;p2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a:off x="3575050" y="204788"/>
            <a:ext cx="5111751"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01" name="Google Shape;101;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2" name="Google Shape;102;p2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22"/>
          <p:cNvSpPr>
            <a:spLocks noGrp="1"/>
          </p:cNvSpPr>
          <p:nvPr>
            <p:ph type="pic" idx="2"/>
          </p:nvPr>
        </p:nvSpPr>
        <p:spPr>
          <a:xfrm>
            <a:off x="1792288" y="459581"/>
            <a:ext cx="5486400" cy="3086100"/>
          </a:xfrm>
          <a:prstGeom prst="rect">
            <a:avLst/>
          </a:prstGeom>
          <a:noFill/>
          <a:ln>
            <a:noFill/>
          </a:ln>
        </p:spPr>
      </p:sp>
      <p:sp>
        <p:nvSpPr>
          <p:cNvPr id="108" name="Google Shape;108;p22"/>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9" name="Google Shape;109;p2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rot="5400000">
            <a:off x="2874963" y="-1217612"/>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2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0" name="Google Shape;120;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2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6" name="Google Shape;126;p2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2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2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p:nvPr/>
        </p:nvSpPr>
        <p:spPr>
          <a:xfrm>
            <a:off x="200025" y="1411656"/>
            <a:ext cx="8743950" cy="1648939"/>
          </a:xfrm>
          <a:prstGeom prst="rect">
            <a:avLst/>
          </a:prstGeom>
          <a:noFill/>
          <a:ln>
            <a:noFill/>
          </a:ln>
        </p:spPr>
        <p:txBody>
          <a:bodyPr spcFirstLastPara="1" wrap="square" lIns="91425" tIns="45700" rIns="91425" bIns="45700" anchor="ctr" anchorCtr="0">
            <a:noAutofit/>
          </a:bodyPr>
          <a:lstStyle/>
          <a:p>
            <a:pPr lvl="0" indent="449263" algn="ctr">
              <a:buClr>
                <a:srgbClr val="17365D"/>
              </a:buClr>
              <a:buSzPts val="2800"/>
            </a:pPr>
            <a:r>
              <a:rPr lang="ru-RU" sz="2600" dirty="0">
                <a:solidFill>
                  <a:srgbClr val="17365D"/>
                </a:solidFill>
                <a:latin typeface="Century Gothic"/>
                <a:ea typeface="Century Gothic"/>
                <a:cs typeface="Century Gothic"/>
                <a:sym typeface="Century Gothic"/>
              </a:rPr>
              <a:t>Анализ кадровой обеспеченности</a:t>
            </a:r>
          </a:p>
          <a:p>
            <a:pPr lvl="0" indent="449263" algn="ctr">
              <a:buClr>
                <a:srgbClr val="17365D"/>
              </a:buClr>
              <a:buSzPts val="2800"/>
            </a:pPr>
            <a:r>
              <a:rPr lang="ru-RU" sz="2600" dirty="0">
                <a:solidFill>
                  <a:srgbClr val="17365D"/>
                </a:solidFill>
                <a:latin typeface="Century Gothic"/>
                <a:ea typeface="Century Gothic"/>
                <a:cs typeface="Century Gothic"/>
                <a:sym typeface="Century Gothic"/>
              </a:rPr>
              <a:t>отрасли здравоохранения Республики Казахстан, р</a:t>
            </a:r>
            <a:r>
              <a:rPr lang="ru-RU" sz="2600" b="0" i="0" u="none" strike="noStrike" cap="none" dirty="0">
                <a:solidFill>
                  <a:srgbClr val="17365D"/>
                </a:solidFill>
                <a:latin typeface="Century Gothic"/>
                <a:ea typeface="Century Gothic"/>
                <a:cs typeface="Century Gothic"/>
                <a:sym typeface="Century Gothic"/>
              </a:rPr>
              <a:t>езультаты трудоустройства</a:t>
            </a:r>
          </a:p>
          <a:p>
            <a:pPr marL="0" marR="0" lvl="0" indent="449263" algn="ctr" rtl="0">
              <a:lnSpc>
                <a:spcPct val="100000"/>
              </a:lnSpc>
              <a:spcBef>
                <a:spcPts val="0"/>
              </a:spcBef>
              <a:spcAft>
                <a:spcPts val="0"/>
              </a:spcAft>
              <a:buClr>
                <a:srgbClr val="17365D"/>
              </a:buClr>
              <a:buSzPts val="2800"/>
              <a:buFont typeface="Arial"/>
              <a:buNone/>
            </a:pPr>
            <a:r>
              <a:rPr lang="ru-RU" sz="2600" b="0" i="0" u="none" strike="noStrike" cap="none" dirty="0">
                <a:solidFill>
                  <a:srgbClr val="17365D"/>
                </a:solidFill>
                <a:latin typeface="Century Gothic"/>
                <a:ea typeface="Century Gothic"/>
                <a:cs typeface="Century Gothic"/>
                <a:sym typeface="Century Gothic"/>
              </a:rPr>
              <a:t>выпускников 2023 года.</a:t>
            </a:r>
          </a:p>
        </p:txBody>
      </p:sp>
      <p:sp>
        <p:nvSpPr>
          <p:cNvPr id="144" name="Google Shape;144;p27"/>
          <p:cNvSpPr/>
          <p:nvPr/>
        </p:nvSpPr>
        <p:spPr>
          <a:xfrm>
            <a:off x="5199894" y="4685466"/>
            <a:ext cx="1931641" cy="3063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a:buNone/>
            </a:pPr>
            <a:r>
              <a:rPr lang="ru" sz="1400" b="0" i="0" u="none" strike="noStrike" cap="none" dirty="0">
                <a:solidFill>
                  <a:srgbClr val="002060"/>
                </a:solidFill>
                <a:latin typeface="Century Gothic"/>
                <a:ea typeface="Century Gothic"/>
                <a:cs typeface="Century Gothic"/>
                <a:sym typeface="Century Gothic"/>
              </a:rPr>
              <a:t>Астана, 2024</a:t>
            </a:r>
            <a:endParaRPr sz="1400" b="0" i="0" u="none" strike="noStrike" cap="none" dirty="0">
              <a:solidFill>
                <a:srgbClr val="000000"/>
              </a:solidFill>
              <a:latin typeface="Arial"/>
              <a:ea typeface="Arial"/>
              <a:cs typeface="Arial"/>
              <a:sym typeface="Arial"/>
            </a:endParaRPr>
          </a:p>
        </p:txBody>
      </p:sp>
      <p:sp>
        <p:nvSpPr>
          <p:cNvPr id="145" name="Google Shape;145;p27"/>
          <p:cNvSpPr/>
          <p:nvPr/>
        </p:nvSpPr>
        <p:spPr>
          <a:xfrm>
            <a:off x="5356531" y="3235178"/>
            <a:ext cx="3659833" cy="12281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F7A8D"/>
              </a:buClr>
              <a:buSzPts val="1400"/>
              <a:buFont typeface="Arial"/>
              <a:buNone/>
            </a:pPr>
            <a:r>
              <a:rPr lang="ru-RU" dirty="0">
                <a:solidFill>
                  <a:srgbClr val="2F7A8D"/>
                </a:solidFill>
                <a:latin typeface="Century Gothic"/>
                <a:ea typeface="Century Gothic"/>
                <a:cs typeface="Century Gothic"/>
                <a:sym typeface="Century Gothic"/>
              </a:rPr>
              <a:t>Р</a:t>
            </a:r>
            <a:r>
              <a:rPr lang="ru-RU" sz="1400" b="0" i="0" u="none" strike="noStrike" cap="none" dirty="0">
                <a:solidFill>
                  <a:srgbClr val="2F7A8D"/>
                </a:solidFill>
                <a:latin typeface="Century Gothic"/>
                <a:ea typeface="Century Gothic"/>
                <a:cs typeface="Century Gothic"/>
                <a:sym typeface="Century Gothic"/>
              </a:rPr>
              <a:t>уководитель Национальной обсерватории кадровых ресурсов здравоохранения </a:t>
            </a:r>
            <a:r>
              <a:rPr lang="ru" sz="1400" b="0" i="0" u="none" strike="noStrike" cap="none" dirty="0">
                <a:solidFill>
                  <a:srgbClr val="2F7A8D"/>
                </a:solidFill>
                <a:latin typeface="Century Gothic"/>
                <a:ea typeface="Century Gothic"/>
                <a:cs typeface="Century Gothic"/>
                <a:sym typeface="Century Gothic"/>
              </a:rPr>
              <a:t>ННЦРЗ имени Салидат Каирбековой</a:t>
            </a:r>
            <a:r>
              <a:rPr lang="ru" sz="1400" b="0" i="0" u="none" strike="noStrike" cap="none" dirty="0">
                <a:solidFill>
                  <a:srgbClr val="002060"/>
                </a:solidFill>
                <a:latin typeface="Century Gothic"/>
                <a:ea typeface="Century Gothic"/>
                <a:cs typeface="Century Gothic"/>
                <a:sym typeface="Century Gothic"/>
              </a:rPr>
              <a:t>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2060"/>
              </a:buClr>
              <a:buSzPts val="1400"/>
              <a:buFont typeface="Arial"/>
              <a:buNone/>
            </a:pPr>
            <a:r>
              <a:rPr lang="ru" sz="1400" b="1" i="1" u="none" strike="noStrike" cap="none" dirty="0">
                <a:solidFill>
                  <a:srgbClr val="002060"/>
                </a:solidFill>
                <a:latin typeface="Century Gothic"/>
                <a:ea typeface="Century Gothic"/>
                <a:cs typeface="Century Gothic"/>
                <a:sym typeface="Century Gothic"/>
              </a:rPr>
              <a:t>Демушкан Ольга Юрьевна</a:t>
            </a:r>
            <a:endParaRPr sz="1400" b="0" i="0" u="none" strike="noStrike" cap="none" dirty="0">
              <a:solidFill>
                <a:srgbClr val="000000"/>
              </a:solidFill>
              <a:latin typeface="Arial"/>
              <a:ea typeface="Arial"/>
              <a:cs typeface="Arial"/>
              <a:sym typeface="Arial"/>
            </a:endParaRPr>
          </a:p>
        </p:txBody>
      </p:sp>
      <p:sp>
        <p:nvSpPr>
          <p:cNvPr id="146" name="Google Shape;146;p27"/>
          <p:cNvSpPr/>
          <p:nvPr/>
        </p:nvSpPr>
        <p:spPr>
          <a:xfrm>
            <a:off x="4499992" y="304840"/>
            <a:ext cx="244871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1000"/>
              <a:buFont typeface="Arial"/>
              <a:buNone/>
            </a:pPr>
            <a:r>
              <a:rPr lang="ru" sz="1000" b="0" i="0" u="none" strike="noStrike" cap="none">
                <a:solidFill>
                  <a:srgbClr val="244061"/>
                </a:solidFill>
                <a:latin typeface="Arial"/>
                <a:ea typeface="Arial"/>
                <a:cs typeface="Arial"/>
                <a:sym typeface="Arial"/>
              </a:rPr>
              <a:t>МИНИСТЕРСТВО ЗДРАВООХРАНЕНИЯ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4061"/>
              </a:buClr>
              <a:buSzPts val="1000"/>
              <a:buFont typeface="Arial"/>
              <a:buNone/>
            </a:pPr>
            <a:r>
              <a:rPr lang="ru" sz="1000" b="0" i="0" u="none" strike="noStrike" cap="none">
                <a:solidFill>
                  <a:srgbClr val="244061"/>
                </a:solidFill>
                <a:latin typeface="Arial"/>
                <a:ea typeface="Arial"/>
                <a:cs typeface="Arial"/>
                <a:sym typeface="Arial"/>
              </a:rPr>
              <a:t>РЕСПУБЛИКИ КАЗАХСТАН</a:t>
            </a:r>
            <a:endParaRPr sz="1000" b="0" i="0" u="none" strike="noStrike" cap="none">
              <a:solidFill>
                <a:srgbClr val="244061"/>
              </a:solidFill>
              <a:latin typeface="Arial"/>
              <a:ea typeface="Arial"/>
              <a:cs typeface="Arial"/>
              <a:sym typeface="Arial"/>
            </a:endParaRPr>
          </a:p>
        </p:txBody>
      </p:sp>
      <p:pic>
        <p:nvPicPr>
          <p:cNvPr id="147" name="Google Shape;147;p27"/>
          <p:cNvPicPr preferRelativeResize="0"/>
          <p:nvPr/>
        </p:nvPicPr>
        <p:blipFill rotWithShape="1">
          <a:blip r:embed="rId4">
            <a:alphaModFix/>
          </a:blip>
          <a:srcRect/>
          <a:stretch/>
        </p:blipFill>
        <p:spPr>
          <a:xfrm>
            <a:off x="3779838" y="268288"/>
            <a:ext cx="647700" cy="590550"/>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031" y="0"/>
            <a:ext cx="7886700" cy="610838"/>
          </a:xfrm>
        </p:spPr>
        <p:txBody>
          <a:bodyPr>
            <a:noAutofit/>
          </a:bodyPr>
          <a:lstStyle/>
          <a:p>
            <a:pPr algn="ctr"/>
            <a:r>
              <a:rPr lang="ru-RU" sz="1800" b="1" dirty="0">
                <a:latin typeface="Century Gothic" panose="020B0502020202020204" pitchFamily="34" charset="0"/>
                <a:cs typeface="Arial" panose="020B0604020202020204" pitchFamily="34" charset="0"/>
              </a:rPr>
              <a:t>Распределение выпускников 2023 года </a:t>
            </a:r>
            <a:br>
              <a:rPr lang="ru-RU" sz="1800" b="1" dirty="0">
                <a:latin typeface="Century Gothic" panose="020B0502020202020204" pitchFamily="34" charset="0"/>
                <a:cs typeface="Arial" panose="020B0604020202020204" pitchFamily="34" charset="0"/>
              </a:rPr>
            </a:br>
            <a:r>
              <a:rPr lang="ru-RU" sz="1800" b="1" dirty="0">
                <a:latin typeface="Century Gothic" panose="020B0502020202020204" pitchFamily="34" charset="0"/>
                <a:cs typeface="Arial" panose="020B0604020202020204" pitchFamily="34" charset="0"/>
              </a:rPr>
              <a:t>по уровням подготовки и формам обучения</a:t>
            </a:r>
            <a:endParaRPr lang="ru-RU" sz="1800" b="1" dirty="0">
              <a:latin typeface="Century Gothic" panose="020B0502020202020204" pitchFamily="34" charset="0"/>
            </a:endParaRPr>
          </a:p>
        </p:txBody>
      </p:sp>
      <p:graphicFrame>
        <p:nvGraphicFramePr>
          <p:cNvPr id="3" name="Таблица 2">
            <a:extLst>
              <a:ext uri="{FF2B5EF4-FFF2-40B4-BE49-F238E27FC236}">
                <a16:creationId xmlns:a16="http://schemas.microsoft.com/office/drawing/2014/main" id="{7053138F-0F40-5FFF-7BFC-8DA12A854954}"/>
              </a:ext>
            </a:extLst>
          </p:cNvPr>
          <p:cNvGraphicFramePr>
            <a:graphicFrameLocks noGrp="1"/>
          </p:cNvGraphicFramePr>
          <p:nvPr>
            <p:extLst>
              <p:ext uri="{D42A27DB-BD31-4B8C-83A1-F6EECF244321}">
                <p14:modId xmlns:p14="http://schemas.microsoft.com/office/powerpoint/2010/main" val="3451310538"/>
              </p:ext>
            </p:extLst>
          </p:nvPr>
        </p:nvGraphicFramePr>
        <p:xfrm>
          <a:off x="477776" y="961001"/>
          <a:ext cx="8507528" cy="2551039"/>
        </p:xfrm>
        <a:graphic>
          <a:graphicData uri="http://schemas.openxmlformats.org/drawingml/2006/table">
            <a:tbl>
              <a:tblPr/>
              <a:tblGrid>
                <a:gridCol w="1490465">
                  <a:extLst>
                    <a:ext uri="{9D8B030D-6E8A-4147-A177-3AD203B41FA5}">
                      <a16:colId xmlns:a16="http://schemas.microsoft.com/office/drawing/2014/main" val="554444676"/>
                    </a:ext>
                  </a:extLst>
                </a:gridCol>
                <a:gridCol w="633119">
                  <a:extLst>
                    <a:ext uri="{9D8B030D-6E8A-4147-A177-3AD203B41FA5}">
                      <a16:colId xmlns:a16="http://schemas.microsoft.com/office/drawing/2014/main" val="2224542578"/>
                    </a:ext>
                  </a:extLst>
                </a:gridCol>
                <a:gridCol w="1081576">
                  <a:extLst>
                    <a:ext uri="{9D8B030D-6E8A-4147-A177-3AD203B41FA5}">
                      <a16:colId xmlns:a16="http://schemas.microsoft.com/office/drawing/2014/main" val="3528810327"/>
                    </a:ext>
                  </a:extLst>
                </a:gridCol>
                <a:gridCol w="804589">
                  <a:extLst>
                    <a:ext uri="{9D8B030D-6E8A-4147-A177-3AD203B41FA5}">
                      <a16:colId xmlns:a16="http://schemas.microsoft.com/office/drawing/2014/main" val="1204210256"/>
                    </a:ext>
                  </a:extLst>
                </a:gridCol>
                <a:gridCol w="633119">
                  <a:extLst>
                    <a:ext uri="{9D8B030D-6E8A-4147-A177-3AD203B41FA5}">
                      <a16:colId xmlns:a16="http://schemas.microsoft.com/office/drawing/2014/main" val="3137481494"/>
                    </a:ext>
                  </a:extLst>
                </a:gridCol>
                <a:gridCol w="910107">
                  <a:extLst>
                    <a:ext uri="{9D8B030D-6E8A-4147-A177-3AD203B41FA5}">
                      <a16:colId xmlns:a16="http://schemas.microsoft.com/office/drawing/2014/main" val="4265360690"/>
                    </a:ext>
                  </a:extLst>
                </a:gridCol>
                <a:gridCol w="633119">
                  <a:extLst>
                    <a:ext uri="{9D8B030D-6E8A-4147-A177-3AD203B41FA5}">
                      <a16:colId xmlns:a16="http://schemas.microsoft.com/office/drawing/2014/main" val="1382360479"/>
                    </a:ext>
                  </a:extLst>
                </a:gridCol>
                <a:gridCol w="791397">
                  <a:extLst>
                    <a:ext uri="{9D8B030D-6E8A-4147-A177-3AD203B41FA5}">
                      <a16:colId xmlns:a16="http://schemas.microsoft.com/office/drawing/2014/main" val="672898275"/>
                    </a:ext>
                  </a:extLst>
                </a:gridCol>
                <a:gridCol w="706320">
                  <a:extLst>
                    <a:ext uri="{9D8B030D-6E8A-4147-A177-3AD203B41FA5}">
                      <a16:colId xmlns:a16="http://schemas.microsoft.com/office/drawing/2014/main" val="2539299606"/>
                    </a:ext>
                  </a:extLst>
                </a:gridCol>
                <a:gridCol w="823717">
                  <a:extLst>
                    <a:ext uri="{9D8B030D-6E8A-4147-A177-3AD203B41FA5}">
                      <a16:colId xmlns:a16="http://schemas.microsoft.com/office/drawing/2014/main" val="2949740196"/>
                    </a:ext>
                  </a:extLst>
                </a:gridCol>
              </a:tblGrid>
              <a:tr h="458606">
                <a:tc>
                  <a:txBody>
                    <a:bodyPr/>
                    <a:lstStyle/>
                    <a:p>
                      <a:pPr algn="ctr" fontAlgn="t"/>
                      <a:r>
                        <a:rPr lang="ru-RU" sz="1100" b="1" i="0" u="none" strike="noStrike" dirty="0">
                          <a:solidFill>
                            <a:srgbClr val="000000"/>
                          </a:solidFill>
                          <a:effectLst/>
                          <a:latin typeface="Century Gothic" panose="020B0502020202020204" pitchFamily="34" charset="0"/>
                        </a:rPr>
                        <a:t>Уровень </a:t>
                      </a:r>
                    </a:p>
                    <a:p>
                      <a:pPr algn="ctr" fontAlgn="t"/>
                      <a:r>
                        <a:rPr lang="ru-RU" sz="1100" b="1" i="0" u="none" strike="noStrike" dirty="0">
                          <a:solidFill>
                            <a:srgbClr val="000000"/>
                          </a:solidFill>
                          <a:effectLst/>
                          <a:latin typeface="Century Gothic" panose="020B0502020202020204" pitchFamily="34" charset="0"/>
                        </a:rPr>
                        <a:t>подготовки</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грант</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сельская квота</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платная</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грант МИО</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ТТЕ грант  (МКТУ)</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грант МО</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грант </a:t>
                      </a:r>
                      <a:r>
                        <a:rPr lang="ru-RU" sz="1100" b="1" i="0" u="none" strike="noStrike" dirty="0" err="1">
                          <a:solidFill>
                            <a:srgbClr val="000000"/>
                          </a:solidFill>
                          <a:effectLst/>
                          <a:latin typeface="Century Gothic" panose="020B0502020202020204" pitchFamily="34" charset="0"/>
                        </a:rPr>
                        <a:t>Серпін</a:t>
                      </a:r>
                      <a:endParaRPr lang="ru-RU" sz="1100" b="1" i="0" u="none" strike="noStrike" dirty="0">
                        <a:solidFill>
                          <a:srgbClr val="000000"/>
                        </a:solidFill>
                        <a:effectLst/>
                        <a:latin typeface="Century Gothic" panose="020B0502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другие гранты</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Общий итог</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72199260"/>
                  </a:ext>
                </a:extLst>
              </a:tr>
              <a:tr h="348234">
                <a:tc>
                  <a:txBody>
                    <a:bodyPr/>
                    <a:lstStyle/>
                    <a:p>
                      <a:pPr algn="ctr" fontAlgn="t"/>
                      <a:r>
                        <a:rPr lang="ru-RU" sz="1100" b="1" i="0" u="none" strike="noStrike" dirty="0">
                          <a:solidFill>
                            <a:srgbClr val="000000"/>
                          </a:solidFill>
                          <a:effectLst/>
                          <a:latin typeface="Century Gothic" panose="020B0502020202020204" pitchFamily="34" charset="0"/>
                        </a:rPr>
                        <a:t>бакалавриат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194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46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1432</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44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Century Gothic" panose="020B0502020202020204" pitchFamily="34" charset="0"/>
                        </a:rPr>
                        <a:t>1720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175119"/>
                  </a:ext>
                </a:extLst>
              </a:tr>
              <a:tr h="348234">
                <a:tc>
                  <a:txBody>
                    <a:bodyPr/>
                    <a:lstStyle/>
                    <a:p>
                      <a:pPr algn="ctr" fontAlgn="t"/>
                      <a:r>
                        <a:rPr lang="ru-RU" sz="1100" b="1" i="0" u="none" strike="noStrike" dirty="0">
                          <a:solidFill>
                            <a:srgbClr val="000000"/>
                          </a:solidFill>
                          <a:effectLst/>
                          <a:latin typeface="Century Gothic" panose="020B0502020202020204" pitchFamily="34" charset="0"/>
                        </a:rPr>
                        <a:t>докторантура</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156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17</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Century Gothic" panose="020B0502020202020204" pitchFamily="34" charset="0"/>
                        </a:rPr>
                        <a:t>173</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536543"/>
                  </a:ext>
                </a:extLst>
              </a:tr>
              <a:tr h="348234">
                <a:tc>
                  <a:txBody>
                    <a:bodyPr/>
                    <a:lstStyle/>
                    <a:p>
                      <a:pPr algn="ctr" fontAlgn="t"/>
                      <a:r>
                        <a:rPr lang="ru-RU" sz="1100" b="1" i="0" u="none" strike="noStrike" dirty="0">
                          <a:solidFill>
                            <a:srgbClr val="000000"/>
                          </a:solidFill>
                          <a:effectLst/>
                          <a:latin typeface="Century Gothic" panose="020B0502020202020204" pitchFamily="34" charset="0"/>
                        </a:rPr>
                        <a:t>интернатура</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1950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657</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1826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50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48</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78</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35</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Century Gothic" panose="020B0502020202020204" pitchFamily="34" charset="0"/>
                        </a:rPr>
                        <a:t>4648</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103743"/>
                  </a:ext>
                </a:extLst>
              </a:tr>
              <a:tr h="393656">
                <a:tc>
                  <a:txBody>
                    <a:bodyPr/>
                    <a:lstStyle/>
                    <a:p>
                      <a:pPr algn="ctr" fontAlgn="t"/>
                      <a:r>
                        <a:rPr lang="ru-RU" sz="1100" b="1" i="0" u="none" strike="noStrike" dirty="0">
                          <a:solidFill>
                            <a:srgbClr val="000000"/>
                          </a:solidFill>
                          <a:effectLst/>
                          <a:latin typeface="Century Gothic" panose="020B0502020202020204" pitchFamily="34" charset="0"/>
                        </a:rPr>
                        <a:t>магистратура</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325</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89</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0</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Century Gothic" panose="020B0502020202020204" pitchFamily="34" charset="0"/>
                        </a:rPr>
                        <a:t>414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682392"/>
                  </a:ext>
                </a:extLst>
              </a:tr>
              <a:tr h="348234">
                <a:tc>
                  <a:txBody>
                    <a:bodyPr/>
                    <a:lstStyle/>
                    <a:p>
                      <a:pPr algn="ctr" fontAlgn="t"/>
                      <a:r>
                        <a:rPr lang="ru-RU" sz="1100" b="1" i="0" u="none" strike="noStrike" dirty="0">
                          <a:solidFill>
                            <a:srgbClr val="000000"/>
                          </a:solidFill>
                          <a:effectLst/>
                          <a:latin typeface="Century Gothic" panose="020B0502020202020204" pitchFamily="34" charset="0"/>
                        </a:rPr>
                        <a:t>резидентура</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1226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402</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527</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132</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 </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0" i="0" u="none" strike="noStrike" dirty="0">
                          <a:solidFill>
                            <a:srgbClr val="000000"/>
                          </a:solidFill>
                          <a:effectLst/>
                          <a:latin typeface="Century Gothic" panose="020B0502020202020204" pitchFamily="34" charset="0"/>
                        </a:rPr>
                        <a:t>5</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100" b="1" i="0" u="none" strike="noStrike" dirty="0">
                          <a:solidFill>
                            <a:srgbClr val="000000"/>
                          </a:solidFill>
                          <a:effectLst/>
                          <a:latin typeface="Century Gothic" panose="020B0502020202020204" pitchFamily="34" charset="0"/>
                        </a:rPr>
                        <a:t>2292</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32302"/>
                  </a:ext>
                </a:extLst>
              </a:tr>
              <a:tr h="305841">
                <a:tc>
                  <a:txBody>
                    <a:bodyPr/>
                    <a:lstStyle/>
                    <a:p>
                      <a:pPr algn="ctr" fontAlgn="t"/>
                      <a:r>
                        <a:rPr lang="ru-RU" sz="1100" b="1" i="0" u="none" strike="noStrike" dirty="0">
                          <a:solidFill>
                            <a:srgbClr val="000000"/>
                          </a:solidFill>
                          <a:effectLst/>
                          <a:latin typeface="Century Gothic" panose="020B0502020202020204" pitchFamily="34" charset="0"/>
                        </a:rPr>
                        <a:t>Общий итог</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3851</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703</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3766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621</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48</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136</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78</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44</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t"/>
                      <a:r>
                        <a:rPr lang="ru-RU" sz="1100" b="1" i="0" u="none" strike="noStrike" dirty="0">
                          <a:solidFill>
                            <a:srgbClr val="000000"/>
                          </a:solidFill>
                          <a:effectLst/>
                          <a:latin typeface="Century Gothic" panose="020B0502020202020204" pitchFamily="34" charset="0"/>
                        </a:rPr>
                        <a:t>9247</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76894"/>
                  </a:ext>
                </a:extLst>
              </a:tr>
            </a:tbl>
          </a:graphicData>
        </a:graphic>
      </p:graphicFrame>
      <p:sp>
        <p:nvSpPr>
          <p:cNvPr id="5" name="Заголовок 1">
            <a:extLst>
              <a:ext uri="{FF2B5EF4-FFF2-40B4-BE49-F238E27FC236}">
                <a16:creationId xmlns:a16="http://schemas.microsoft.com/office/drawing/2014/main" id="{D7DFE1C6-B89A-E64A-033A-32D038CAB47A}"/>
              </a:ext>
            </a:extLst>
          </p:cNvPr>
          <p:cNvSpPr txBox="1">
            <a:spLocks/>
          </p:cNvSpPr>
          <p:nvPr/>
        </p:nvSpPr>
        <p:spPr>
          <a:xfrm>
            <a:off x="477776" y="3687342"/>
            <a:ext cx="8273034" cy="99031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b="1" dirty="0">
                <a:solidFill>
                  <a:srgbClr val="002060"/>
                </a:solidFill>
                <a:latin typeface="Century Gothic" panose="020B0502020202020204" pitchFamily="34" charset="0"/>
                <a:cs typeface="Arial" panose="020B0604020202020204" pitchFamily="34" charset="0"/>
              </a:rPr>
              <a:t>К другим грантам относятся: </a:t>
            </a:r>
            <a:r>
              <a:rPr lang="ru-RU" sz="1050" dirty="0">
                <a:solidFill>
                  <a:srgbClr val="002060"/>
                </a:solidFill>
                <a:latin typeface="Century Gothic" panose="020B0502020202020204" pitchFamily="34" charset="0"/>
                <a:cs typeface="Arial" panose="020B0604020202020204" pitchFamily="34" charset="0"/>
              </a:rPr>
              <a:t>грант НАО МУК (4), квота для граждан из числа инвалидов I, II групп, инвалидов с детства, детей-инвалидов (2), квота для лиц казахской национальности, не являющихся гражданами Республики Казахстан (5), квота для лиц, приравненных по льготам и гарантиям к участникам и инвалидам Великой Отечественной войны (2), квота для детей-сирот и детей, оставшихся без попечения родителей, а также граждан Республики Казахстан из числа молодежи, потерявших или оставшихся без попечения родителей до совершеннолетия (26) </a:t>
            </a:r>
            <a:endParaRPr lang="ru-RU" sz="105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7301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2A3F1-8394-7759-3350-74F424A424DE}"/>
              </a:ext>
            </a:extLst>
          </p:cNvPr>
          <p:cNvSpPr>
            <a:spLocks noGrp="1"/>
          </p:cNvSpPr>
          <p:nvPr>
            <p:ph type="title" idx="4294967295"/>
          </p:nvPr>
        </p:nvSpPr>
        <p:spPr>
          <a:xfrm>
            <a:off x="377852" y="636705"/>
            <a:ext cx="8229600" cy="857250"/>
          </a:xfrm>
        </p:spPr>
        <p:txBody>
          <a:bodyPr/>
          <a:lstStyle/>
          <a:p>
            <a:r>
              <a:rPr lang="ru-RU" sz="1200" b="1" dirty="0">
                <a:latin typeface="Century Gothic" panose="020B0502020202020204" pitchFamily="34" charset="0"/>
              </a:rPr>
              <a:t>Анализ эффективности работы Комиссии Министерства здравоохранения Республики Казахстан по персональному распределению выпускников/молодых специалистов и докторов философии (PhD), обучившихся на основе государственного образовательного заказа в медицинских организациях образования и науки Республики Казахстан за период 2019- 2023 годы</a:t>
            </a:r>
            <a:endParaRPr lang="ru-KZ" sz="1200" b="1" dirty="0">
              <a:latin typeface="Century Gothic" panose="020B0502020202020204" pitchFamily="34" charset="0"/>
            </a:endParaRPr>
          </a:p>
        </p:txBody>
      </p:sp>
      <p:pic>
        <p:nvPicPr>
          <p:cNvPr id="8" name="Рисунок 7">
            <a:extLst>
              <a:ext uri="{FF2B5EF4-FFF2-40B4-BE49-F238E27FC236}">
                <a16:creationId xmlns:a16="http://schemas.microsoft.com/office/drawing/2014/main" id="{A085DE45-D021-A76D-2031-F98198E61932}"/>
              </a:ext>
            </a:extLst>
          </p:cNvPr>
          <p:cNvPicPr>
            <a:picLocks noChangeAspect="1"/>
          </p:cNvPicPr>
          <p:nvPr/>
        </p:nvPicPr>
        <p:blipFill>
          <a:blip r:embed="rId2"/>
          <a:stretch>
            <a:fillRect/>
          </a:stretch>
        </p:blipFill>
        <p:spPr>
          <a:xfrm>
            <a:off x="432089" y="1493955"/>
            <a:ext cx="8507871" cy="2445212"/>
          </a:xfrm>
          <a:prstGeom prst="rect">
            <a:avLst/>
          </a:prstGeom>
        </p:spPr>
      </p:pic>
    </p:spTree>
    <p:extLst>
      <p:ext uri="{BB962C8B-B14F-4D97-AF65-F5344CB8AC3E}">
        <p14:creationId xmlns:p14="http://schemas.microsoft.com/office/powerpoint/2010/main" val="149977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1C626E-3507-CD75-E348-4249B672079C}"/>
              </a:ext>
            </a:extLst>
          </p:cNvPr>
          <p:cNvSpPr txBox="1"/>
          <p:nvPr/>
        </p:nvSpPr>
        <p:spPr>
          <a:xfrm>
            <a:off x="105798" y="67120"/>
            <a:ext cx="6400800" cy="584775"/>
          </a:xfrm>
          <a:prstGeom prst="rect">
            <a:avLst/>
          </a:prstGeom>
          <a:noFill/>
        </p:spPr>
        <p:txBody>
          <a:bodyPr wrap="square">
            <a:spAutoFit/>
          </a:bodyPr>
          <a:lstStyle/>
          <a:p>
            <a:pPr algn="ctr"/>
            <a:r>
              <a:rPr lang="ru-RU" sz="1600" b="1" dirty="0">
                <a:latin typeface="Century Gothic" panose="020B0502020202020204" pitchFamily="34" charset="0"/>
                <a:cs typeface="Arial" panose="020B0604020202020204" pitchFamily="34" charset="0"/>
              </a:rPr>
              <a:t>Распределение выпускников 2023 года в разрезе  ВУЗов </a:t>
            </a:r>
            <a:r>
              <a:rPr lang="ru-RU" sz="1600" dirty="0">
                <a:latin typeface="Century Gothic" panose="020B0502020202020204" pitchFamily="34" charset="0"/>
                <a:cs typeface="Arial" panose="020B0604020202020204" pitchFamily="34" charset="0"/>
              </a:rPr>
              <a:t>(общий контингент и госзаказ</a:t>
            </a:r>
            <a:r>
              <a:rPr lang="ru-RU" sz="1400" dirty="0">
                <a:latin typeface="Arial" panose="020B0604020202020204" pitchFamily="34" charset="0"/>
                <a:cs typeface="Arial" panose="020B0604020202020204" pitchFamily="34" charset="0"/>
              </a:rPr>
              <a:t>)</a:t>
            </a:r>
            <a:endParaRPr lang="ru-KZ" dirty="0"/>
          </a:p>
        </p:txBody>
      </p:sp>
      <p:pic>
        <p:nvPicPr>
          <p:cNvPr id="10" name="Рисунок 9">
            <a:extLst>
              <a:ext uri="{FF2B5EF4-FFF2-40B4-BE49-F238E27FC236}">
                <a16:creationId xmlns:a16="http://schemas.microsoft.com/office/drawing/2014/main" id="{2C6F68CD-05C6-3A7E-18BB-EFB10A872C83}"/>
              </a:ext>
            </a:extLst>
          </p:cNvPr>
          <p:cNvPicPr>
            <a:picLocks noChangeAspect="1"/>
          </p:cNvPicPr>
          <p:nvPr/>
        </p:nvPicPr>
        <p:blipFill>
          <a:blip r:embed="rId2"/>
          <a:stretch>
            <a:fillRect/>
          </a:stretch>
        </p:blipFill>
        <p:spPr>
          <a:xfrm>
            <a:off x="271822" y="751160"/>
            <a:ext cx="8600355" cy="3798170"/>
          </a:xfrm>
          <a:prstGeom prst="rect">
            <a:avLst/>
          </a:prstGeom>
        </p:spPr>
      </p:pic>
    </p:spTree>
    <p:extLst>
      <p:ext uri="{BB962C8B-B14F-4D97-AF65-F5344CB8AC3E}">
        <p14:creationId xmlns:p14="http://schemas.microsoft.com/office/powerpoint/2010/main" val="344606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12AAA8B-7E36-9276-EA4D-049A642C706F}"/>
              </a:ext>
            </a:extLst>
          </p:cNvPr>
          <p:cNvSpPr>
            <a:spLocks noGrp="1"/>
          </p:cNvSpPr>
          <p:nvPr>
            <p:ph type="body" idx="1"/>
          </p:nvPr>
        </p:nvSpPr>
        <p:spPr>
          <a:xfrm>
            <a:off x="200262" y="-7557"/>
            <a:ext cx="6079626" cy="515294"/>
          </a:xfrm>
        </p:spPr>
        <p:txBody>
          <a:bodyPr/>
          <a:lstStyle/>
          <a:p>
            <a:pPr marL="114300" indent="0" algn="ctr">
              <a:buNone/>
            </a:pPr>
            <a:r>
              <a:rPr lang="ru-RU" sz="1600" b="1" dirty="0">
                <a:latin typeface="Century Gothic" panose="020B0502020202020204" pitchFamily="34" charset="0"/>
                <a:cs typeface="Arial" panose="020B0604020202020204" pitchFamily="34" charset="0"/>
              </a:rPr>
              <a:t>Распределение выпускников 2023 года </a:t>
            </a:r>
          </a:p>
          <a:p>
            <a:pPr marL="114300" indent="0" algn="ctr">
              <a:buNone/>
            </a:pPr>
            <a:r>
              <a:rPr lang="ru-RU" sz="1600" b="1" dirty="0">
                <a:latin typeface="Century Gothic" panose="020B0502020202020204" pitchFamily="34" charset="0"/>
                <a:cs typeface="Arial" panose="020B0604020202020204" pitchFamily="34" charset="0"/>
              </a:rPr>
              <a:t>в разрезе НИИ, НЦ </a:t>
            </a:r>
            <a:r>
              <a:rPr lang="ru-RU" sz="1600" dirty="0">
                <a:latin typeface="Century Gothic" panose="020B0502020202020204" pitchFamily="34" charset="0"/>
                <a:cs typeface="Arial" panose="020B0604020202020204" pitchFamily="34" charset="0"/>
              </a:rPr>
              <a:t>(общий контингент и госзаказ)</a:t>
            </a:r>
            <a:endParaRPr lang="ru-KZ" sz="1600" dirty="0">
              <a:latin typeface="Century Gothic" panose="020B0502020202020204" pitchFamily="34" charset="0"/>
            </a:endParaRPr>
          </a:p>
        </p:txBody>
      </p:sp>
      <p:pic>
        <p:nvPicPr>
          <p:cNvPr id="4" name="Рисунок 3">
            <a:extLst>
              <a:ext uri="{FF2B5EF4-FFF2-40B4-BE49-F238E27FC236}">
                <a16:creationId xmlns:a16="http://schemas.microsoft.com/office/drawing/2014/main" id="{4F756085-1B1E-06FD-9BBE-542602FDA554}"/>
              </a:ext>
            </a:extLst>
          </p:cNvPr>
          <p:cNvPicPr>
            <a:picLocks noChangeAspect="1"/>
          </p:cNvPicPr>
          <p:nvPr/>
        </p:nvPicPr>
        <p:blipFill>
          <a:blip r:embed="rId3"/>
          <a:stretch>
            <a:fillRect/>
          </a:stretch>
        </p:blipFill>
        <p:spPr>
          <a:xfrm>
            <a:off x="445865" y="736154"/>
            <a:ext cx="7851749" cy="3957013"/>
          </a:xfrm>
          <a:prstGeom prst="rect">
            <a:avLst/>
          </a:prstGeom>
        </p:spPr>
      </p:pic>
    </p:spTree>
    <p:extLst>
      <p:ext uri="{BB962C8B-B14F-4D97-AF65-F5344CB8AC3E}">
        <p14:creationId xmlns:p14="http://schemas.microsoft.com/office/powerpoint/2010/main" val="307388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1439DB0-5A46-FCA1-4DBC-8CCD1320AABA}"/>
              </a:ext>
            </a:extLst>
          </p:cNvPr>
          <p:cNvSpPr>
            <a:spLocks noGrp="1"/>
          </p:cNvSpPr>
          <p:nvPr>
            <p:ph type="body" idx="1"/>
          </p:nvPr>
        </p:nvSpPr>
        <p:spPr>
          <a:xfrm>
            <a:off x="0" y="0"/>
            <a:ext cx="6635068" cy="439724"/>
          </a:xfrm>
        </p:spPr>
        <p:txBody>
          <a:bodyPr/>
          <a:lstStyle/>
          <a:p>
            <a:pPr marL="114300" indent="0">
              <a:buNone/>
            </a:pPr>
            <a:r>
              <a:rPr lang="ru-RU" sz="1400" b="1" dirty="0">
                <a:latin typeface="Century Gothic" panose="020B0502020202020204" pitchFamily="34" charset="0"/>
              </a:rPr>
              <a:t>Итоги работы по распределению и трудоустройству выпускников организаций медицинского образования и науки 2023 года</a:t>
            </a:r>
          </a:p>
          <a:p>
            <a:pPr marL="114300" indent="0">
              <a:buNone/>
            </a:pPr>
            <a:endParaRPr lang="ru-RU" sz="1400" b="1" dirty="0">
              <a:latin typeface="Century Gothic" panose="020B0502020202020204" pitchFamily="34" charset="0"/>
            </a:endParaRPr>
          </a:p>
          <a:p>
            <a:endParaRPr lang="ru-KZ" dirty="0"/>
          </a:p>
        </p:txBody>
      </p:sp>
      <p:graphicFrame>
        <p:nvGraphicFramePr>
          <p:cNvPr id="4" name="Таблица 3">
            <a:extLst>
              <a:ext uri="{FF2B5EF4-FFF2-40B4-BE49-F238E27FC236}">
                <a16:creationId xmlns:a16="http://schemas.microsoft.com/office/drawing/2014/main" id="{871825BA-F5D9-119F-7062-F8C354742EB5}"/>
              </a:ext>
            </a:extLst>
          </p:cNvPr>
          <p:cNvGraphicFramePr>
            <a:graphicFrameLocks noGrp="1"/>
          </p:cNvGraphicFramePr>
          <p:nvPr>
            <p:extLst>
              <p:ext uri="{D42A27DB-BD31-4B8C-83A1-F6EECF244321}">
                <p14:modId xmlns:p14="http://schemas.microsoft.com/office/powerpoint/2010/main" val="3145011448"/>
              </p:ext>
            </p:extLst>
          </p:nvPr>
        </p:nvGraphicFramePr>
        <p:xfrm>
          <a:off x="403934" y="908910"/>
          <a:ext cx="8029706" cy="3325679"/>
        </p:xfrm>
        <a:graphic>
          <a:graphicData uri="http://schemas.openxmlformats.org/drawingml/2006/table">
            <a:tbl>
              <a:tblPr/>
              <a:tblGrid>
                <a:gridCol w="3216649">
                  <a:extLst>
                    <a:ext uri="{9D8B030D-6E8A-4147-A177-3AD203B41FA5}">
                      <a16:colId xmlns:a16="http://schemas.microsoft.com/office/drawing/2014/main" val="2831623148"/>
                    </a:ext>
                  </a:extLst>
                </a:gridCol>
                <a:gridCol w="594150">
                  <a:extLst>
                    <a:ext uri="{9D8B030D-6E8A-4147-A177-3AD203B41FA5}">
                      <a16:colId xmlns:a16="http://schemas.microsoft.com/office/drawing/2014/main" val="174182314"/>
                    </a:ext>
                  </a:extLst>
                </a:gridCol>
                <a:gridCol w="638489">
                  <a:extLst>
                    <a:ext uri="{9D8B030D-6E8A-4147-A177-3AD203B41FA5}">
                      <a16:colId xmlns:a16="http://schemas.microsoft.com/office/drawing/2014/main" val="1668721934"/>
                    </a:ext>
                  </a:extLst>
                </a:gridCol>
                <a:gridCol w="693769">
                  <a:extLst>
                    <a:ext uri="{9D8B030D-6E8A-4147-A177-3AD203B41FA5}">
                      <a16:colId xmlns:a16="http://schemas.microsoft.com/office/drawing/2014/main" val="2102154066"/>
                    </a:ext>
                  </a:extLst>
                </a:gridCol>
                <a:gridCol w="822644">
                  <a:extLst>
                    <a:ext uri="{9D8B030D-6E8A-4147-A177-3AD203B41FA5}">
                      <a16:colId xmlns:a16="http://schemas.microsoft.com/office/drawing/2014/main" val="1531241655"/>
                    </a:ext>
                  </a:extLst>
                </a:gridCol>
                <a:gridCol w="673962">
                  <a:extLst>
                    <a:ext uri="{9D8B030D-6E8A-4147-A177-3AD203B41FA5}">
                      <a16:colId xmlns:a16="http://schemas.microsoft.com/office/drawing/2014/main" val="4195844270"/>
                    </a:ext>
                  </a:extLst>
                </a:gridCol>
                <a:gridCol w="798111">
                  <a:extLst>
                    <a:ext uri="{9D8B030D-6E8A-4147-A177-3AD203B41FA5}">
                      <a16:colId xmlns:a16="http://schemas.microsoft.com/office/drawing/2014/main" val="2119491457"/>
                    </a:ext>
                  </a:extLst>
                </a:gridCol>
                <a:gridCol w="591932">
                  <a:extLst>
                    <a:ext uri="{9D8B030D-6E8A-4147-A177-3AD203B41FA5}">
                      <a16:colId xmlns:a16="http://schemas.microsoft.com/office/drawing/2014/main" val="2815753558"/>
                    </a:ext>
                  </a:extLst>
                </a:gridCol>
              </a:tblGrid>
              <a:tr h="283065">
                <a:tc>
                  <a:txBody>
                    <a:bodyPr/>
                    <a:lstStyle/>
                    <a:p>
                      <a:pPr algn="ctr" fontAlgn="t"/>
                      <a:r>
                        <a:rPr lang="ru-RU" sz="600" b="1" i="0" u="none" strike="noStrike" dirty="0">
                          <a:solidFill>
                            <a:srgbClr val="000000"/>
                          </a:solidFill>
                          <a:effectLst/>
                          <a:latin typeface="Century Gothic" panose="020B0502020202020204" pitchFamily="34" charset="0"/>
                        </a:rPr>
                        <a:t>Организации</a:t>
                      </a:r>
                      <a:r>
                        <a:rPr lang="ru-RU" sz="600" b="1" i="0" u="none" strike="noStrike" baseline="0" dirty="0">
                          <a:solidFill>
                            <a:srgbClr val="000000"/>
                          </a:solidFill>
                          <a:effectLst/>
                          <a:latin typeface="Century Gothic" panose="020B0502020202020204" pitchFamily="34" charset="0"/>
                        </a:rPr>
                        <a:t> медицинского образования и науки</a:t>
                      </a:r>
                      <a:endParaRPr lang="ru-RU" sz="600" b="1" i="0" u="none" strike="noStrike" dirty="0">
                        <a:solidFill>
                          <a:srgbClr val="000000"/>
                        </a:solidFill>
                        <a:effectLst/>
                        <a:latin typeface="Century Gothic" panose="020B0502020202020204" pitchFamily="34" charset="0"/>
                      </a:endParaRP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t"/>
                      <a:r>
                        <a:rPr lang="ru-RU" sz="600" b="1" i="0" u="none" strike="noStrike" dirty="0">
                          <a:solidFill>
                            <a:srgbClr val="000000"/>
                          </a:solidFill>
                          <a:effectLst/>
                          <a:latin typeface="Century Gothic" panose="020B0502020202020204" pitchFamily="34" charset="0"/>
                        </a:rPr>
                        <a:t>общий выпуск</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t"/>
                      <a:r>
                        <a:rPr lang="ru-RU" sz="600" b="1" i="0" u="none" strike="noStrike" dirty="0">
                          <a:solidFill>
                            <a:srgbClr val="000000"/>
                          </a:solidFill>
                          <a:effectLst/>
                          <a:latin typeface="Century Gothic" panose="020B0502020202020204" pitchFamily="34" charset="0"/>
                        </a:rPr>
                        <a:t>В том числе госзаказ</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t"/>
                      <a:r>
                        <a:rPr lang="ru-RU" sz="600" b="1" i="0" u="none" strike="noStrike" dirty="0">
                          <a:solidFill>
                            <a:srgbClr val="000000"/>
                          </a:solidFill>
                          <a:effectLst/>
                          <a:latin typeface="Century Gothic" panose="020B0502020202020204" pitchFamily="34" charset="0"/>
                        </a:rPr>
                        <a:t>освобождены на 1 комиссии</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t"/>
                      <a:r>
                        <a:rPr lang="ru-RU" sz="600" b="1" i="0" u="none" strike="noStrike" dirty="0">
                          <a:solidFill>
                            <a:srgbClr val="000000"/>
                          </a:solidFill>
                          <a:effectLst/>
                          <a:latin typeface="Century Gothic" panose="020B0502020202020204" pitchFamily="34" charset="0"/>
                        </a:rPr>
                        <a:t>распределены 23.06.2023 г.</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ru-RU" sz="600" b="1" i="0" u="none" strike="noStrike" dirty="0">
                          <a:solidFill>
                            <a:srgbClr val="000000"/>
                          </a:solidFill>
                          <a:effectLst/>
                          <a:latin typeface="Century Gothic" panose="020B0502020202020204" pitchFamily="34" charset="0"/>
                        </a:rPr>
                        <a:t>выбыли по разным причинам</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t"/>
                      <a:r>
                        <a:rPr lang="ru-RU" sz="600" b="1" i="0" u="none" strike="noStrike" dirty="0">
                          <a:solidFill>
                            <a:srgbClr val="000000"/>
                          </a:solidFill>
                          <a:effectLst/>
                          <a:latin typeface="Century Gothic" panose="020B0502020202020204" pitchFamily="34" charset="0"/>
                        </a:rPr>
                        <a:t>освобождены на повторной комиссии</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ru-RU" sz="600" b="1" i="0" u="none" strike="noStrike" dirty="0">
                          <a:solidFill>
                            <a:srgbClr val="000000"/>
                          </a:solidFill>
                          <a:effectLst/>
                          <a:latin typeface="Century Gothic" panose="020B0502020202020204" pitchFamily="34" charset="0"/>
                        </a:rPr>
                        <a:t>отложили решением комиссии</a:t>
                      </a:r>
                    </a:p>
                  </a:txBody>
                  <a:tcPr marL="4423" marR="4423" marT="44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extLst>
                  <a:ext uri="{0D108BD9-81ED-4DB2-BD59-A6C34878D82A}">
                    <a16:rowId xmlns:a16="http://schemas.microsoft.com/office/drawing/2014/main" val="4108319084"/>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"Назарбаев Университет"</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99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85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72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274521"/>
                  </a:ext>
                </a:extLst>
              </a:tr>
              <a:tr h="124438">
                <a:tc>
                  <a:txBody>
                    <a:bodyPr/>
                    <a:lstStyle/>
                    <a:p>
                      <a:pPr algn="l" fontAlgn="b"/>
                      <a:r>
                        <a:rPr lang="ru-RU" sz="600" b="0" i="0" u="none" strike="noStrike">
                          <a:solidFill>
                            <a:srgbClr val="000000"/>
                          </a:solidFill>
                          <a:effectLst/>
                          <a:latin typeface="Century Gothic" panose="020B0502020202020204" pitchFamily="34" charset="0"/>
                        </a:rPr>
                        <a:t>НЦУ имени Б.У.Джарбусынова"</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878917"/>
                  </a:ext>
                </a:extLst>
              </a:tr>
              <a:tr h="124438">
                <a:tc>
                  <a:txBody>
                    <a:bodyPr/>
                    <a:lstStyle/>
                    <a:p>
                      <a:pPr algn="l" fontAlgn="b"/>
                      <a:r>
                        <a:rPr lang="ru-RU" sz="600" b="0" i="0" u="none" strike="noStrike">
                          <a:solidFill>
                            <a:srgbClr val="000000"/>
                          </a:solidFill>
                          <a:effectLst/>
                          <a:latin typeface="Century Gothic" panose="020B0502020202020204" pitchFamily="34" charset="0"/>
                        </a:rPr>
                        <a:t>Национальный научный медицинский центр</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22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20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722739"/>
                  </a:ext>
                </a:extLst>
              </a:tr>
              <a:tr h="124438">
                <a:tc>
                  <a:txBody>
                    <a:bodyPr/>
                    <a:lstStyle/>
                    <a:p>
                      <a:pPr algn="l" fontAlgn="b"/>
                      <a:r>
                        <a:rPr lang="ru-RU" sz="600" b="0" i="0" u="none" strike="noStrike">
                          <a:solidFill>
                            <a:srgbClr val="000000"/>
                          </a:solidFill>
                          <a:effectLst/>
                          <a:latin typeface="Century Gothic" panose="020B0502020202020204" pitchFamily="34" charset="0"/>
                        </a:rPr>
                        <a:t>Национальный центр нейрохирургии</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343120"/>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НИИ кардиологии и внутренних болезней</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6707"/>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Южно-Казахстанская медицинская академия</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510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201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73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128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958128"/>
                  </a:ext>
                </a:extLst>
              </a:tr>
              <a:tr h="124438">
                <a:tc>
                  <a:txBody>
                    <a:bodyPr/>
                    <a:lstStyle/>
                    <a:p>
                      <a:pPr algn="l" fontAlgn="b"/>
                      <a:r>
                        <a:rPr lang="ru-RU" sz="600" b="0" i="0" u="none" strike="noStrike">
                          <a:solidFill>
                            <a:srgbClr val="000000"/>
                          </a:solidFill>
                          <a:effectLst/>
                          <a:latin typeface="Century Gothic" panose="020B0502020202020204" pitchFamily="34" charset="0"/>
                        </a:rPr>
                        <a:t>ЗКМУ имени Марата Оспанова</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857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461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112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349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149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513036"/>
                  </a:ext>
                </a:extLst>
              </a:tr>
              <a:tr h="124438">
                <a:tc>
                  <a:txBody>
                    <a:bodyPr/>
                    <a:lstStyle/>
                    <a:p>
                      <a:pPr algn="l" fontAlgn="b"/>
                      <a:r>
                        <a:rPr lang="ru-RU" sz="600" b="0" i="0" u="none" strike="noStrike">
                          <a:solidFill>
                            <a:srgbClr val="000000"/>
                          </a:solidFill>
                          <a:effectLst/>
                          <a:latin typeface="Century Gothic" panose="020B0502020202020204" pitchFamily="34" charset="0"/>
                        </a:rPr>
                        <a:t>Корпоративный фонд "</a:t>
                      </a:r>
                      <a:r>
                        <a:rPr lang="en-US" sz="600" b="0" i="0" u="none" strike="noStrike">
                          <a:solidFill>
                            <a:srgbClr val="000000"/>
                          </a:solidFill>
                          <a:effectLst/>
                          <a:latin typeface="Century Gothic" panose="020B0502020202020204" pitchFamily="34" charset="0"/>
                        </a:rPr>
                        <a:t>University Medical Center"</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39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27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89088"/>
                  </a:ext>
                </a:extLst>
              </a:tr>
              <a:tr h="124438">
                <a:tc>
                  <a:txBody>
                    <a:bodyPr/>
                    <a:lstStyle/>
                    <a:p>
                      <a:pPr algn="l" fontAlgn="b"/>
                      <a:r>
                        <a:rPr lang="ru-RU" sz="600" b="0" i="0" u="none" strike="noStrike">
                          <a:solidFill>
                            <a:srgbClr val="000000"/>
                          </a:solidFill>
                          <a:effectLst/>
                          <a:latin typeface="Century Gothic" panose="020B0502020202020204" pitchFamily="34" charset="0"/>
                        </a:rPr>
                        <a:t>НАО "КазНМУ им.С.Д.Асфендиярова"</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1937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1065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263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802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368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273896"/>
                  </a:ext>
                </a:extLst>
              </a:tr>
              <a:tr h="124438">
                <a:tc>
                  <a:txBody>
                    <a:bodyPr/>
                    <a:lstStyle/>
                    <a:p>
                      <a:pPr algn="l" fontAlgn="b"/>
                      <a:r>
                        <a:rPr lang="ru-RU" sz="600" b="0" i="0" u="none" strike="noStrike">
                          <a:solidFill>
                            <a:srgbClr val="000000"/>
                          </a:solidFill>
                          <a:effectLst/>
                          <a:latin typeface="Century Gothic" panose="020B0502020202020204" pitchFamily="34" charset="0"/>
                        </a:rPr>
                        <a:t>НАО "КазНУ им. аль-Фараби"</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496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71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58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686937"/>
                  </a:ext>
                </a:extLst>
              </a:tr>
              <a:tr h="135038">
                <a:tc>
                  <a:txBody>
                    <a:bodyPr/>
                    <a:lstStyle/>
                    <a:p>
                      <a:pPr algn="l" fontAlgn="b"/>
                      <a:r>
                        <a:rPr lang="ru-RU" sz="600" b="0" i="0" u="none" strike="noStrike">
                          <a:solidFill>
                            <a:srgbClr val="000000"/>
                          </a:solidFill>
                          <a:effectLst/>
                          <a:latin typeface="Century Gothic" panose="020B0502020202020204" pitchFamily="34" charset="0"/>
                        </a:rPr>
                        <a:t>НАО "Кокшетауский университет им Ш.Уалиханова"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651880"/>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НАО "Медицинский университет Астана"</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1471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907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177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730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14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311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16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086417"/>
                  </a:ext>
                </a:extLst>
              </a:tr>
              <a:tr h="128030">
                <a:tc>
                  <a:txBody>
                    <a:bodyPr/>
                    <a:lstStyle/>
                    <a:p>
                      <a:pPr algn="l" fontAlgn="b"/>
                      <a:r>
                        <a:rPr lang="ru-RU" sz="600" b="0" i="0" u="none" strike="noStrike" dirty="0">
                          <a:solidFill>
                            <a:srgbClr val="000000"/>
                          </a:solidFill>
                          <a:effectLst/>
                          <a:latin typeface="Century Gothic" panose="020B0502020202020204" pitchFamily="34" charset="0"/>
                        </a:rPr>
                        <a:t>НАО "Медицинский университет Караганды"</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843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397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76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321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143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280402"/>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НАО "Медицинский университет Семей"</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1067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558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141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417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186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215179"/>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НАО "Национальный научный кардиохирургический центр"</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25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84235"/>
                  </a:ext>
                </a:extLst>
              </a:tr>
              <a:tr h="124438">
                <a:tc>
                  <a:txBody>
                    <a:bodyPr/>
                    <a:lstStyle/>
                    <a:p>
                      <a:pPr algn="l" fontAlgn="b"/>
                      <a:r>
                        <a:rPr lang="ru-RU" sz="600" b="0" i="0" u="none" strike="noStrike">
                          <a:solidFill>
                            <a:srgbClr val="000000"/>
                          </a:solidFill>
                          <a:effectLst/>
                          <a:latin typeface="Century Gothic" panose="020B0502020202020204" pitchFamily="34" charset="0"/>
                        </a:rPr>
                        <a:t>СКГУ им.М.Козыбаева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157661"/>
                  </a:ext>
                </a:extLst>
              </a:tr>
              <a:tr h="124438">
                <a:tc>
                  <a:txBody>
                    <a:bodyPr/>
                    <a:lstStyle/>
                    <a:p>
                      <a:pPr algn="l" fontAlgn="b"/>
                      <a:r>
                        <a:rPr lang="ru-RU" sz="600" b="0" i="0" u="none" strike="noStrike">
                          <a:solidFill>
                            <a:srgbClr val="000000"/>
                          </a:solidFill>
                          <a:effectLst/>
                          <a:latin typeface="Century Gothic" panose="020B0502020202020204" pitchFamily="34" charset="0"/>
                        </a:rPr>
                        <a:t>НУО "Казахстанско-Российский Медицинский Университет"</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1022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257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61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196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68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118423"/>
                  </a:ext>
                </a:extLst>
              </a:tr>
              <a:tr h="124438">
                <a:tc>
                  <a:txBody>
                    <a:bodyPr/>
                    <a:lstStyle/>
                    <a:p>
                      <a:pPr algn="l" fontAlgn="b"/>
                      <a:r>
                        <a:rPr lang="ru-RU" sz="600" b="0" i="0" u="none" strike="noStrike" dirty="0" err="1">
                          <a:solidFill>
                            <a:srgbClr val="000000"/>
                          </a:solidFill>
                          <a:effectLst/>
                          <a:latin typeface="Century Gothic" panose="020B0502020202020204" pitchFamily="34" charset="0"/>
                        </a:rPr>
                        <a:t>Каз</a:t>
                      </a:r>
                      <a:r>
                        <a:rPr lang="ru-RU" sz="600" b="0" i="0" u="none" strike="noStrike" dirty="0">
                          <a:solidFill>
                            <a:srgbClr val="000000"/>
                          </a:solidFill>
                          <a:effectLst/>
                          <a:latin typeface="Century Gothic" panose="020B0502020202020204" pitchFamily="34" charset="0"/>
                        </a:rPr>
                        <a:t> НЦДИЗ</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23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537958"/>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ННЦТО </a:t>
                      </a:r>
                      <a:r>
                        <a:rPr lang="ru-RU" sz="600" b="0" i="0" u="none" strike="noStrike" dirty="0" err="1">
                          <a:solidFill>
                            <a:srgbClr val="000000"/>
                          </a:solidFill>
                          <a:effectLst/>
                          <a:latin typeface="Century Gothic" panose="020B0502020202020204" pitchFamily="34" charset="0"/>
                        </a:rPr>
                        <a:t>им.ак</a:t>
                      </a:r>
                      <a:r>
                        <a:rPr lang="ru-RU" sz="600" b="0" i="0" u="none" strike="noStrike" dirty="0">
                          <a:solidFill>
                            <a:srgbClr val="000000"/>
                          </a:solidFill>
                          <a:effectLst/>
                          <a:latin typeface="Century Gothic" panose="020B0502020202020204" pitchFamily="34" charset="0"/>
                        </a:rPr>
                        <a:t>. </a:t>
                      </a:r>
                      <a:r>
                        <a:rPr lang="ru-RU" sz="600" b="0" i="0" u="none" strike="noStrike" dirty="0" err="1">
                          <a:solidFill>
                            <a:srgbClr val="000000"/>
                          </a:solidFill>
                          <a:effectLst/>
                          <a:latin typeface="Century Gothic" panose="020B0502020202020204" pitchFamily="34" charset="0"/>
                        </a:rPr>
                        <a:t>Батпенова</a:t>
                      </a:r>
                      <a:r>
                        <a:rPr lang="ru-RU" sz="600" b="0" i="0" u="none" strike="noStrike" dirty="0">
                          <a:solidFill>
                            <a:srgbClr val="000000"/>
                          </a:solidFill>
                          <a:effectLst/>
                          <a:latin typeface="Century Gothic" panose="020B0502020202020204" pitchFamily="34" charset="0"/>
                        </a:rPr>
                        <a:t> Н.Д.</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23</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16</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953308"/>
                  </a:ext>
                </a:extLst>
              </a:tr>
              <a:tr h="124438">
                <a:tc>
                  <a:txBody>
                    <a:bodyPr/>
                    <a:lstStyle/>
                    <a:p>
                      <a:pPr algn="l" fontAlgn="b"/>
                      <a:r>
                        <a:rPr lang="ru-RU" sz="600" b="0" i="0" u="none" strike="noStrike">
                          <a:solidFill>
                            <a:srgbClr val="000000"/>
                          </a:solidFill>
                          <a:effectLst/>
                          <a:latin typeface="Century Gothic" panose="020B0502020202020204" pitchFamily="34" charset="0"/>
                        </a:rPr>
                        <a:t>ННОЦ</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29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88206"/>
                  </a:ext>
                </a:extLst>
              </a:tr>
              <a:tr h="124438">
                <a:tc>
                  <a:txBody>
                    <a:bodyPr/>
                    <a:lstStyle/>
                    <a:p>
                      <a:pPr algn="l" fontAlgn="b"/>
                      <a:r>
                        <a:rPr lang="ru-RU" sz="600" b="0" i="0" u="none" strike="noStrike">
                          <a:solidFill>
                            <a:srgbClr val="000000"/>
                          </a:solidFill>
                          <a:effectLst/>
                          <a:latin typeface="Century Gothic" panose="020B0502020202020204" pitchFamily="34" charset="0"/>
                        </a:rPr>
                        <a:t>КазНИИ глазных болезней</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12</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1"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837005"/>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ТОО «Казахстанский медицинский университет «ВШОЗ»</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84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8</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30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ru-RU" sz="800" b="0" i="0" u="none" strike="noStrike" dirty="0">
                        <a:solidFill>
                          <a:srgbClr val="000000"/>
                        </a:solidFill>
                        <a:effectLst/>
                        <a:latin typeface="Century Gothic" panose="020B0502020202020204" pitchFamily="34" charset="0"/>
                      </a:endParaRP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725984"/>
                  </a:ext>
                </a:extLst>
              </a:tr>
              <a:tr h="124438">
                <a:tc>
                  <a:txBody>
                    <a:bodyPr/>
                    <a:lstStyle/>
                    <a:p>
                      <a:pPr algn="l" fontAlgn="b"/>
                      <a:r>
                        <a:rPr lang="ru-RU" sz="600" b="0" i="0" u="none" strike="noStrike" dirty="0">
                          <a:solidFill>
                            <a:srgbClr val="000000"/>
                          </a:solidFill>
                          <a:effectLst/>
                          <a:latin typeface="Century Gothic" panose="020B0502020202020204" pitchFamily="34" charset="0"/>
                        </a:rPr>
                        <a:t>МКТУ имени Ходжи Ахмеда </a:t>
                      </a:r>
                      <a:r>
                        <a:rPr lang="ru-RU" sz="600" b="0" i="0" u="none" strike="noStrike" dirty="0" err="1">
                          <a:solidFill>
                            <a:srgbClr val="000000"/>
                          </a:solidFill>
                          <a:effectLst/>
                          <a:latin typeface="Century Gothic" panose="020B0502020202020204" pitchFamily="34" charset="0"/>
                        </a:rPr>
                        <a:t>Ясави</a:t>
                      </a:r>
                      <a:r>
                        <a:rPr lang="ru-RU" sz="600" b="0" i="0" u="none" strike="noStrike" dirty="0">
                          <a:solidFill>
                            <a:srgbClr val="000000"/>
                          </a:solidFill>
                          <a:effectLst/>
                          <a:latin typeface="Century Gothic" panose="020B0502020202020204" pitchFamily="34" charset="0"/>
                        </a:rPr>
                        <a:t>"</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entury Gothic" panose="020B0502020202020204" pitchFamily="34" charset="0"/>
                        </a:rPr>
                        <a:t>667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230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entury Gothic" panose="020B0502020202020204" pitchFamily="34" charset="0"/>
                        </a:rPr>
                        <a:t>71</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159</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effectLst/>
                          <a:latin typeface="Century Gothic" panose="020B0502020202020204" pitchFamily="34" charset="0"/>
                        </a:rPr>
                        <a:t>54</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0" i="0" u="none" strike="noStrike" dirty="0">
                          <a:solidFill>
                            <a:srgbClr val="000000"/>
                          </a:solidFill>
                          <a:effectLst/>
                          <a:latin typeface="Century Gothic" panose="020B0502020202020204" pitchFamily="34" charset="0"/>
                        </a:rPr>
                        <a:t> </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219288"/>
                  </a:ext>
                </a:extLst>
              </a:tr>
              <a:tr h="124438">
                <a:tc>
                  <a:txBody>
                    <a:bodyPr/>
                    <a:lstStyle/>
                    <a:p>
                      <a:pPr algn="l" fontAlgn="b"/>
                      <a:r>
                        <a:rPr lang="ru-RU" sz="600" b="1" i="0" u="none" strike="noStrike" dirty="0">
                          <a:solidFill>
                            <a:srgbClr val="000000"/>
                          </a:solidFill>
                          <a:effectLst/>
                          <a:latin typeface="Century Gothic" panose="020B0502020202020204" pitchFamily="34" charset="0"/>
                        </a:rPr>
                        <a:t>Общий итог</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b"/>
                      <a:r>
                        <a:rPr lang="ru-RU" sz="800" b="1" i="0" u="none" strike="noStrike" dirty="0">
                          <a:solidFill>
                            <a:srgbClr val="000000"/>
                          </a:solidFill>
                          <a:effectLst/>
                          <a:latin typeface="Century Gothic" panose="020B0502020202020204" pitchFamily="34" charset="0"/>
                        </a:rPr>
                        <a:t>9247</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b"/>
                      <a:r>
                        <a:rPr lang="ru-RU" sz="800" b="1" i="0" u="none" strike="noStrike" dirty="0">
                          <a:solidFill>
                            <a:srgbClr val="000000"/>
                          </a:solidFill>
                          <a:effectLst/>
                          <a:latin typeface="Century Gothic" panose="020B0502020202020204" pitchFamily="34" charset="0"/>
                        </a:rPr>
                        <a:t>4360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b"/>
                      <a:r>
                        <a:rPr lang="ru-RU" sz="800" b="1" i="0" u="none" strike="noStrike" dirty="0">
                          <a:solidFill>
                            <a:srgbClr val="000000"/>
                          </a:solidFill>
                          <a:effectLst/>
                          <a:latin typeface="Century Gothic" panose="020B0502020202020204" pitchFamily="34" charset="0"/>
                        </a:rPr>
                        <a:t>1020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b"/>
                      <a:r>
                        <a:rPr lang="ru-RU" sz="800" b="1" i="0" u="none" strike="noStrike" dirty="0">
                          <a:solidFill>
                            <a:srgbClr val="000000"/>
                          </a:solidFill>
                          <a:effectLst/>
                          <a:latin typeface="Century Gothic" panose="020B0502020202020204" pitchFamily="34" charset="0"/>
                        </a:rPr>
                        <a:t>3340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1" i="0" u="none" strike="noStrike" dirty="0">
                          <a:solidFill>
                            <a:srgbClr val="000000"/>
                          </a:solidFill>
                          <a:effectLst/>
                          <a:latin typeface="Century Gothic" panose="020B0502020202020204" pitchFamily="34" charset="0"/>
                        </a:rPr>
                        <a:t>50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tc>
                  <a:txBody>
                    <a:bodyPr/>
                    <a:lstStyle/>
                    <a:p>
                      <a:pPr algn="ctr" fontAlgn="b"/>
                      <a:r>
                        <a:rPr lang="ru-RU" sz="800" b="1" i="0" u="none" strike="noStrike" dirty="0">
                          <a:solidFill>
                            <a:srgbClr val="000000"/>
                          </a:solidFill>
                          <a:effectLst/>
                          <a:latin typeface="Century Gothic" panose="020B0502020202020204" pitchFamily="34" charset="0"/>
                        </a:rPr>
                        <a:t>1350</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800" b="1" i="0" u="none" strike="noStrike" dirty="0">
                          <a:solidFill>
                            <a:srgbClr val="000000"/>
                          </a:solidFill>
                          <a:effectLst/>
                          <a:latin typeface="Century Gothic" panose="020B0502020202020204" pitchFamily="34" charset="0"/>
                        </a:rPr>
                        <a:t>25</a:t>
                      </a:r>
                    </a:p>
                  </a:txBody>
                  <a:tcPr marL="4423" marR="4423" marT="44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7FD"/>
                    </a:solidFill>
                  </a:tcPr>
                </a:tc>
                <a:extLst>
                  <a:ext uri="{0D108BD9-81ED-4DB2-BD59-A6C34878D82A}">
                    <a16:rowId xmlns:a16="http://schemas.microsoft.com/office/drawing/2014/main" val="3454210499"/>
                  </a:ext>
                </a:extLst>
              </a:tr>
            </a:tbl>
          </a:graphicData>
        </a:graphic>
      </p:graphicFrame>
      <p:sp>
        <p:nvSpPr>
          <p:cNvPr id="6" name="TextBox 5">
            <a:extLst>
              <a:ext uri="{FF2B5EF4-FFF2-40B4-BE49-F238E27FC236}">
                <a16:creationId xmlns:a16="http://schemas.microsoft.com/office/drawing/2014/main" id="{B1402519-C3DD-DEB7-02EF-615F2BFA9854}"/>
              </a:ext>
            </a:extLst>
          </p:cNvPr>
          <p:cNvSpPr txBox="1"/>
          <p:nvPr/>
        </p:nvSpPr>
        <p:spPr>
          <a:xfrm>
            <a:off x="234268" y="4334443"/>
            <a:ext cx="7594810" cy="523220"/>
          </a:xfrm>
          <a:prstGeom prst="rect">
            <a:avLst/>
          </a:prstGeom>
          <a:noFill/>
        </p:spPr>
        <p:txBody>
          <a:bodyPr wrap="square">
            <a:spAutoFit/>
          </a:bodyPr>
          <a:lstStyle/>
          <a:p>
            <a:r>
              <a:rPr lang="ru-RU" sz="1400" b="1" dirty="0">
                <a:solidFill>
                  <a:srgbClr val="002060"/>
                </a:solidFill>
                <a:latin typeface="Century Gothic" panose="020B0502020202020204" pitchFamily="34" charset="0"/>
              </a:rPr>
              <a:t>По итогам заседаний комиссий было освобождено 2420 молодых специалистов (56%), направлены для трудоустройства 1940 выпускников (44% ). </a:t>
            </a:r>
            <a:endParaRPr lang="ru-KZ" dirty="0"/>
          </a:p>
        </p:txBody>
      </p:sp>
    </p:spTree>
    <p:extLst>
      <p:ext uri="{BB962C8B-B14F-4D97-AF65-F5344CB8AC3E}">
        <p14:creationId xmlns:p14="http://schemas.microsoft.com/office/powerpoint/2010/main" val="68016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49B097-471A-0C40-2FE1-DD2F2A18F0DE}"/>
              </a:ext>
            </a:extLst>
          </p:cNvPr>
          <p:cNvSpPr txBox="1"/>
          <p:nvPr/>
        </p:nvSpPr>
        <p:spPr>
          <a:xfrm>
            <a:off x="457200" y="128469"/>
            <a:ext cx="5830244" cy="523220"/>
          </a:xfrm>
          <a:prstGeom prst="rect">
            <a:avLst/>
          </a:prstGeom>
          <a:noFill/>
        </p:spPr>
        <p:txBody>
          <a:bodyPr wrap="square">
            <a:spAutoFit/>
          </a:bodyPr>
          <a:lstStyle/>
          <a:p>
            <a:pPr algn="ctr">
              <a:defRPr/>
            </a:pPr>
            <a:r>
              <a:rPr lang="ru-RU" b="1" dirty="0">
                <a:latin typeface="Century Gothic" panose="020B0502020202020204" pitchFamily="34" charset="0"/>
                <a:ea typeface="+mn-ea"/>
                <a:cs typeface="+mn-cs"/>
              </a:rPr>
              <a:t>Т</a:t>
            </a:r>
            <a:r>
              <a:rPr lang="ru-RU" sz="1400" b="1" dirty="0">
                <a:latin typeface="Century Gothic" panose="020B0502020202020204" pitchFamily="34" charset="0"/>
                <a:ea typeface="+mn-ea"/>
                <a:cs typeface="+mn-cs"/>
              </a:rPr>
              <a:t>рудоустройство и </a:t>
            </a:r>
            <a:r>
              <a:rPr lang="ru-RU" sz="1400" b="1" dirty="0" err="1">
                <a:latin typeface="Century Gothic" panose="020B0502020202020204" pitchFamily="34" charset="0"/>
                <a:ea typeface="+mn-ea"/>
                <a:cs typeface="+mn-cs"/>
              </a:rPr>
              <a:t>доезд</a:t>
            </a:r>
            <a:r>
              <a:rPr lang="ru-RU" sz="1400" b="1" dirty="0">
                <a:latin typeface="Century Gothic" panose="020B0502020202020204" pitchFamily="34" charset="0"/>
                <a:ea typeface="+mn-ea"/>
                <a:cs typeface="+mn-cs"/>
              </a:rPr>
              <a:t> молодых специалистов </a:t>
            </a:r>
          </a:p>
          <a:p>
            <a:pPr algn="ctr">
              <a:defRPr/>
            </a:pPr>
            <a:r>
              <a:rPr lang="ru-RU" sz="1400" b="1" dirty="0">
                <a:latin typeface="Century Gothic" panose="020B0502020202020204" pitchFamily="34" charset="0"/>
                <a:ea typeface="+mn-ea"/>
                <a:cs typeface="+mn-cs"/>
              </a:rPr>
              <a:t>в разрезе регионов </a:t>
            </a:r>
          </a:p>
        </p:txBody>
      </p:sp>
      <p:graphicFrame>
        <p:nvGraphicFramePr>
          <p:cNvPr id="6" name="Таблица 5">
            <a:extLst>
              <a:ext uri="{FF2B5EF4-FFF2-40B4-BE49-F238E27FC236}">
                <a16:creationId xmlns:a16="http://schemas.microsoft.com/office/drawing/2014/main" id="{CB3EA599-96AD-6841-23B3-C05A0904FA3D}"/>
              </a:ext>
            </a:extLst>
          </p:cNvPr>
          <p:cNvGraphicFramePr>
            <a:graphicFrameLocks noGrp="1"/>
          </p:cNvGraphicFramePr>
          <p:nvPr>
            <p:extLst>
              <p:ext uri="{D42A27DB-BD31-4B8C-83A1-F6EECF244321}">
                <p14:modId xmlns:p14="http://schemas.microsoft.com/office/powerpoint/2010/main" val="3111683128"/>
              </p:ext>
            </p:extLst>
          </p:nvPr>
        </p:nvGraphicFramePr>
        <p:xfrm>
          <a:off x="248401" y="693344"/>
          <a:ext cx="5290897" cy="4179648"/>
        </p:xfrm>
        <a:graphic>
          <a:graphicData uri="http://schemas.openxmlformats.org/drawingml/2006/table">
            <a:tbl>
              <a:tblPr firstRow="1" firstCol="1" bandRow="1">
                <a:tableStyleId>{A053FE5A-D09E-4CAF-A020-7C48BDF69F9E}</a:tableStyleId>
              </a:tblPr>
              <a:tblGrid>
                <a:gridCol w="318830">
                  <a:extLst>
                    <a:ext uri="{9D8B030D-6E8A-4147-A177-3AD203B41FA5}">
                      <a16:colId xmlns:a16="http://schemas.microsoft.com/office/drawing/2014/main" val="199370369"/>
                    </a:ext>
                  </a:extLst>
                </a:gridCol>
                <a:gridCol w="2425351">
                  <a:extLst>
                    <a:ext uri="{9D8B030D-6E8A-4147-A177-3AD203B41FA5}">
                      <a16:colId xmlns:a16="http://schemas.microsoft.com/office/drawing/2014/main" val="864584137"/>
                    </a:ext>
                  </a:extLst>
                </a:gridCol>
                <a:gridCol w="613604">
                  <a:extLst>
                    <a:ext uri="{9D8B030D-6E8A-4147-A177-3AD203B41FA5}">
                      <a16:colId xmlns:a16="http://schemas.microsoft.com/office/drawing/2014/main" val="2176822488"/>
                    </a:ext>
                  </a:extLst>
                </a:gridCol>
                <a:gridCol w="920776">
                  <a:extLst>
                    <a:ext uri="{9D8B030D-6E8A-4147-A177-3AD203B41FA5}">
                      <a16:colId xmlns:a16="http://schemas.microsoft.com/office/drawing/2014/main" val="650676302"/>
                    </a:ext>
                  </a:extLst>
                </a:gridCol>
                <a:gridCol w="1012336">
                  <a:extLst>
                    <a:ext uri="{9D8B030D-6E8A-4147-A177-3AD203B41FA5}">
                      <a16:colId xmlns:a16="http://schemas.microsoft.com/office/drawing/2014/main" val="1857734575"/>
                    </a:ext>
                  </a:extLst>
                </a:gridCol>
              </a:tblGrid>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Регион</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всего</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город</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село</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321524"/>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Абай</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90</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77</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526170"/>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2.</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Акмолинская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42</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18</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24</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211594"/>
                  </a:ext>
                </a:extLst>
              </a:tr>
              <a:tr h="116781">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Алматинская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83</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38</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45</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0842018"/>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4.</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Актюбинская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106</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90</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068579"/>
                  </a:ext>
                </a:extLst>
              </a:tr>
              <a:tr h="116781">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5.</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Атырауская</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35</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25</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10</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023020"/>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6.</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Восточно-Казахстанская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47</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42</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5</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183161"/>
                  </a:ext>
                </a:extLst>
              </a:tr>
              <a:tr h="116781">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7.</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Жамбылская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44</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21</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585387"/>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8.</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Жетысу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30</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18</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12</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696183"/>
                  </a:ext>
                </a:extLst>
              </a:tr>
              <a:tr h="116781">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9.</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Западно-Казахстанская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42</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27</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15</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3445"/>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10.</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Карагандинская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108</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89</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19</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3385769"/>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11.</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Костанайская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69</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23</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098755"/>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12.</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Кызылординская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20</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23</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989027"/>
                  </a:ext>
                </a:extLst>
              </a:tr>
              <a:tr h="214527">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Мангистауская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21</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13</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8</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11740"/>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14.</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Павлодарская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66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56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10</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000179"/>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15.</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Северо-Казахстанская область</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29</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24</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5</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708580"/>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16.</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Улытау</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14</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10</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4</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073285"/>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17.</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Туркестанская область</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109</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42</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67</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4495757"/>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18.</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город Алматы</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348</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348</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 </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545151"/>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19.</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dirty="0">
                          <a:solidFill>
                            <a:schemeClr val="bg2">
                              <a:lumMod val="75000"/>
                            </a:schemeClr>
                          </a:solidFill>
                          <a:effectLst/>
                          <a:latin typeface="Century Gothic" panose="020B0502020202020204" pitchFamily="34" charset="0"/>
                        </a:rPr>
                        <a:t>город Астана</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356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a:solidFill>
                            <a:schemeClr val="bg2">
                              <a:lumMod val="75000"/>
                            </a:schemeClr>
                          </a:solidFill>
                          <a:effectLst/>
                          <a:latin typeface="Century Gothic" panose="020B0502020202020204" pitchFamily="34" charset="0"/>
                        </a:rPr>
                        <a:t>356</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 </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4325832"/>
                  </a:ext>
                </a:extLst>
              </a:tr>
              <a:tr h="214527">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20.</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KZ" sz="1100" kern="0">
                          <a:solidFill>
                            <a:schemeClr val="bg2">
                              <a:lumMod val="75000"/>
                            </a:schemeClr>
                          </a:solidFill>
                          <a:effectLst/>
                          <a:latin typeface="Century Gothic" panose="020B0502020202020204" pitchFamily="34" charset="0"/>
                        </a:rPr>
                        <a:t>город Шымкент</a:t>
                      </a:r>
                      <a:endParaRPr lang="ru-KZ" sz="1100" kern="10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91</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91</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KZ" sz="1100" kern="0" dirty="0">
                          <a:solidFill>
                            <a:schemeClr val="bg2">
                              <a:lumMod val="75000"/>
                            </a:schemeClr>
                          </a:solidFill>
                          <a:effectLst/>
                          <a:latin typeface="Century Gothic" panose="020B0502020202020204" pitchFamily="34" charset="0"/>
                        </a:rPr>
                        <a:t> </a:t>
                      </a:r>
                      <a:endParaRPr lang="ru-KZ" sz="1100"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571918"/>
                  </a:ext>
                </a:extLst>
              </a:tr>
              <a:tr h="116781">
                <a:tc>
                  <a:txBody>
                    <a:bodyPr/>
                    <a:lstStyle/>
                    <a:p>
                      <a:pPr algn="ctr">
                        <a:lnSpc>
                          <a:spcPct val="107000"/>
                        </a:lnSpc>
                        <a:spcAft>
                          <a:spcPts val="800"/>
                        </a:spcAft>
                      </a:pPr>
                      <a:r>
                        <a:rPr lang="ru-KZ" sz="600" b="1" kern="0" dirty="0">
                          <a:solidFill>
                            <a:schemeClr val="bg2">
                              <a:lumMod val="75000"/>
                            </a:schemeClr>
                          </a:solidFill>
                          <a:effectLst/>
                        </a:rPr>
                        <a:t> </a:t>
                      </a:r>
                      <a:endParaRPr lang="ru-KZ" sz="600" b="1" kern="1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4" marR="391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KZ" sz="1100" b="1" kern="0" dirty="0">
                          <a:solidFill>
                            <a:schemeClr val="bg2">
                              <a:lumMod val="75000"/>
                            </a:schemeClr>
                          </a:solidFill>
                          <a:effectLst/>
                          <a:latin typeface="Century Gothic" panose="020B0502020202020204" pitchFamily="34" charset="0"/>
                        </a:rPr>
                        <a:t>ИТОГО</a:t>
                      </a:r>
                      <a:endParaRPr lang="ru-KZ" sz="1100" b="1"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KZ" sz="1100" b="1" kern="0" dirty="0">
                          <a:solidFill>
                            <a:schemeClr val="bg2">
                              <a:lumMod val="75000"/>
                            </a:schemeClr>
                          </a:solidFill>
                          <a:effectLst/>
                          <a:latin typeface="Century Gothic" panose="020B0502020202020204" pitchFamily="34" charset="0"/>
                        </a:rPr>
                        <a:t>1773</a:t>
                      </a:r>
                      <a:endParaRPr lang="ru-KZ" sz="1100" b="1"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KZ" sz="1100" b="1" kern="0" dirty="0">
                          <a:solidFill>
                            <a:schemeClr val="bg2">
                              <a:lumMod val="75000"/>
                            </a:schemeClr>
                          </a:solidFill>
                          <a:effectLst/>
                          <a:latin typeface="Century Gothic" panose="020B0502020202020204" pitchFamily="34" charset="0"/>
                        </a:rPr>
                        <a:t>1451</a:t>
                      </a:r>
                      <a:endParaRPr lang="ru-KZ" sz="1100" b="1"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ru-KZ" sz="1100" b="1" kern="0" dirty="0">
                          <a:solidFill>
                            <a:schemeClr val="bg2">
                              <a:lumMod val="75000"/>
                            </a:schemeClr>
                          </a:solidFill>
                          <a:effectLst/>
                          <a:latin typeface="Century Gothic" panose="020B0502020202020204" pitchFamily="34" charset="0"/>
                        </a:rPr>
                        <a:t>322</a:t>
                      </a:r>
                      <a:endParaRPr lang="ru-KZ" sz="1100" b="1" kern="100" dirty="0">
                        <a:solidFill>
                          <a:schemeClr val="bg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9154" marR="39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67768001"/>
                  </a:ext>
                </a:extLst>
              </a:tr>
            </a:tbl>
          </a:graphicData>
        </a:graphic>
      </p:graphicFrame>
      <p:sp>
        <p:nvSpPr>
          <p:cNvPr id="11" name="TextBox 10">
            <a:extLst>
              <a:ext uri="{FF2B5EF4-FFF2-40B4-BE49-F238E27FC236}">
                <a16:creationId xmlns:a16="http://schemas.microsoft.com/office/drawing/2014/main" id="{4CEF8D10-B949-F367-9FF4-84939B2653F4}"/>
              </a:ext>
            </a:extLst>
          </p:cNvPr>
          <p:cNvSpPr txBox="1"/>
          <p:nvPr/>
        </p:nvSpPr>
        <p:spPr>
          <a:xfrm>
            <a:off x="5624046" y="1182730"/>
            <a:ext cx="3271553" cy="2246769"/>
          </a:xfrm>
          <a:prstGeom prst="rect">
            <a:avLst/>
          </a:prstGeom>
          <a:noFill/>
        </p:spPr>
        <p:txBody>
          <a:bodyPr wrap="square">
            <a:spAutoFit/>
          </a:bodyPr>
          <a:lstStyle/>
          <a:p>
            <a:pPr algn="just"/>
            <a:r>
              <a:rPr lang="ru-RU" sz="1400" b="1" dirty="0">
                <a:solidFill>
                  <a:srgbClr val="002060"/>
                </a:solidFill>
                <a:latin typeface="Century Gothic" panose="020B0502020202020204" pitchFamily="34" charset="0"/>
              </a:rPr>
              <a:t>В 2023 году наибольшее количество трудоустроенных выпускников-</a:t>
            </a:r>
            <a:r>
              <a:rPr lang="ru-RU" sz="1400" b="1" dirty="0" err="1">
                <a:solidFill>
                  <a:srgbClr val="002060"/>
                </a:solidFill>
                <a:latin typeface="Century Gothic" panose="020B0502020202020204" pitchFamily="34" charset="0"/>
              </a:rPr>
              <a:t>грантников</a:t>
            </a:r>
            <a:r>
              <a:rPr lang="ru-RU" sz="1400" b="1" dirty="0">
                <a:solidFill>
                  <a:srgbClr val="002060"/>
                </a:solidFill>
                <a:latin typeface="Century Gothic" panose="020B0502020202020204" pitchFamily="34" charset="0"/>
              </a:rPr>
              <a:t>:</a:t>
            </a:r>
          </a:p>
          <a:p>
            <a:pPr algn="just"/>
            <a:r>
              <a:rPr lang="ru-RU" sz="1400" b="1" dirty="0">
                <a:solidFill>
                  <a:srgbClr val="002060"/>
                </a:solidFill>
                <a:latin typeface="Century Gothic" panose="020B0502020202020204" pitchFamily="34" charset="0"/>
              </a:rPr>
              <a:t>      - </a:t>
            </a:r>
            <a:r>
              <a:rPr lang="ru-RU" sz="1400" b="1" dirty="0" err="1">
                <a:solidFill>
                  <a:srgbClr val="002060"/>
                </a:solidFill>
                <a:latin typeface="Century Gothic" panose="020B0502020202020204" pitchFamily="34" charset="0"/>
              </a:rPr>
              <a:t>г.Астана</a:t>
            </a:r>
            <a:r>
              <a:rPr lang="ru-RU" sz="1400" b="1" dirty="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356</a:t>
            </a:r>
            <a:r>
              <a:rPr lang="ru-RU" sz="1400" b="1" dirty="0">
                <a:solidFill>
                  <a:srgbClr val="002060"/>
                </a:solidFill>
                <a:latin typeface="Century Gothic" panose="020B0502020202020204" pitchFamily="34" charset="0"/>
              </a:rPr>
              <a:t> чел.), </a:t>
            </a:r>
          </a:p>
          <a:p>
            <a:pPr algn="just"/>
            <a:r>
              <a:rPr lang="ru-RU" b="1" dirty="0">
                <a:solidFill>
                  <a:srgbClr val="002060"/>
                </a:solidFill>
                <a:latin typeface="Century Gothic" panose="020B0502020202020204" pitchFamily="34" charset="0"/>
              </a:rPr>
              <a:t>        -</a:t>
            </a:r>
            <a:r>
              <a:rPr lang="ru-RU" sz="1400" b="1" dirty="0" err="1">
                <a:solidFill>
                  <a:srgbClr val="002060"/>
                </a:solidFill>
                <a:latin typeface="Century Gothic" panose="020B0502020202020204" pitchFamily="34" charset="0"/>
              </a:rPr>
              <a:t>г.Алматы</a:t>
            </a:r>
            <a:r>
              <a:rPr lang="ru-RU" sz="1400" b="1" dirty="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348</a:t>
            </a:r>
            <a:r>
              <a:rPr lang="ru-RU" sz="1400" b="1" dirty="0">
                <a:solidFill>
                  <a:srgbClr val="002060"/>
                </a:solidFill>
                <a:latin typeface="Century Gothic" panose="020B0502020202020204" pitchFamily="34" charset="0"/>
              </a:rPr>
              <a:t> чел.),</a:t>
            </a:r>
          </a:p>
          <a:p>
            <a:pPr algn="just"/>
            <a:r>
              <a:rPr lang="ru-RU" b="1" dirty="0">
                <a:solidFill>
                  <a:srgbClr val="002060"/>
                </a:solidFill>
                <a:latin typeface="Century Gothic" panose="020B0502020202020204" pitchFamily="34" charset="0"/>
              </a:rPr>
              <a:t>   -</a:t>
            </a:r>
            <a:r>
              <a:rPr lang="ru-RU" sz="1400" b="1" dirty="0">
                <a:solidFill>
                  <a:srgbClr val="002060"/>
                </a:solidFill>
                <a:latin typeface="Century Gothic" panose="020B0502020202020204" pitchFamily="34" charset="0"/>
              </a:rPr>
              <a:t>     Карагандинская область (108 чел.). </a:t>
            </a:r>
          </a:p>
          <a:p>
            <a:pPr algn="just"/>
            <a:r>
              <a:rPr lang="ru-RU" sz="1400" b="1" dirty="0">
                <a:solidFill>
                  <a:srgbClr val="002060"/>
                </a:solidFill>
                <a:latin typeface="Century Gothic" panose="020B0502020202020204" pitchFamily="34" charset="0"/>
              </a:rPr>
              <a:t>В сельской местности свою отработку проходят </a:t>
            </a:r>
            <a:r>
              <a:rPr lang="ru-RU" b="1" dirty="0">
                <a:solidFill>
                  <a:srgbClr val="002060"/>
                </a:solidFill>
                <a:latin typeface="Century Gothic" panose="020B0502020202020204" pitchFamily="34" charset="0"/>
              </a:rPr>
              <a:t>322</a:t>
            </a:r>
            <a:r>
              <a:rPr lang="ru-RU" sz="1400" b="1" dirty="0">
                <a:solidFill>
                  <a:srgbClr val="002060"/>
                </a:solidFill>
                <a:latin typeface="Century Gothic" panose="020B0502020202020204" pitchFamily="34" charset="0"/>
              </a:rPr>
              <a:t> </a:t>
            </a:r>
            <a:r>
              <a:rPr lang="ru-RU" sz="1400" b="1" dirty="0" err="1">
                <a:solidFill>
                  <a:srgbClr val="002060"/>
                </a:solidFill>
                <a:latin typeface="Century Gothic" panose="020B0502020202020204" pitchFamily="34" charset="0"/>
              </a:rPr>
              <a:t>выпускникаых</a:t>
            </a:r>
            <a:r>
              <a:rPr lang="ru-RU" sz="1400" b="1" dirty="0">
                <a:solidFill>
                  <a:srgbClr val="002060"/>
                </a:solidFill>
                <a:latin typeface="Century Gothic" panose="020B0502020202020204" pitchFamily="34" charset="0"/>
              </a:rPr>
              <a:t> в село).</a:t>
            </a:r>
          </a:p>
        </p:txBody>
      </p:sp>
    </p:spTree>
    <p:extLst>
      <p:ext uri="{BB962C8B-B14F-4D97-AF65-F5344CB8AC3E}">
        <p14:creationId xmlns:p14="http://schemas.microsoft.com/office/powerpoint/2010/main" val="177409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B47543-6A2B-605E-D87A-B503DF41B2C6}"/>
              </a:ext>
            </a:extLst>
          </p:cNvPr>
          <p:cNvSpPr>
            <a:spLocks noGrp="1"/>
          </p:cNvSpPr>
          <p:nvPr>
            <p:ph type="title"/>
          </p:nvPr>
        </p:nvSpPr>
        <p:spPr>
          <a:xfrm>
            <a:off x="457200" y="206375"/>
            <a:ext cx="5845359" cy="342900"/>
          </a:xfrm>
        </p:spPr>
        <p:txBody>
          <a:bodyPr/>
          <a:lstStyle/>
          <a:p>
            <a:br>
              <a:rPr lang="ru-RU" sz="1600" b="1" dirty="0">
                <a:latin typeface="Century Gothic" panose="020B0502020202020204" pitchFamily="34" charset="0"/>
              </a:rPr>
            </a:br>
            <a:br>
              <a:rPr lang="ru-RU" sz="1600" b="1" dirty="0">
                <a:latin typeface="Century Gothic" panose="020B0502020202020204" pitchFamily="34" charset="0"/>
              </a:rPr>
            </a:br>
            <a:r>
              <a:rPr lang="ru-RU" sz="1600" b="1" dirty="0">
                <a:latin typeface="Century Gothic" panose="020B0502020202020204" pitchFamily="34" charset="0"/>
              </a:rPr>
              <a:t>Трудоустройство выпускников в разрезе </a:t>
            </a:r>
            <a:br>
              <a:rPr lang="ru-RU" sz="1600" b="1" dirty="0">
                <a:latin typeface="Century Gothic" panose="020B0502020202020204" pitchFamily="34" charset="0"/>
              </a:rPr>
            </a:br>
            <a:r>
              <a:rPr lang="ru-RU" sz="1600" b="1" dirty="0">
                <a:latin typeface="Century Gothic" panose="020B0502020202020204" pitchFamily="34" charset="0"/>
              </a:rPr>
              <a:t>организаций медицинского образования и науки</a:t>
            </a:r>
            <a:br>
              <a:rPr lang="ru-KZ" sz="4400" dirty="0"/>
            </a:br>
            <a:endParaRPr lang="ru-KZ" dirty="0"/>
          </a:p>
        </p:txBody>
      </p:sp>
      <p:graphicFrame>
        <p:nvGraphicFramePr>
          <p:cNvPr id="4" name="Таблица 3">
            <a:extLst>
              <a:ext uri="{FF2B5EF4-FFF2-40B4-BE49-F238E27FC236}">
                <a16:creationId xmlns:a16="http://schemas.microsoft.com/office/drawing/2014/main" id="{F31B7AFE-D7BF-227E-F44B-173467647D23}"/>
              </a:ext>
            </a:extLst>
          </p:cNvPr>
          <p:cNvGraphicFramePr>
            <a:graphicFrameLocks noGrp="1"/>
          </p:cNvGraphicFramePr>
          <p:nvPr>
            <p:extLst>
              <p:ext uri="{D42A27DB-BD31-4B8C-83A1-F6EECF244321}">
                <p14:modId xmlns:p14="http://schemas.microsoft.com/office/powerpoint/2010/main" val="2862196268"/>
              </p:ext>
            </p:extLst>
          </p:nvPr>
        </p:nvGraphicFramePr>
        <p:xfrm>
          <a:off x="294725" y="746729"/>
          <a:ext cx="7851747" cy="4215949"/>
        </p:xfrm>
        <a:graphic>
          <a:graphicData uri="http://schemas.openxmlformats.org/drawingml/2006/table">
            <a:tbl>
              <a:tblPr/>
              <a:tblGrid>
                <a:gridCol w="5176165">
                  <a:extLst>
                    <a:ext uri="{9D8B030D-6E8A-4147-A177-3AD203B41FA5}">
                      <a16:colId xmlns:a16="http://schemas.microsoft.com/office/drawing/2014/main" val="3307173057"/>
                    </a:ext>
                  </a:extLst>
                </a:gridCol>
                <a:gridCol w="956676">
                  <a:extLst>
                    <a:ext uri="{9D8B030D-6E8A-4147-A177-3AD203B41FA5}">
                      <a16:colId xmlns:a16="http://schemas.microsoft.com/office/drawing/2014/main" val="1653017167"/>
                    </a:ext>
                  </a:extLst>
                </a:gridCol>
                <a:gridCol w="1050011">
                  <a:extLst>
                    <a:ext uri="{9D8B030D-6E8A-4147-A177-3AD203B41FA5}">
                      <a16:colId xmlns:a16="http://schemas.microsoft.com/office/drawing/2014/main" val="3248670905"/>
                    </a:ext>
                  </a:extLst>
                </a:gridCol>
                <a:gridCol w="668895">
                  <a:extLst>
                    <a:ext uri="{9D8B030D-6E8A-4147-A177-3AD203B41FA5}">
                      <a16:colId xmlns:a16="http://schemas.microsoft.com/office/drawing/2014/main" val="3797666996"/>
                    </a:ext>
                  </a:extLst>
                </a:gridCol>
              </a:tblGrid>
              <a:tr h="160114">
                <a:tc>
                  <a:txBody>
                    <a:bodyPr/>
                    <a:lstStyle/>
                    <a:p>
                      <a:pPr algn="ctr" fontAlgn="t"/>
                      <a:r>
                        <a:rPr lang="ru-RU" sz="1100" b="1" i="0" u="none" strike="noStrike" dirty="0">
                          <a:solidFill>
                            <a:srgbClr val="000000"/>
                          </a:solidFill>
                          <a:effectLst/>
                          <a:latin typeface="Century Gothic" panose="020B0502020202020204" pitchFamily="34" charset="0"/>
                        </a:rPr>
                        <a:t>Название организации медицинского образования и науки</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Century Gothic" panose="020B0502020202020204" pitchFamily="34" charset="0"/>
                        </a:rPr>
                        <a:t>всего</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Century Gothic" panose="020B0502020202020204" pitchFamily="34" charset="0"/>
                        </a:rPr>
                        <a:t>город</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Century Gothic" panose="020B0502020202020204" pitchFamily="34" charset="0"/>
                        </a:rPr>
                        <a:t>село</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710951"/>
                  </a:ext>
                </a:extLst>
              </a:tr>
              <a:tr h="120022">
                <a:tc>
                  <a:txBody>
                    <a:bodyPr/>
                    <a:lstStyle/>
                    <a:p>
                      <a:pPr algn="l" fontAlgn="t"/>
                      <a:r>
                        <a:rPr lang="ru-RU" sz="1100" b="0" i="0" u="none" strike="noStrike" dirty="0">
                          <a:solidFill>
                            <a:srgbClr val="000000"/>
                          </a:solidFill>
                          <a:effectLst/>
                          <a:latin typeface="Century Gothic" panose="020B0502020202020204" pitchFamily="34" charset="0"/>
                        </a:rPr>
                        <a:t>"Назарбаев Университет"</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37</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35</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154915"/>
                  </a:ext>
                </a:extLst>
              </a:tr>
              <a:tr h="153059">
                <a:tc>
                  <a:txBody>
                    <a:bodyPr/>
                    <a:lstStyle/>
                    <a:p>
                      <a:pPr algn="l" fontAlgn="t"/>
                      <a:r>
                        <a:rPr lang="ru-RU" sz="1100" b="0" i="0" u="none" strike="noStrike" dirty="0">
                          <a:solidFill>
                            <a:srgbClr val="000000"/>
                          </a:solidFill>
                          <a:effectLst/>
                          <a:latin typeface="Century Gothic" panose="020B0502020202020204" pitchFamily="34" charset="0"/>
                        </a:rPr>
                        <a:t>АО " Национальный научный медицинский центр"</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18</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768420"/>
                  </a:ext>
                </a:extLst>
              </a:tr>
              <a:tr h="135734">
                <a:tc>
                  <a:txBody>
                    <a:bodyPr/>
                    <a:lstStyle/>
                    <a:p>
                      <a:pPr algn="l" fontAlgn="t"/>
                      <a:r>
                        <a:rPr lang="ru-RU" sz="1100" b="0" i="0" u="none" strike="noStrike" dirty="0">
                          <a:solidFill>
                            <a:srgbClr val="000000"/>
                          </a:solidFill>
                          <a:effectLst/>
                          <a:latin typeface="Century Gothic" panose="020B0502020202020204" pitchFamily="34" charset="0"/>
                        </a:rPr>
                        <a:t>АО "Национальный центр нейрохирургии"</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 </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479689"/>
                  </a:ext>
                </a:extLst>
              </a:tr>
              <a:tr h="145435">
                <a:tc>
                  <a:txBody>
                    <a:bodyPr/>
                    <a:lstStyle/>
                    <a:p>
                      <a:pPr algn="l" fontAlgn="t"/>
                      <a:r>
                        <a:rPr lang="ru-RU" sz="1100" b="0" i="0" u="none" strike="noStrike" dirty="0">
                          <a:solidFill>
                            <a:srgbClr val="000000"/>
                          </a:solidFill>
                          <a:effectLst/>
                          <a:latin typeface="Century Gothic" panose="020B0502020202020204" pitchFamily="34" charset="0"/>
                        </a:rPr>
                        <a:t>АО "НИИ кардиологии и внутренних болезней"</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 </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2371589"/>
                  </a:ext>
                </a:extLst>
              </a:tr>
              <a:tr h="190744">
                <a:tc>
                  <a:txBody>
                    <a:bodyPr/>
                    <a:lstStyle/>
                    <a:p>
                      <a:pPr algn="l" fontAlgn="t"/>
                      <a:r>
                        <a:rPr lang="ru-RU" sz="1100" b="0" i="0" u="none" strike="noStrike" dirty="0">
                          <a:solidFill>
                            <a:srgbClr val="000000"/>
                          </a:solidFill>
                          <a:effectLst/>
                          <a:latin typeface="Century Gothic" panose="020B0502020202020204" pitchFamily="34" charset="0"/>
                        </a:rPr>
                        <a:t>АО "Южно-Казахстанская медицинская академия"</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85</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64</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518683"/>
                  </a:ext>
                </a:extLst>
              </a:tr>
              <a:tr h="243189">
                <a:tc>
                  <a:txBody>
                    <a:bodyPr/>
                    <a:lstStyle/>
                    <a:p>
                      <a:pPr algn="l" fontAlgn="t"/>
                      <a:r>
                        <a:rPr lang="ru-RU" sz="1100" b="0" i="0" u="none" strike="noStrike" dirty="0">
                          <a:solidFill>
                            <a:srgbClr val="000000"/>
                          </a:solidFill>
                          <a:effectLst/>
                          <a:latin typeface="Century Gothic" panose="020B0502020202020204" pitchFamily="34" charset="0"/>
                        </a:rPr>
                        <a:t>Западно-Казахстанский медицинский университет имени Марата </a:t>
                      </a:r>
                      <a:r>
                        <a:rPr lang="ru-RU" sz="1100" b="0" i="0" u="none" strike="noStrike" dirty="0" err="1">
                          <a:solidFill>
                            <a:srgbClr val="000000"/>
                          </a:solidFill>
                          <a:effectLst/>
                          <a:latin typeface="Century Gothic" panose="020B0502020202020204" pitchFamily="34" charset="0"/>
                        </a:rPr>
                        <a:t>Оспанова</a:t>
                      </a:r>
                      <a:endParaRPr lang="ru-RU" sz="1100" b="0" i="0" u="none" strike="noStrike" dirty="0">
                        <a:solidFill>
                          <a:srgbClr val="000000"/>
                        </a:solidFill>
                        <a:effectLst/>
                        <a:latin typeface="Century Gothic" panose="020B0502020202020204" pitchFamily="34" charset="0"/>
                      </a:endParaRP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186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145</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41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8763668"/>
                  </a:ext>
                </a:extLst>
              </a:tr>
              <a:tr h="164836">
                <a:tc>
                  <a:txBody>
                    <a:bodyPr/>
                    <a:lstStyle/>
                    <a:p>
                      <a:pPr algn="l" fontAlgn="t"/>
                      <a:r>
                        <a:rPr lang="ru-RU" sz="1100" b="0" i="0" u="none" strike="noStrike" dirty="0">
                          <a:solidFill>
                            <a:srgbClr val="000000"/>
                          </a:solidFill>
                          <a:effectLst/>
                          <a:latin typeface="Century Gothic" panose="020B0502020202020204" pitchFamily="34" charset="0"/>
                        </a:rPr>
                        <a:t>Корпоративный фонд "</a:t>
                      </a:r>
                      <a:r>
                        <a:rPr lang="en-US" sz="1100" b="0" i="0" u="none" strike="noStrike" dirty="0">
                          <a:solidFill>
                            <a:srgbClr val="000000"/>
                          </a:solidFill>
                          <a:effectLst/>
                          <a:latin typeface="Century Gothic" panose="020B0502020202020204" pitchFamily="34" charset="0"/>
                        </a:rPr>
                        <a:t>University Medical Center"</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20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 </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810321"/>
                  </a:ext>
                </a:extLst>
              </a:tr>
              <a:tr h="130078">
                <a:tc>
                  <a:txBody>
                    <a:bodyPr/>
                    <a:lstStyle/>
                    <a:p>
                      <a:pPr algn="l" fontAlgn="t"/>
                      <a:r>
                        <a:rPr lang="ru-RU" sz="1100" b="0" i="0" u="none" strike="noStrike">
                          <a:solidFill>
                            <a:srgbClr val="000000"/>
                          </a:solidFill>
                          <a:effectLst/>
                          <a:latin typeface="Century Gothic" panose="020B0502020202020204" pitchFamily="34" charset="0"/>
                        </a:rPr>
                        <a:t>НАО "КазНМУ им.С.Д.Асфендиярова"</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376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311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65</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28968"/>
                  </a:ext>
                </a:extLst>
              </a:tr>
              <a:tr h="130078">
                <a:tc>
                  <a:txBody>
                    <a:bodyPr/>
                    <a:lstStyle/>
                    <a:p>
                      <a:pPr algn="l" fontAlgn="t"/>
                      <a:r>
                        <a:rPr lang="ru-RU" sz="1100" b="0" i="0" u="none" strike="noStrike" dirty="0">
                          <a:solidFill>
                            <a:srgbClr val="000000"/>
                          </a:solidFill>
                          <a:effectLst/>
                          <a:latin typeface="Century Gothic" panose="020B0502020202020204" pitchFamily="34" charset="0"/>
                        </a:rPr>
                        <a:t>НАО "</a:t>
                      </a:r>
                      <a:r>
                        <a:rPr lang="ru-RU" sz="1100" b="0" i="0" u="none" strike="noStrike" dirty="0" err="1">
                          <a:solidFill>
                            <a:srgbClr val="000000"/>
                          </a:solidFill>
                          <a:effectLst/>
                          <a:latin typeface="Century Gothic" panose="020B0502020202020204" pitchFamily="34" charset="0"/>
                        </a:rPr>
                        <a:t>КазНУ</a:t>
                      </a:r>
                      <a:r>
                        <a:rPr lang="ru-RU" sz="1100" b="0" i="0" u="none" strike="noStrike" dirty="0">
                          <a:solidFill>
                            <a:srgbClr val="000000"/>
                          </a:solidFill>
                          <a:effectLst/>
                          <a:latin typeface="Century Gothic" panose="020B0502020202020204" pitchFamily="34" charset="0"/>
                        </a:rPr>
                        <a:t> им. аль-Фараби"</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46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39</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7</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213490"/>
                  </a:ext>
                </a:extLst>
              </a:tr>
              <a:tr h="122059">
                <a:tc>
                  <a:txBody>
                    <a:bodyPr/>
                    <a:lstStyle/>
                    <a:p>
                      <a:pPr algn="l" fontAlgn="t"/>
                      <a:r>
                        <a:rPr lang="ru-RU" sz="1100" b="0" i="0" u="none" strike="noStrike" dirty="0">
                          <a:solidFill>
                            <a:srgbClr val="000000"/>
                          </a:solidFill>
                          <a:effectLst/>
                          <a:latin typeface="Century Gothic" panose="020B0502020202020204" pitchFamily="34" charset="0"/>
                        </a:rPr>
                        <a:t>НАО "Медицинский университет Астана"</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370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311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59</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924858"/>
                  </a:ext>
                </a:extLst>
              </a:tr>
              <a:tr h="157145">
                <a:tc>
                  <a:txBody>
                    <a:bodyPr/>
                    <a:lstStyle/>
                    <a:p>
                      <a:pPr algn="l" fontAlgn="t"/>
                      <a:r>
                        <a:rPr lang="ru-RU" sz="1100" b="0" i="0" u="none" strike="noStrike" dirty="0">
                          <a:solidFill>
                            <a:srgbClr val="000000"/>
                          </a:solidFill>
                          <a:effectLst/>
                          <a:latin typeface="Century Gothic" panose="020B0502020202020204" pitchFamily="34" charset="0"/>
                        </a:rPr>
                        <a:t>НАО "Медицинский университет Караганды"</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172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144</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28</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132082"/>
                  </a:ext>
                </a:extLst>
              </a:tr>
              <a:tr h="122059">
                <a:tc>
                  <a:txBody>
                    <a:bodyPr/>
                    <a:lstStyle/>
                    <a:p>
                      <a:pPr algn="l" fontAlgn="t"/>
                      <a:r>
                        <a:rPr lang="ru-RU" sz="1100" b="0" i="0" u="none" strike="noStrike" dirty="0">
                          <a:solidFill>
                            <a:srgbClr val="000000"/>
                          </a:solidFill>
                          <a:effectLst/>
                          <a:latin typeface="Century Gothic" panose="020B0502020202020204" pitchFamily="34" charset="0"/>
                        </a:rPr>
                        <a:t>НАО "Медицинский университет Семей"</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207</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181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012765"/>
                  </a:ext>
                </a:extLst>
              </a:tr>
              <a:tr h="179749">
                <a:tc>
                  <a:txBody>
                    <a:bodyPr/>
                    <a:lstStyle/>
                    <a:p>
                      <a:pPr algn="l" fontAlgn="t"/>
                      <a:r>
                        <a:rPr lang="ru-RU" sz="1100" b="0" i="0" u="none" strike="noStrike" dirty="0">
                          <a:solidFill>
                            <a:srgbClr val="000000"/>
                          </a:solidFill>
                          <a:effectLst/>
                          <a:latin typeface="Century Gothic" panose="020B0502020202020204" pitchFamily="34" charset="0"/>
                        </a:rPr>
                        <a:t>НАО "Национальный научный кардиохирургический центр"</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14</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13</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0795637"/>
                  </a:ext>
                </a:extLst>
              </a:tr>
              <a:tr h="173812">
                <a:tc>
                  <a:txBody>
                    <a:bodyPr/>
                    <a:lstStyle/>
                    <a:p>
                      <a:pPr algn="l" fontAlgn="t"/>
                      <a:r>
                        <a:rPr lang="ru-RU" sz="1100" b="0" i="0" u="none" strike="noStrike" dirty="0">
                          <a:solidFill>
                            <a:srgbClr val="000000"/>
                          </a:solidFill>
                          <a:effectLst/>
                          <a:latin typeface="Century Gothic" panose="020B0502020202020204" pitchFamily="34" charset="0"/>
                        </a:rPr>
                        <a:t>НУО "Казахстанско-Российский Медицинский Университет"</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116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86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30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23747"/>
                  </a:ext>
                </a:extLst>
              </a:tr>
              <a:tr h="352290">
                <a:tc>
                  <a:txBody>
                    <a:bodyPr/>
                    <a:lstStyle/>
                    <a:p>
                      <a:pPr algn="l" fontAlgn="t"/>
                      <a:r>
                        <a:rPr lang="ru-RU" sz="1100" b="0" i="0" u="none" strike="noStrike" dirty="0">
                          <a:solidFill>
                            <a:srgbClr val="000000"/>
                          </a:solidFill>
                          <a:effectLst/>
                          <a:latin typeface="Century Gothic" panose="020B0502020202020204" pitchFamily="34" charset="0"/>
                        </a:rPr>
                        <a:t>РГП на ПХВ "Национальный научный центр травматологии и ортопедии </a:t>
                      </a:r>
                      <a:r>
                        <a:rPr lang="ru-RU" sz="1100" b="0" i="0" u="none" strike="noStrike" dirty="0" err="1">
                          <a:solidFill>
                            <a:srgbClr val="000000"/>
                          </a:solidFill>
                          <a:effectLst/>
                          <a:latin typeface="Century Gothic" panose="020B0502020202020204" pitchFamily="34" charset="0"/>
                        </a:rPr>
                        <a:t>им.ак</a:t>
                      </a:r>
                      <a:r>
                        <a:rPr lang="ru-RU" sz="1100" b="0" i="0" u="none" strike="noStrike" dirty="0">
                          <a:solidFill>
                            <a:srgbClr val="000000"/>
                          </a:solidFill>
                          <a:effectLst/>
                          <a:latin typeface="Century Gothic" panose="020B0502020202020204" pitchFamily="34" charset="0"/>
                        </a:rPr>
                        <a:t>. </a:t>
                      </a:r>
                      <a:r>
                        <a:rPr lang="ru-RU" sz="1100" b="0" i="0" u="none" strike="noStrike" dirty="0" err="1">
                          <a:solidFill>
                            <a:srgbClr val="000000"/>
                          </a:solidFill>
                          <a:effectLst/>
                          <a:latin typeface="Century Gothic" panose="020B0502020202020204" pitchFamily="34" charset="0"/>
                        </a:rPr>
                        <a:t>Батпенова</a:t>
                      </a:r>
                      <a:r>
                        <a:rPr lang="ru-RU" sz="1100" b="0" i="0" u="none" strike="noStrike" dirty="0">
                          <a:solidFill>
                            <a:srgbClr val="000000"/>
                          </a:solidFill>
                          <a:effectLst/>
                          <a:latin typeface="Century Gothic" panose="020B0502020202020204" pitchFamily="34" charset="0"/>
                        </a:rPr>
                        <a:t> Н.Д." МЗ РК</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920878"/>
                  </a:ext>
                </a:extLst>
              </a:tr>
              <a:tr h="352290">
                <a:tc>
                  <a:txBody>
                    <a:bodyPr/>
                    <a:lstStyle/>
                    <a:p>
                      <a:pPr algn="l" fontAlgn="t"/>
                      <a:r>
                        <a:rPr lang="ru-RU" sz="1100" b="0" i="0" u="none" strike="noStrike">
                          <a:solidFill>
                            <a:srgbClr val="000000"/>
                          </a:solidFill>
                          <a:effectLst/>
                          <a:latin typeface="Century Gothic" panose="020B0502020202020204" pitchFamily="34" charset="0"/>
                        </a:rPr>
                        <a:t>ТОО "Казахский ордена «Знак Почета» научно-исследовательский институт глазных болезней"</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 </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416036"/>
                  </a:ext>
                </a:extLst>
              </a:tr>
              <a:tr h="187116">
                <a:tc>
                  <a:txBody>
                    <a:bodyPr/>
                    <a:lstStyle/>
                    <a:p>
                      <a:pPr algn="l" fontAlgn="t"/>
                      <a:r>
                        <a:rPr lang="ru-RU" sz="1100" b="0" i="0" u="none" strike="noStrike">
                          <a:solidFill>
                            <a:srgbClr val="000000"/>
                          </a:solidFill>
                          <a:effectLst/>
                          <a:latin typeface="Century Gothic" panose="020B0502020202020204" pitchFamily="34" charset="0"/>
                        </a:rPr>
                        <a:t>ТОО «Казахстанский медицинский университет «ВШОЗ»</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20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5728702"/>
                  </a:ext>
                </a:extLst>
              </a:tr>
              <a:tr h="352290">
                <a:tc>
                  <a:txBody>
                    <a:bodyPr/>
                    <a:lstStyle/>
                    <a:p>
                      <a:pPr algn="l" fontAlgn="t"/>
                      <a:r>
                        <a:rPr lang="ru-RU" sz="1100" b="0" i="0" u="none" strike="noStrike">
                          <a:solidFill>
                            <a:srgbClr val="000000"/>
                          </a:solidFill>
                          <a:effectLst/>
                          <a:latin typeface="Century Gothic" panose="020B0502020202020204" pitchFamily="34" charset="0"/>
                        </a:rPr>
                        <a:t>Учреждение "Международный Казахско-Турецкий университет имени Ходжи Ахмеда Ясави"</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89</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a:solidFill>
                            <a:srgbClr val="000000"/>
                          </a:solidFill>
                          <a:effectLst/>
                          <a:latin typeface="Century Gothic" panose="020B0502020202020204" pitchFamily="34" charset="0"/>
                        </a:rPr>
                        <a:t>51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KZ" sz="1100" b="0" i="0" u="none" strike="noStrike" dirty="0">
                          <a:solidFill>
                            <a:srgbClr val="000000"/>
                          </a:solidFill>
                          <a:effectLst/>
                          <a:latin typeface="Century Gothic" panose="020B0502020202020204" pitchFamily="34" charset="0"/>
                        </a:rPr>
                        <a:t>38</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888025"/>
                  </a:ext>
                </a:extLst>
              </a:tr>
              <a:tr h="135734">
                <a:tc>
                  <a:txBody>
                    <a:bodyPr/>
                    <a:lstStyle/>
                    <a:p>
                      <a:pPr algn="ctr" fontAlgn="t"/>
                      <a:r>
                        <a:rPr lang="ru-RU" sz="1100" b="1" i="0" u="none" strike="noStrike" dirty="0">
                          <a:solidFill>
                            <a:srgbClr val="000000"/>
                          </a:solidFill>
                          <a:effectLst/>
                          <a:latin typeface="Century Gothic" panose="020B0502020202020204" pitchFamily="34" charset="0"/>
                        </a:rPr>
                        <a:t>ИТОГО</a:t>
                      </a:r>
                    </a:p>
                  </a:txBody>
                  <a:tcPr marL="6205" marR="6205" marT="62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KZ" sz="1100" b="1" i="0" u="none" strike="noStrike" dirty="0">
                          <a:solidFill>
                            <a:srgbClr val="000000"/>
                          </a:solidFill>
                          <a:effectLst/>
                          <a:latin typeface="Century Gothic" panose="020B0502020202020204" pitchFamily="34" charset="0"/>
                        </a:rPr>
                        <a:t>1773</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KZ" sz="1100" b="1" i="0" u="none" strike="noStrike">
                          <a:solidFill>
                            <a:srgbClr val="000000"/>
                          </a:solidFill>
                          <a:effectLst/>
                          <a:latin typeface="Century Gothic" panose="020B0502020202020204" pitchFamily="34" charset="0"/>
                        </a:rPr>
                        <a:t>1451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KZ" sz="1100" b="1" i="0" u="none" strike="noStrike" dirty="0">
                          <a:solidFill>
                            <a:srgbClr val="000000"/>
                          </a:solidFill>
                          <a:effectLst/>
                          <a:latin typeface="Century Gothic" panose="020B0502020202020204" pitchFamily="34" charset="0"/>
                        </a:rPr>
                        <a:t>322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9959829"/>
                  </a:ext>
                </a:extLst>
              </a:tr>
            </a:tbl>
          </a:graphicData>
        </a:graphic>
      </p:graphicFrame>
    </p:spTree>
    <p:extLst>
      <p:ext uri="{BB962C8B-B14F-4D97-AF65-F5344CB8AC3E}">
        <p14:creationId xmlns:p14="http://schemas.microsoft.com/office/powerpoint/2010/main" val="125409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8E7471-2BB1-B1CF-D709-B77DA7C28576}"/>
              </a:ext>
            </a:extLst>
          </p:cNvPr>
          <p:cNvSpPr txBox="1"/>
          <p:nvPr/>
        </p:nvSpPr>
        <p:spPr>
          <a:xfrm>
            <a:off x="460979" y="80311"/>
            <a:ext cx="6064512" cy="338554"/>
          </a:xfrm>
          <a:prstGeom prst="rect">
            <a:avLst/>
          </a:prstGeom>
          <a:noFill/>
        </p:spPr>
        <p:txBody>
          <a:bodyPr wrap="square">
            <a:spAutoFit/>
          </a:bodyPr>
          <a:lstStyle/>
          <a:p>
            <a:pPr algn="just"/>
            <a:r>
              <a:rPr lang="ru-RU" sz="16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Меры социальной поддержки </a:t>
            </a:r>
            <a:r>
              <a:rPr lang="ru-RU" sz="16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в</a:t>
            </a:r>
            <a:r>
              <a:rPr lang="ru-RU" sz="16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ыпускникам 2023 года</a:t>
            </a:r>
          </a:p>
        </p:txBody>
      </p:sp>
      <p:pic>
        <p:nvPicPr>
          <p:cNvPr id="9" name="Рисунок 8">
            <a:extLst>
              <a:ext uri="{FF2B5EF4-FFF2-40B4-BE49-F238E27FC236}">
                <a16:creationId xmlns:a16="http://schemas.microsoft.com/office/drawing/2014/main" id="{68BD8C8C-1C6B-87B9-B45C-A3FBA01CD701}"/>
              </a:ext>
            </a:extLst>
          </p:cNvPr>
          <p:cNvPicPr>
            <a:picLocks noChangeAspect="1"/>
          </p:cNvPicPr>
          <p:nvPr/>
        </p:nvPicPr>
        <p:blipFill>
          <a:blip r:embed="rId2"/>
          <a:stretch>
            <a:fillRect/>
          </a:stretch>
        </p:blipFill>
        <p:spPr>
          <a:xfrm>
            <a:off x="589449" y="689067"/>
            <a:ext cx="6446141" cy="4198784"/>
          </a:xfrm>
          <a:prstGeom prst="rect">
            <a:avLst/>
          </a:prstGeom>
        </p:spPr>
      </p:pic>
    </p:spTree>
    <p:extLst>
      <p:ext uri="{BB962C8B-B14F-4D97-AF65-F5344CB8AC3E}">
        <p14:creationId xmlns:p14="http://schemas.microsoft.com/office/powerpoint/2010/main" val="11755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p:nvPr/>
        </p:nvSpPr>
        <p:spPr>
          <a:xfrm>
            <a:off x="6805571" y="419064"/>
            <a:ext cx="3592436" cy="19620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1E4E79"/>
              </a:buClr>
              <a:buSzPts val="800"/>
              <a:buFont typeface="Century Gothic"/>
              <a:buNone/>
            </a:pPr>
            <a:r>
              <a:rPr lang="ru" sz="800" dirty="0">
                <a:solidFill>
                  <a:srgbClr val="1E4E79"/>
                </a:solidFill>
                <a:latin typeface="Century Gothic"/>
                <a:ea typeface="Century Gothic"/>
                <a:cs typeface="Century Gothic"/>
                <a:sym typeface="Century Gothic"/>
              </a:rPr>
              <a:t>В опросе участвовало всего 306 человек</a:t>
            </a:r>
            <a:endParaRPr sz="800" dirty="0">
              <a:solidFill>
                <a:srgbClr val="1E4E79"/>
              </a:solidFill>
              <a:latin typeface="Century Gothic"/>
              <a:ea typeface="Century Gothic"/>
              <a:cs typeface="Century Gothic"/>
              <a:sym typeface="Century Gothic"/>
            </a:endParaRPr>
          </a:p>
        </p:txBody>
      </p:sp>
      <p:sp>
        <p:nvSpPr>
          <p:cNvPr id="445" name="Google Shape;445;p40"/>
          <p:cNvSpPr/>
          <p:nvPr/>
        </p:nvSpPr>
        <p:spPr>
          <a:xfrm>
            <a:off x="1427356" y="400873"/>
            <a:ext cx="6275349" cy="4847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1400"/>
              <a:buFont typeface="Calibri"/>
              <a:buNone/>
            </a:pPr>
            <a:br>
              <a:rPr lang="ru"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446" name="Google Shape;446;p40"/>
          <p:cNvSpPr/>
          <p:nvPr/>
        </p:nvSpPr>
        <p:spPr>
          <a:xfrm>
            <a:off x="104778" y="20501"/>
            <a:ext cx="6227241" cy="594770"/>
          </a:xfrm>
          <a:prstGeom prst="snip2DiagRect">
            <a:avLst>
              <a:gd name="adj1" fmla="val 0"/>
              <a:gd name="adj2" fmla="val 16667"/>
            </a:avLst>
          </a:prstGeom>
          <a:solidFill>
            <a:schemeClr val="l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just" rtl="0">
              <a:spcBef>
                <a:spcPts val="0"/>
              </a:spcBef>
              <a:spcAft>
                <a:spcPts val="0"/>
              </a:spcAft>
              <a:buClr>
                <a:srgbClr val="002060"/>
              </a:buClr>
              <a:buSzPts val="1500"/>
              <a:buFont typeface="Century Gothic"/>
              <a:buNone/>
            </a:pPr>
            <a:r>
              <a:rPr lang="ru" sz="1500" b="1">
                <a:solidFill>
                  <a:srgbClr val="002060"/>
                </a:solidFill>
                <a:latin typeface="Century Gothic"/>
                <a:ea typeface="Century Gothic"/>
                <a:cs typeface="Century Gothic"/>
                <a:sym typeface="Century Gothic"/>
              </a:rPr>
              <a:t>Анализ исследования основных факторов, влияющих на решение молодых специалистов о выборе места трудоустройства</a:t>
            </a:r>
            <a:endParaRPr sz="1100">
              <a:solidFill>
                <a:schemeClr val="dk1"/>
              </a:solidFill>
              <a:latin typeface="Arial"/>
              <a:ea typeface="Arial"/>
              <a:cs typeface="Arial"/>
              <a:sym typeface="Arial"/>
            </a:endParaRPr>
          </a:p>
        </p:txBody>
      </p:sp>
      <p:sp>
        <p:nvSpPr>
          <p:cNvPr id="447" name="Google Shape;447;p40"/>
          <p:cNvSpPr/>
          <p:nvPr/>
        </p:nvSpPr>
        <p:spPr>
          <a:xfrm>
            <a:off x="104778" y="752792"/>
            <a:ext cx="6583333" cy="1005198"/>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Clr>
                <a:srgbClr val="1E4E79"/>
              </a:buClr>
              <a:buSzPts val="900"/>
              <a:buFont typeface="Century Gothic"/>
              <a:buNone/>
            </a:pPr>
            <a:r>
              <a:rPr lang="ru" sz="900">
                <a:solidFill>
                  <a:srgbClr val="1E4E79"/>
                </a:solidFill>
                <a:latin typeface="Century Gothic"/>
                <a:ea typeface="Century Gothic"/>
                <a:cs typeface="Century Gothic"/>
                <a:sym typeface="Century Gothic"/>
              </a:rPr>
              <a:t>ННЦРЗ в текущем году провел исследование среди выпускников организаций медицинского образования и науки 2023 года на тему: «Определение основных факторов, влияющих на решение молодых специалистов о выборе места трудоустройства». В рамках исследование было проведено анкетирование, главной целью которого было – определить основные факторы, которые влияют на решение молодых специалистов при выборе места работы.</a:t>
            </a:r>
            <a:endParaRPr sz="1100">
              <a:solidFill>
                <a:schemeClr val="dk1"/>
              </a:solidFill>
              <a:latin typeface="Arial"/>
              <a:ea typeface="Arial"/>
              <a:cs typeface="Arial"/>
              <a:sym typeface="Arial"/>
            </a:endParaRPr>
          </a:p>
        </p:txBody>
      </p:sp>
      <p:sp>
        <p:nvSpPr>
          <p:cNvPr id="448" name="Google Shape;448;p40"/>
          <p:cNvSpPr/>
          <p:nvPr/>
        </p:nvSpPr>
        <p:spPr>
          <a:xfrm>
            <a:off x="2003708" y="2339274"/>
            <a:ext cx="2424276" cy="1973829"/>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Clr>
                <a:srgbClr val="1E4E79"/>
              </a:buClr>
              <a:buSzPts val="1100"/>
              <a:buFont typeface="Century Gothic"/>
              <a:buNone/>
            </a:pPr>
            <a:r>
              <a:rPr lang="ru" sz="1100">
                <a:solidFill>
                  <a:srgbClr val="1E4E79"/>
                </a:solidFill>
                <a:latin typeface="Century Gothic"/>
                <a:ea typeface="Century Gothic"/>
                <a:cs typeface="Century Gothic"/>
                <a:sym typeface="Century Gothic"/>
              </a:rPr>
              <a:t>Большинство участников опроса выразили свои предпочтения относительно конкретных сумм заработной платы, чаще всего указывая на желание получать не менее 500 000 тенге, а также полагаясь на дополнительные меры социальной поддержки, такие как подъемные пособия и предоставление жилья;</a:t>
            </a:r>
            <a:endParaRPr sz="1100">
              <a:solidFill>
                <a:schemeClr val="dk1"/>
              </a:solidFill>
              <a:latin typeface="Arial"/>
              <a:ea typeface="Arial"/>
              <a:cs typeface="Arial"/>
              <a:sym typeface="Arial"/>
            </a:endParaRPr>
          </a:p>
        </p:txBody>
      </p:sp>
      <p:sp>
        <p:nvSpPr>
          <p:cNvPr id="449" name="Google Shape;449;p40"/>
          <p:cNvSpPr/>
          <p:nvPr/>
        </p:nvSpPr>
        <p:spPr>
          <a:xfrm>
            <a:off x="443236" y="1783271"/>
            <a:ext cx="3551723" cy="546732"/>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lt1"/>
              </a:buClr>
              <a:buSzPts val="1100"/>
              <a:buFont typeface="Century Gothic"/>
              <a:buNone/>
            </a:pPr>
            <a:r>
              <a:rPr lang="ru" sz="1100" dirty="0">
                <a:solidFill>
                  <a:schemeClr val="lt1"/>
                </a:solidFill>
                <a:latin typeface="Century Gothic"/>
                <a:ea typeface="Century Gothic"/>
                <a:cs typeface="Century Gothic"/>
                <a:sym typeface="Century Gothic"/>
              </a:rPr>
              <a:t>42% отметили важность социальной поддержки и размера заработной платы является значительным фактором</a:t>
            </a:r>
            <a:endParaRPr sz="1100" dirty="0">
              <a:solidFill>
                <a:schemeClr val="dk1"/>
              </a:solidFill>
              <a:latin typeface="Arial"/>
              <a:ea typeface="Arial"/>
              <a:cs typeface="Arial"/>
              <a:sym typeface="Arial"/>
            </a:endParaRPr>
          </a:p>
        </p:txBody>
      </p:sp>
      <p:sp>
        <p:nvSpPr>
          <p:cNvPr id="450" name="Google Shape;450;p40"/>
          <p:cNvSpPr/>
          <p:nvPr/>
        </p:nvSpPr>
        <p:spPr>
          <a:xfrm rot="5400000">
            <a:off x="230274" y="2839018"/>
            <a:ext cx="326174" cy="317810"/>
          </a:xfrm>
          <a:prstGeom prst="chevron">
            <a:avLst>
              <a:gd name="adj"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51" name="Google Shape;451;p40"/>
          <p:cNvSpPr/>
          <p:nvPr/>
        </p:nvSpPr>
        <p:spPr>
          <a:xfrm rot="5400000">
            <a:off x="194229" y="3428278"/>
            <a:ext cx="326174" cy="317810"/>
          </a:xfrm>
          <a:prstGeom prst="chevron">
            <a:avLst>
              <a:gd name="adj"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pic>
        <p:nvPicPr>
          <p:cNvPr id="452" name="Google Shape;452;p40"/>
          <p:cNvPicPr preferRelativeResize="0"/>
          <p:nvPr/>
        </p:nvPicPr>
        <p:blipFill rotWithShape="1">
          <a:blip r:embed="rId3">
            <a:alphaModFix/>
          </a:blip>
          <a:srcRect/>
          <a:stretch/>
        </p:blipFill>
        <p:spPr>
          <a:xfrm>
            <a:off x="713429" y="3326829"/>
            <a:ext cx="1093069" cy="751026"/>
          </a:xfrm>
          <a:prstGeom prst="rect">
            <a:avLst/>
          </a:prstGeom>
          <a:noFill/>
          <a:ln>
            <a:noFill/>
          </a:ln>
        </p:spPr>
      </p:pic>
      <p:pic>
        <p:nvPicPr>
          <p:cNvPr id="453" name="Google Shape;453;p40"/>
          <p:cNvPicPr preferRelativeResize="0"/>
          <p:nvPr/>
        </p:nvPicPr>
        <p:blipFill rotWithShape="1">
          <a:blip r:embed="rId4">
            <a:alphaModFix/>
          </a:blip>
          <a:srcRect/>
          <a:stretch/>
        </p:blipFill>
        <p:spPr>
          <a:xfrm>
            <a:off x="749477" y="2373828"/>
            <a:ext cx="1057022" cy="918447"/>
          </a:xfrm>
          <a:prstGeom prst="rect">
            <a:avLst/>
          </a:prstGeom>
          <a:noFill/>
          <a:ln>
            <a:noFill/>
          </a:ln>
        </p:spPr>
      </p:pic>
      <p:sp>
        <p:nvSpPr>
          <p:cNvPr id="454" name="Google Shape;454;p40"/>
          <p:cNvSpPr/>
          <p:nvPr/>
        </p:nvSpPr>
        <p:spPr>
          <a:xfrm>
            <a:off x="4777104" y="1831805"/>
            <a:ext cx="4223042" cy="532174"/>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lt1"/>
              </a:buClr>
              <a:buSzPts val="1100"/>
              <a:buFont typeface="Century Gothic"/>
              <a:buNone/>
            </a:pPr>
            <a:r>
              <a:rPr lang="ru" sz="1100" dirty="0">
                <a:solidFill>
                  <a:schemeClr val="lt1"/>
                </a:solidFill>
                <a:latin typeface="Century Gothic"/>
                <a:ea typeface="Century Gothic"/>
                <a:cs typeface="Century Gothic"/>
                <a:sym typeface="Century Gothic"/>
              </a:rPr>
              <a:t>58% отметили размер заработной платы оказывается менее важным, чем социальная поддержка, условия труда и окружающая среда. </a:t>
            </a:r>
            <a:endParaRPr sz="1100" dirty="0">
              <a:solidFill>
                <a:schemeClr val="dk1"/>
              </a:solidFill>
              <a:latin typeface="Arial"/>
              <a:ea typeface="Arial"/>
              <a:cs typeface="Arial"/>
              <a:sym typeface="Arial"/>
            </a:endParaRPr>
          </a:p>
        </p:txBody>
      </p:sp>
      <p:pic>
        <p:nvPicPr>
          <p:cNvPr id="455" name="Google Shape;455;p40"/>
          <p:cNvPicPr preferRelativeResize="0"/>
          <p:nvPr/>
        </p:nvPicPr>
        <p:blipFill rotWithShape="1">
          <a:blip r:embed="rId5">
            <a:alphaModFix/>
          </a:blip>
          <a:srcRect/>
          <a:stretch/>
        </p:blipFill>
        <p:spPr>
          <a:xfrm>
            <a:off x="5095751" y="3805354"/>
            <a:ext cx="1152378" cy="564047"/>
          </a:xfrm>
          <a:prstGeom prst="rect">
            <a:avLst/>
          </a:prstGeom>
          <a:noFill/>
          <a:ln>
            <a:noFill/>
          </a:ln>
        </p:spPr>
      </p:pic>
      <p:pic>
        <p:nvPicPr>
          <p:cNvPr id="456" name="Google Shape;456;p40"/>
          <p:cNvPicPr preferRelativeResize="0"/>
          <p:nvPr/>
        </p:nvPicPr>
        <p:blipFill rotWithShape="1">
          <a:blip r:embed="rId6">
            <a:alphaModFix/>
          </a:blip>
          <a:srcRect/>
          <a:stretch/>
        </p:blipFill>
        <p:spPr>
          <a:xfrm>
            <a:off x="5106130" y="3151628"/>
            <a:ext cx="1141999" cy="646137"/>
          </a:xfrm>
          <a:prstGeom prst="rect">
            <a:avLst/>
          </a:prstGeom>
          <a:noFill/>
          <a:ln>
            <a:noFill/>
          </a:ln>
        </p:spPr>
      </p:pic>
      <p:pic>
        <p:nvPicPr>
          <p:cNvPr id="457" name="Google Shape;457;p40"/>
          <p:cNvPicPr preferRelativeResize="0"/>
          <p:nvPr/>
        </p:nvPicPr>
        <p:blipFill rotWithShape="1">
          <a:blip r:embed="rId7">
            <a:alphaModFix/>
          </a:blip>
          <a:srcRect/>
          <a:stretch/>
        </p:blipFill>
        <p:spPr>
          <a:xfrm>
            <a:off x="5095751" y="2470866"/>
            <a:ext cx="1152378" cy="537388"/>
          </a:xfrm>
          <a:prstGeom prst="rect">
            <a:avLst/>
          </a:prstGeom>
          <a:noFill/>
          <a:ln>
            <a:noFill/>
          </a:ln>
        </p:spPr>
      </p:pic>
      <p:sp>
        <p:nvSpPr>
          <p:cNvPr id="458" name="Google Shape;458;p40"/>
          <p:cNvSpPr/>
          <p:nvPr/>
        </p:nvSpPr>
        <p:spPr>
          <a:xfrm rot="5400000">
            <a:off x="4699286" y="3991111"/>
            <a:ext cx="326174" cy="317810"/>
          </a:xfrm>
          <a:prstGeom prst="chevron">
            <a:avLst>
              <a:gd name="adj"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59" name="Google Shape;459;p40"/>
          <p:cNvSpPr/>
          <p:nvPr/>
        </p:nvSpPr>
        <p:spPr>
          <a:xfrm rot="5400000">
            <a:off x="4700335" y="3296475"/>
            <a:ext cx="326100" cy="317700"/>
          </a:xfrm>
          <a:prstGeom prst="chevron">
            <a:avLst>
              <a:gd name="adj"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60" name="Google Shape;460;p40"/>
          <p:cNvSpPr/>
          <p:nvPr/>
        </p:nvSpPr>
        <p:spPr>
          <a:xfrm rot="5400000">
            <a:off x="4689869" y="2655176"/>
            <a:ext cx="326174" cy="317810"/>
          </a:xfrm>
          <a:prstGeom prst="chevron">
            <a:avLst>
              <a:gd name="adj"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61" name="Google Shape;461;p40"/>
          <p:cNvSpPr/>
          <p:nvPr/>
        </p:nvSpPr>
        <p:spPr>
          <a:xfrm>
            <a:off x="6322602" y="2775438"/>
            <a:ext cx="2451524" cy="1038746"/>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Clr>
                <a:srgbClr val="1E4E79"/>
              </a:buClr>
              <a:buSzPts val="1100"/>
              <a:buFont typeface="Century Gothic"/>
              <a:buNone/>
            </a:pPr>
            <a:r>
              <a:rPr lang="ru" sz="1100" dirty="0">
                <a:solidFill>
                  <a:srgbClr val="1E4E79"/>
                </a:solidFill>
                <a:latin typeface="Century Gothic"/>
                <a:ea typeface="Century Gothic"/>
                <a:cs typeface="Century Gothic"/>
                <a:sym typeface="Century Gothic"/>
              </a:rPr>
              <a:t>Это подчеркивает, что для некоторых специалистов важны не только экономические факторы, но и качество жизни, адаптация к новой среде и возможности развития. </a:t>
            </a:r>
            <a:endParaRPr sz="1100" dirty="0">
              <a:solidFill>
                <a:schemeClr val="dk1"/>
              </a:solidFill>
              <a:latin typeface="Arial"/>
              <a:ea typeface="Arial"/>
              <a:cs typeface="Arial"/>
              <a:sym typeface="Arial"/>
            </a:endParaRPr>
          </a:p>
        </p:txBody>
      </p:sp>
      <p:sp>
        <p:nvSpPr>
          <p:cNvPr id="462" name="Google Shape;462;p40"/>
          <p:cNvSpPr/>
          <p:nvPr/>
        </p:nvSpPr>
        <p:spPr>
          <a:xfrm>
            <a:off x="234457" y="4332026"/>
            <a:ext cx="8830760" cy="787508"/>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Clr>
                <a:srgbClr val="1E4E79"/>
              </a:buClr>
              <a:buSzPts val="1100"/>
              <a:buFont typeface="Century Gothic"/>
              <a:buNone/>
            </a:pPr>
            <a:r>
              <a:rPr lang="ru" sz="1100">
                <a:solidFill>
                  <a:srgbClr val="1E4E79"/>
                </a:solidFill>
                <a:latin typeface="Century Gothic"/>
                <a:ea typeface="Century Gothic"/>
                <a:cs typeface="Century Gothic"/>
                <a:sym typeface="Century Gothic"/>
              </a:rPr>
              <a:t>Культурные и социальные аспекты также играют роль в принятии решения о месте работы. Близость к семье и друзьям оказывается существенным фактором для многих, и это может повлиять на выбор между городской и сельской местностью. Экологическая и природная составляющие также учитываются, но они не играют такой важной роли при выборе места работы, в сравнении с финансовыми и социальными аспектами. </a:t>
            </a:r>
            <a:endParaRPr sz="1100">
              <a:solidFill>
                <a:schemeClr val="dk1"/>
              </a:solidFill>
              <a:latin typeface="Arial"/>
              <a:ea typeface="Arial"/>
              <a:cs typeface="Arial"/>
              <a:sym typeface="Arial"/>
            </a:endParaRPr>
          </a:p>
        </p:txBody>
      </p:sp>
      <p:sp>
        <p:nvSpPr>
          <p:cNvPr id="463" name="Google Shape;463;p40"/>
          <p:cNvSpPr txBox="1">
            <a:spLocks noGrp="1"/>
          </p:cNvSpPr>
          <p:nvPr>
            <p:ph type="sldNum" idx="12"/>
          </p:nvPr>
        </p:nvSpPr>
        <p:spPr>
          <a:xfrm>
            <a:off x="6553200" y="4767263"/>
            <a:ext cx="2555304" cy="37623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dirty="0">
              <a:solidFill>
                <a:schemeClr val="lt1"/>
              </a:solidFill>
            </a:endParaRPr>
          </a:p>
        </p:txBody>
      </p:sp>
      <p:graphicFrame>
        <p:nvGraphicFramePr>
          <p:cNvPr id="23" name="Диаграмма 22"/>
          <p:cNvGraphicFramePr/>
          <p:nvPr/>
        </p:nvGraphicFramePr>
        <p:xfrm>
          <a:off x="6805571" y="663515"/>
          <a:ext cx="2194575" cy="12765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4197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p:nvPr/>
        </p:nvSpPr>
        <p:spPr>
          <a:xfrm>
            <a:off x="58722" y="54342"/>
            <a:ext cx="6355080" cy="530874"/>
          </a:xfrm>
          <a:prstGeom prst="rect">
            <a:avLst/>
          </a:prstGeom>
          <a:noFill/>
          <a:ln>
            <a:noFill/>
          </a:ln>
        </p:spPr>
        <p:txBody>
          <a:bodyPr spcFirstLastPara="1" wrap="square" lIns="68575" tIns="34275" rIns="68575" bIns="34275" anchor="t" anchorCtr="0">
            <a:noAutofit/>
          </a:bodyPr>
          <a:lstStyle/>
          <a:p>
            <a:pPr marL="0" marR="0" lvl="0" indent="342900" algn="ctr" rtl="0">
              <a:lnSpc>
                <a:spcPct val="107000"/>
              </a:lnSpc>
              <a:spcBef>
                <a:spcPts val="0"/>
              </a:spcBef>
              <a:spcAft>
                <a:spcPts val="0"/>
              </a:spcAft>
              <a:buClr>
                <a:srgbClr val="1E4E79"/>
              </a:buClr>
              <a:buSzPts val="1500"/>
              <a:buFont typeface="Century Gothic"/>
              <a:buNone/>
            </a:pPr>
            <a:r>
              <a:rPr lang="ru" sz="1500" b="1" dirty="0">
                <a:solidFill>
                  <a:srgbClr val="1E4E79"/>
                </a:solidFill>
                <a:latin typeface="Century Gothic"/>
                <a:ea typeface="Century Gothic"/>
                <a:cs typeface="Century Gothic"/>
                <a:sym typeface="Century Gothic"/>
              </a:rPr>
              <a:t>Направления для развития </a:t>
            </a:r>
            <a:r>
              <a:rPr lang="ru" sz="1500" b="1" i="0" u="none" strike="noStrike" cap="none" dirty="0">
                <a:solidFill>
                  <a:srgbClr val="1E4E79"/>
                </a:solidFill>
                <a:latin typeface="Century Gothic"/>
                <a:ea typeface="Century Gothic"/>
                <a:cs typeface="Century Gothic"/>
                <a:sym typeface="Century Gothic"/>
              </a:rPr>
              <a:t>кадровых ресурсов здравоохранения</a:t>
            </a:r>
            <a:endParaRPr sz="1500" b="0" i="0" u="none" strike="noStrike" cap="none" dirty="0">
              <a:solidFill>
                <a:srgbClr val="1E4E79"/>
              </a:solidFill>
              <a:latin typeface="Century Gothic"/>
              <a:ea typeface="Century Gothic"/>
              <a:cs typeface="Century Gothic"/>
              <a:sym typeface="Century Gothic"/>
            </a:endParaRPr>
          </a:p>
        </p:txBody>
      </p:sp>
      <p:sp>
        <p:nvSpPr>
          <p:cNvPr id="455" name="Google Shape;455;p39"/>
          <p:cNvSpPr txBox="1">
            <a:spLocks noGrp="1"/>
          </p:cNvSpPr>
          <p:nvPr>
            <p:ph type="sldNum" idx="12"/>
          </p:nvPr>
        </p:nvSpPr>
        <p:spPr>
          <a:xfrm>
            <a:off x="6553200" y="4767263"/>
            <a:ext cx="2555304" cy="3762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endParaRPr dirty="0">
              <a:solidFill>
                <a:schemeClr val="lt1"/>
              </a:solidFill>
            </a:endParaRPr>
          </a:p>
        </p:txBody>
      </p:sp>
      <p:graphicFrame>
        <p:nvGraphicFramePr>
          <p:cNvPr id="2" name="Google Shape;920;p62">
            <a:extLst>
              <a:ext uri="{FF2B5EF4-FFF2-40B4-BE49-F238E27FC236}">
                <a16:creationId xmlns:a16="http://schemas.microsoft.com/office/drawing/2014/main" id="{872F7271-306F-7E60-98EF-962948A1F9D4}"/>
              </a:ext>
            </a:extLst>
          </p:cNvPr>
          <p:cNvGraphicFramePr/>
          <p:nvPr>
            <p:extLst>
              <p:ext uri="{D42A27DB-BD31-4B8C-83A1-F6EECF244321}">
                <p14:modId xmlns:p14="http://schemas.microsoft.com/office/powerpoint/2010/main" val="1851509450"/>
              </p:ext>
            </p:extLst>
          </p:nvPr>
        </p:nvGraphicFramePr>
        <p:xfrm>
          <a:off x="201168" y="859537"/>
          <a:ext cx="8741664" cy="3670322"/>
        </p:xfrm>
        <a:graphic>
          <a:graphicData uri="http://schemas.openxmlformats.org/drawingml/2006/table">
            <a:tbl>
              <a:tblPr>
                <a:noFill/>
              </a:tblPr>
              <a:tblGrid>
                <a:gridCol w="2529599">
                  <a:extLst>
                    <a:ext uri="{9D8B030D-6E8A-4147-A177-3AD203B41FA5}">
                      <a16:colId xmlns:a16="http://schemas.microsoft.com/office/drawing/2014/main" val="20000"/>
                    </a:ext>
                  </a:extLst>
                </a:gridCol>
                <a:gridCol w="6212065">
                  <a:extLst>
                    <a:ext uri="{9D8B030D-6E8A-4147-A177-3AD203B41FA5}">
                      <a16:colId xmlns:a16="http://schemas.microsoft.com/office/drawing/2014/main" val="20002"/>
                    </a:ext>
                  </a:extLst>
                </a:gridCol>
              </a:tblGrid>
              <a:tr h="0">
                <a:tc>
                  <a:txBody>
                    <a:bodyPr/>
                    <a:lstStyle/>
                    <a:p>
                      <a:pPr marL="0" marR="0" lvl="0" indent="0" algn="ctr" rtl="0">
                        <a:lnSpc>
                          <a:spcPct val="107000"/>
                        </a:lnSpc>
                        <a:spcBef>
                          <a:spcPts val="0"/>
                        </a:spcBef>
                        <a:spcAft>
                          <a:spcPts val="0"/>
                        </a:spcAft>
                        <a:buNone/>
                      </a:pPr>
                      <a:r>
                        <a:rPr lang="ru" sz="1200" b="1" u="none" strike="noStrike" cap="none" dirty="0">
                          <a:solidFill>
                            <a:srgbClr val="FFFFFF"/>
                          </a:solidFill>
                          <a:latin typeface="Arial"/>
                          <a:ea typeface="Arial"/>
                          <a:cs typeface="Arial"/>
                          <a:sym typeface="Arial"/>
                        </a:rPr>
                        <a:t>Проблемные вопросы</a:t>
                      </a:r>
                      <a:endParaRPr sz="1200" u="none" strike="noStrike" cap="none" dirty="0">
                        <a:latin typeface="Calibri"/>
                        <a:ea typeface="Calibri"/>
                        <a:cs typeface="Calibri"/>
                        <a:sym typeface="Calibri"/>
                      </a:endParaRPr>
                    </a:p>
                  </a:txBody>
                  <a:tcPr marL="24450" marR="24450" marT="24450" marB="2445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2F7A8D"/>
                    </a:solidFill>
                  </a:tcPr>
                </a:tc>
                <a:tc>
                  <a:txBody>
                    <a:bodyPr/>
                    <a:lstStyle/>
                    <a:p>
                      <a:pPr marL="0" marR="0" lvl="0" indent="0" algn="ctr" rtl="0">
                        <a:lnSpc>
                          <a:spcPct val="107000"/>
                        </a:lnSpc>
                        <a:spcBef>
                          <a:spcPts val="0"/>
                        </a:spcBef>
                        <a:spcAft>
                          <a:spcPts val="0"/>
                        </a:spcAft>
                        <a:buNone/>
                      </a:pPr>
                      <a:r>
                        <a:rPr lang="ru" sz="1200" b="1" u="none" strike="noStrike" cap="none" dirty="0">
                          <a:solidFill>
                            <a:srgbClr val="FFFFFF"/>
                          </a:solidFill>
                          <a:latin typeface="Arial"/>
                          <a:ea typeface="Arial"/>
                          <a:cs typeface="Arial"/>
                          <a:sym typeface="Arial"/>
                        </a:rPr>
                        <a:t>Пути решения</a:t>
                      </a:r>
                      <a:endParaRPr sz="1200" u="none" strike="noStrike" cap="none" dirty="0">
                        <a:latin typeface="Calibri"/>
                        <a:ea typeface="Calibri"/>
                        <a:cs typeface="Calibri"/>
                        <a:sym typeface="Calibri"/>
                      </a:endParaRPr>
                    </a:p>
                  </a:txBody>
                  <a:tcPr marL="24450" marR="24450" marT="24450" marB="24450">
                    <a:lnL w="12700" cap="flat" cmpd="sng" algn="ctr">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lgn="ctr">
                      <a:solidFill>
                        <a:srgbClr val="9E9E9E"/>
                      </a:solidFill>
                      <a:prstDash val="solid"/>
                      <a:round/>
                      <a:headEnd type="none" w="sm" len="sm"/>
                      <a:tailEnd type="none" w="sm" len="sm"/>
                    </a:lnB>
                    <a:solidFill>
                      <a:srgbClr val="2F7A8D"/>
                    </a:solidFill>
                  </a:tcPr>
                </a:tc>
                <a:extLst>
                  <a:ext uri="{0D108BD9-81ED-4DB2-BD59-A6C34878D82A}">
                    <a16:rowId xmlns:a16="http://schemas.microsoft.com/office/drawing/2014/main" val="10000"/>
                  </a:ext>
                </a:extLst>
              </a:tr>
              <a:tr h="103784">
                <a:tc gridSpan="2">
                  <a:txBody>
                    <a:bodyPr/>
                    <a:lstStyle/>
                    <a:p>
                      <a:pPr marL="0" marR="0" lvl="0" indent="0" algn="ctr" rtl="0">
                        <a:lnSpc>
                          <a:spcPct val="107000"/>
                        </a:lnSpc>
                        <a:spcBef>
                          <a:spcPts val="0"/>
                        </a:spcBef>
                        <a:spcAft>
                          <a:spcPts val="0"/>
                        </a:spcAft>
                        <a:buNone/>
                      </a:pPr>
                      <a:r>
                        <a:rPr lang="ru" sz="1200" b="1" u="none" strike="noStrike" cap="none" dirty="0">
                          <a:solidFill>
                            <a:srgbClr val="000000"/>
                          </a:solidFill>
                          <a:latin typeface="Arial"/>
                          <a:cs typeface="Arial"/>
                          <a:sym typeface="Arial"/>
                        </a:rPr>
                        <a:t>Кадровые ресурсы</a:t>
                      </a:r>
                      <a:endParaRPr sz="1200" u="none" strike="noStrike" cap="none" dirty="0">
                        <a:latin typeface="Calibri"/>
                        <a:ea typeface="Calibri"/>
                        <a:cs typeface="Calibri"/>
                        <a:sym typeface="Calibri"/>
                      </a:endParaRPr>
                    </a:p>
                  </a:txBody>
                  <a:tcPr marL="24450" marR="24450" marT="24450" marB="24450">
                    <a:lnL w="12700" cap="flat" cmpd="sng">
                      <a:solidFill>
                        <a:srgbClr val="9E9E9E"/>
                      </a:solidFill>
                      <a:prstDash val="solid"/>
                      <a:round/>
                      <a:headEnd type="none" w="sm" len="sm"/>
                      <a:tailEnd type="none" w="sm" len="sm"/>
                    </a:lnL>
                    <a:lnT w="12700" cap="flat" cmpd="sng">
                      <a:solidFill>
                        <a:srgbClr val="9E9E9E"/>
                      </a:solidFill>
                      <a:prstDash val="solid"/>
                      <a:round/>
                      <a:headEnd type="none" w="sm" len="sm"/>
                      <a:tailEnd type="none" w="sm" len="sm"/>
                    </a:lnT>
                    <a:solidFill>
                      <a:srgbClr val="B7DEE8"/>
                    </a:solidFill>
                  </a:tcPr>
                </a:tc>
                <a:tc hMerge="1">
                  <a:txBody>
                    <a:bodyPr/>
                    <a:lstStyle/>
                    <a:p>
                      <a:endParaRPr lang="ru-RU"/>
                    </a:p>
                  </a:txBody>
                  <a:tcPr>
                    <a:lnT w="12700"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244119">
                <a:tc>
                  <a:txBody>
                    <a:bodyPr/>
                    <a:lstStyle/>
                    <a:p>
                      <a:pPr marL="0" marR="0" lvl="0" indent="0" algn="l" rtl="0">
                        <a:lnSpc>
                          <a:spcPct val="107000"/>
                        </a:lnSpc>
                        <a:spcBef>
                          <a:spcPts val="0"/>
                        </a:spcBef>
                        <a:spcAft>
                          <a:spcPts val="0"/>
                        </a:spcAft>
                        <a:buNone/>
                      </a:pPr>
                      <a:r>
                        <a:rPr lang="ru" sz="1200" b="1" u="none" strike="noStrike" cap="none" dirty="0">
                          <a:solidFill>
                            <a:srgbClr val="00636C"/>
                          </a:solidFill>
                          <a:latin typeface="Arial"/>
                          <a:ea typeface="Arial"/>
                          <a:cs typeface="Arial"/>
                          <a:sym typeface="Arial"/>
                        </a:rPr>
                        <a:t>Неравномерное распределение медицинских кадров </a:t>
                      </a:r>
                      <a:endParaRPr sz="1200" u="none" strike="noStrike" cap="none" dirty="0">
                        <a:solidFill>
                          <a:srgbClr val="00636C"/>
                        </a:solidFill>
                        <a:latin typeface="Calibri"/>
                        <a:ea typeface="Calibri"/>
                        <a:cs typeface="Calibri"/>
                        <a:sym typeface="Calibri"/>
                      </a:endParaRPr>
                    </a:p>
                    <a:p>
                      <a:pPr marL="0" marR="0" lvl="0" indent="0" algn="ctr" rtl="0">
                        <a:lnSpc>
                          <a:spcPct val="107000"/>
                        </a:lnSpc>
                        <a:spcBef>
                          <a:spcPts val="0"/>
                        </a:spcBef>
                        <a:spcAft>
                          <a:spcPts val="0"/>
                        </a:spcAft>
                        <a:buNone/>
                      </a:pPr>
                      <a:r>
                        <a:rPr lang="ru" sz="1200" b="1" u="none" strike="noStrike" cap="none" dirty="0">
                          <a:solidFill>
                            <a:schemeClr val="dk1"/>
                          </a:solidFill>
                          <a:latin typeface="Arial"/>
                          <a:ea typeface="Arial"/>
                          <a:cs typeface="Arial"/>
                          <a:sym typeface="Arial"/>
                        </a:rPr>
                        <a:t> </a:t>
                      </a:r>
                      <a:endParaRPr sz="120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ru" sz="1200" b="1" u="none" strike="noStrike" cap="none" dirty="0">
                          <a:solidFill>
                            <a:srgbClr val="00636C"/>
                          </a:solidFill>
                          <a:latin typeface="Arial"/>
                          <a:ea typeface="Arial"/>
                          <a:cs typeface="Arial"/>
                          <a:sym typeface="Arial"/>
                        </a:rPr>
                        <a:t>Медицинская миграция в города</a:t>
                      </a:r>
                      <a:endParaRPr sz="1200" u="none" strike="noStrike" cap="none" dirty="0">
                        <a:solidFill>
                          <a:srgbClr val="00636C"/>
                        </a:solidFill>
                        <a:latin typeface="Calibri"/>
                        <a:ea typeface="Calibri"/>
                        <a:cs typeface="Calibri"/>
                        <a:sym typeface="Calibri"/>
                      </a:endParaRPr>
                    </a:p>
                  </a:txBody>
                  <a:tcPr marL="24450" marR="24450" marT="24450" marB="24450">
                    <a:lnL w="12700" cap="flat" cmpd="sng">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B w="12700" cap="flat" cmpd="sng">
                      <a:solidFill>
                        <a:srgbClr val="9E9E9E"/>
                      </a:solidFill>
                      <a:prstDash val="solid"/>
                      <a:round/>
                      <a:headEnd type="none" w="sm" len="sm"/>
                      <a:tailEnd type="none" w="sm" len="sm"/>
                    </a:lnB>
                  </a:tcPr>
                </a:tc>
                <a:tc>
                  <a:txBody>
                    <a:bodyPr/>
                    <a:lstStyle/>
                    <a:p>
                      <a:pPr marL="254000" marR="0" lvl="0" indent="-254000" algn="just" rtl="0">
                        <a:lnSpc>
                          <a:spcPct val="107000"/>
                        </a:lnSpc>
                        <a:spcBef>
                          <a:spcPts val="0"/>
                        </a:spcBef>
                        <a:spcAft>
                          <a:spcPts val="0"/>
                        </a:spcAft>
                        <a:buClr>
                          <a:schemeClr val="dk1"/>
                        </a:buClr>
                        <a:buSzPts val="800"/>
                        <a:buFont typeface="Wingdings" panose="05000000000000000000" pitchFamily="2" charset="2"/>
                        <a:buChar char="Ø"/>
                      </a:pPr>
                      <a:r>
                        <a:rPr lang="ru-RU" sz="1200" b="1" u="none" strike="noStrike" cap="none" dirty="0">
                          <a:solidFill>
                            <a:schemeClr val="dk1"/>
                          </a:solidFill>
                          <a:latin typeface="Arial"/>
                          <a:ea typeface="Arial"/>
                          <a:cs typeface="Arial"/>
                          <a:sym typeface="Arial"/>
                        </a:rPr>
                        <a:t>совершенствование системы планирования и прогнозирования обеспеченности медицинскими работниками</a:t>
                      </a:r>
                      <a:endParaRPr lang="ru-RU" sz="1200" u="none" strike="noStrike" cap="none" dirty="0">
                        <a:solidFill>
                          <a:schemeClr val="dk1"/>
                        </a:solidFill>
                        <a:latin typeface="Calibri"/>
                        <a:ea typeface="Calibri"/>
                        <a:cs typeface="Calibri"/>
                        <a:sym typeface="Calibri"/>
                      </a:endParaRPr>
                    </a:p>
                    <a:p>
                      <a:pPr marL="25400" marR="0" lvl="0" indent="0" algn="just" rtl="0">
                        <a:lnSpc>
                          <a:spcPct val="107000"/>
                        </a:lnSpc>
                        <a:spcBef>
                          <a:spcPts val="0"/>
                        </a:spcBef>
                        <a:spcAft>
                          <a:spcPts val="0"/>
                        </a:spcAft>
                        <a:buFont typeface="Wingdings" panose="05000000000000000000" pitchFamily="2" charset="2"/>
                        <a:buNone/>
                      </a:pPr>
                      <a:endParaRPr lang="ru-RU" sz="1200" u="none" strike="noStrike" cap="none" dirty="0">
                        <a:solidFill>
                          <a:schemeClr val="dk1"/>
                        </a:solidFill>
                        <a:latin typeface="Calibri"/>
                        <a:ea typeface="Calibri"/>
                        <a:cs typeface="Calibri"/>
                        <a:sym typeface="Calibri"/>
                      </a:endParaRPr>
                    </a:p>
                    <a:p>
                      <a:pPr marL="254000" marR="0" lvl="0" indent="-254000" algn="just" rtl="0">
                        <a:lnSpc>
                          <a:spcPct val="107000"/>
                        </a:lnSpc>
                        <a:spcBef>
                          <a:spcPts val="0"/>
                        </a:spcBef>
                        <a:spcAft>
                          <a:spcPts val="0"/>
                        </a:spcAft>
                        <a:buClr>
                          <a:schemeClr val="dk1"/>
                        </a:buClr>
                        <a:buSzPts val="800"/>
                        <a:buFont typeface="Wingdings" panose="05000000000000000000" pitchFamily="2" charset="2"/>
                        <a:buChar char="Ø"/>
                      </a:pPr>
                      <a:r>
                        <a:rPr lang="ru-RU" sz="1200" b="1" u="none" strike="noStrike" cap="none" dirty="0">
                          <a:solidFill>
                            <a:schemeClr val="dk1"/>
                          </a:solidFill>
                          <a:latin typeface="Arial"/>
                          <a:ea typeface="Arial"/>
                          <a:cs typeface="Arial"/>
                          <a:sym typeface="Arial"/>
                        </a:rPr>
                        <a:t>разработка и реализация программ резидентуры на базе сельских медицинских организаций, сопровождение молодого специалиста (наставничество) организацией образования и науки в течение года после окончания обучения</a:t>
                      </a:r>
                      <a:endParaRPr lang="ru-RU" sz="1200" dirty="0"/>
                    </a:p>
                  </a:txBody>
                  <a:tcPr marL="24450" marR="24450" marT="24450" marB="24450">
                    <a:lnL w="12700" cap="flat" cmpd="sng" algn="ctr">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B w="1270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680944">
                <a:tc>
                  <a:txBody>
                    <a:bodyPr/>
                    <a:lstStyle/>
                    <a:p>
                      <a:pPr marL="0" marR="0" lvl="0" indent="0" algn="just" rtl="0">
                        <a:lnSpc>
                          <a:spcPct val="107000"/>
                        </a:lnSpc>
                        <a:spcBef>
                          <a:spcPts val="0"/>
                        </a:spcBef>
                        <a:spcAft>
                          <a:spcPts val="0"/>
                        </a:spcAft>
                        <a:buNone/>
                      </a:pPr>
                      <a:r>
                        <a:rPr lang="ru" sz="1200" b="1" u="none" strike="noStrike" cap="none" dirty="0">
                          <a:solidFill>
                            <a:srgbClr val="00636C"/>
                          </a:solidFill>
                          <a:latin typeface="Arial"/>
                          <a:ea typeface="Arial"/>
                          <a:cs typeface="Arial"/>
                          <a:sym typeface="Arial"/>
                        </a:rPr>
                        <a:t>Дефицит медицинских кадров, низкая индивидуальная заинтересованность </a:t>
                      </a:r>
                      <a:endParaRPr sz="1200" u="none" strike="noStrike" cap="none" dirty="0">
                        <a:solidFill>
                          <a:srgbClr val="00636C"/>
                        </a:solidFill>
                        <a:latin typeface="Calibri"/>
                        <a:ea typeface="Calibri"/>
                        <a:cs typeface="Calibri"/>
                        <a:sym typeface="Calibri"/>
                      </a:endParaRPr>
                    </a:p>
                  </a:txBody>
                  <a:tcPr marL="24450" marR="24450" marT="24450" marB="2445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254000" marR="0" lvl="0" indent="-254000" algn="just" rtl="0">
                        <a:lnSpc>
                          <a:spcPct val="107000"/>
                        </a:lnSpc>
                        <a:spcBef>
                          <a:spcPts val="0"/>
                        </a:spcBef>
                        <a:spcAft>
                          <a:spcPts val="0"/>
                        </a:spcAft>
                        <a:buClr>
                          <a:schemeClr val="dk1"/>
                        </a:buClr>
                        <a:buSzPts val="800"/>
                        <a:buFont typeface="Wingdings" panose="05000000000000000000" pitchFamily="2" charset="2"/>
                        <a:buChar char="Ø"/>
                      </a:pPr>
                      <a:r>
                        <a:rPr lang="ru-RU" sz="1200" b="1" dirty="0">
                          <a:solidFill>
                            <a:schemeClr val="dk1"/>
                          </a:solidFill>
                        </a:rPr>
                        <a:t>разработка рекомендуемых типовых штатных нормативов обеспеченности медицинскими работниками в организациях здравоохранения с учетом потребности в медицинских услугах</a:t>
                      </a:r>
                    </a:p>
                    <a:p>
                      <a:pPr marL="254000" marR="0" lvl="0" indent="-254000" algn="just" rtl="0">
                        <a:lnSpc>
                          <a:spcPct val="107000"/>
                        </a:lnSpc>
                        <a:spcBef>
                          <a:spcPts val="0"/>
                        </a:spcBef>
                        <a:spcAft>
                          <a:spcPts val="0"/>
                        </a:spcAft>
                        <a:buClr>
                          <a:schemeClr val="dk1"/>
                        </a:buClr>
                        <a:buSzPts val="800"/>
                        <a:buFont typeface="Wingdings" panose="05000000000000000000" pitchFamily="2" charset="2"/>
                        <a:buChar char="Ø"/>
                      </a:pPr>
                      <a:r>
                        <a:rPr lang="ru-RU" sz="1200" b="1" u="none" strike="noStrike" cap="none" dirty="0">
                          <a:solidFill>
                            <a:schemeClr val="dk1"/>
                          </a:solidFill>
                          <a:latin typeface="Arial"/>
                          <a:ea typeface="Arial"/>
                          <a:cs typeface="Arial"/>
                          <a:sym typeface="Arial"/>
                        </a:rPr>
                        <a:t>развитие системы мотивации и удержания кадров в сельской местности</a:t>
                      </a:r>
                      <a:endParaRPr lang="ru-RU" sz="1200" u="none" strike="noStrike" cap="none" dirty="0">
                        <a:solidFill>
                          <a:schemeClr val="dk1"/>
                        </a:solidFill>
                        <a:latin typeface="Calibri"/>
                        <a:ea typeface="Calibri"/>
                        <a:cs typeface="Calibri"/>
                        <a:sym typeface="Calibri"/>
                      </a:endParaRPr>
                    </a:p>
                    <a:p>
                      <a:pPr marL="254000" marR="0" lvl="0" indent="-254000" algn="just" rtl="0">
                        <a:lnSpc>
                          <a:spcPct val="107000"/>
                        </a:lnSpc>
                        <a:spcBef>
                          <a:spcPts val="0"/>
                        </a:spcBef>
                        <a:spcAft>
                          <a:spcPts val="0"/>
                        </a:spcAft>
                        <a:buClr>
                          <a:schemeClr val="dk1"/>
                        </a:buClr>
                        <a:buSzPts val="800"/>
                        <a:buFont typeface="Wingdings" panose="05000000000000000000" pitchFamily="2" charset="2"/>
                        <a:buChar char="Ø"/>
                      </a:pPr>
                      <a:r>
                        <a:rPr lang="ru-RU" sz="1200" b="1" u="none" strike="noStrike" cap="none" dirty="0">
                          <a:solidFill>
                            <a:schemeClr val="dk1"/>
                          </a:solidFill>
                          <a:latin typeface="Arial"/>
                          <a:ea typeface="Arial"/>
                          <a:cs typeface="Arial"/>
                          <a:sym typeface="Arial"/>
                        </a:rPr>
                        <a:t>создание условий для построения траектории индивидуального профессионального развития кадрового потенциала (освоение новых и дополнительных навыков, развитие компетенций специалистов отрасли в долгосрочной и краткосрочной перспективе в разрезе отрасли и медицинской организаций)</a:t>
                      </a:r>
                      <a:endParaRPr lang="ru-RU" sz="1200" dirty="0"/>
                    </a:p>
                  </a:txBody>
                  <a:tcPr marL="24450" marR="24450" marT="24450" marB="24450">
                    <a:lnL w="12700" cap="flat" cmpd="sng" algn="ctr">
                      <a:solidFill>
                        <a:srgbClr val="9E9E9E"/>
                      </a:solidFill>
                      <a:prstDash val="solid"/>
                      <a:round/>
                      <a:headEnd type="none" w="sm" len="sm"/>
                      <a:tailEnd type="none" w="sm" len="sm"/>
                    </a:lnL>
                    <a:lnT w="12700" cap="flat" cmpd="sng" algn="ctr">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835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Номер слайда 3">
            <a:extLst>
              <a:ext uri="{FF2B5EF4-FFF2-40B4-BE49-F238E27FC236}">
                <a16:creationId xmlns:a16="http://schemas.microsoft.com/office/drawing/2014/main" id="{5F97EA49-9F14-AFE7-374D-47F277494005}"/>
              </a:ext>
            </a:extLst>
          </p:cNvPr>
          <p:cNvSpPr>
            <a:spLocks noGrp="1"/>
          </p:cNvSpPr>
          <p:nvPr>
            <p:ph type="sldNum" sz="quarter" idx="12"/>
          </p:nvPr>
        </p:nvSpPr>
        <p:spPr>
          <a:xfrm>
            <a:off x="6976676" y="4760873"/>
            <a:ext cx="2057400" cy="273844"/>
          </a:xfrm>
        </p:spPr>
        <p:txBody>
          <a:bodyPr/>
          <a:lstStyle/>
          <a:p>
            <a:endParaRPr lang="en-CA" b="1" dirty="0"/>
          </a:p>
        </p:txBody>
      </p:sp>
      <p:sp>
        <p:nvSpPr>
          <p:cNvPr id="54" name="Прямоугольник 53">
            <a:extLst>
              <a:ext uri="{FF2B5EF4-FFF2-40B4-BE49-F238E27FC236}">
                <a16:creationId xmlns:a16="http://schemas.microsoft.com/office/drawing/2014/main" id="{29C8B585-0EBA-2FE0-ACFA-A80B6AEDD376}"/>
              </a:ext>
            </a:extLst>
          </p:cNvPr>
          <p:cNvSpPr/>
          <p:nvPr/>
        </p:nvSpPr>
        <p:spPr>
          <a:xfrm>
            <a:off x="5465407" y="643174"/>
            <a:ext cx="2848169" cy="276999"/>
          </a:xfrm>
          <a:prstGeom prst="rect">
            <a:avLst/>
          </a:prstGeom>
        </p:spPr>
        <p:txBody>
          <a:bodyPr wrap="square">
            <a:spAutoFit/>
          </a:bodyPr>
          <a:lstStyle/>
          <a:p>
            <a:pPr algn="ctr">
              <a:defRPr/>
            </a:pPr>
            <a:r>
              <a:rPr lang="ru-RU" sz="1200" dirty="0">
                <a:solidFill>
                  <a:srgbClr val="FAFAFA"/>
                </a:solidFill>
                <a:latin typeface="Arial Black" panose="020B0A04020102020204" pitchFamily="34" charset="0"/>
              </a:rPr>
              <a:t>Планируется </a:t>
            </a:r>
          </a:p>
        </p:txBody>
      </p:sp>
      <p:sp>
        <p:nvSpPr>
          <p:cNvPr id="12" name="Овал 11">
            <a:extLst>
              <a:ext uri="{FF2B5EF4-FFF2-40B4-BE49-F238E27FC236}">
                <a16:creationId xmlns:a16="http://schemas.microsoft.com/office/drawing/2014/main" id="{249E06F0-B5D8-4BAA-9ABA-952E7B609848}"/>
              </a:ext>
            </a:extLst>
          </p:cNvPr>
          <p:cNvSpPr/>
          <p:nvPr/>
        </p:nvSpPr>
        <p:spPr>
          <a:xfrm>
            <a:off x="219419" y="536155"/>
            <a:ext cx="560176" cy="467951"/>
          </a:xfrm>
          <a:prstGeom prst="ellipse">
            <a:avLst/>
          </a:prstGeom>
          <a:solidFill>
            <a:srgbClr val="FFFFFF"/>
          </a:solidFill>
          <a:ln w="57150" cap="flat" cmpd="sng" algn="ctr">
            <a:solidFill>
              <a:schemeClr val="accent1">
                <a:lumMod val="75000"/>
              </a:schemeClr>
            </a:solidFill>
            <a:prstDash val="solid"/>
          </a:ln>
          <a:effectLst/>
        </p:spPr>
        <p:txBody>
          <a:bodyPr rtlCol="0" anchor="ctr"/>
          <a:lstStyle/>
          <a:p>
            <a:pPr algn="ctr" defTabSz="690529" fontAlgn="base">
              <a:spcBef>
                <a:spcPct val="0"/>
              </a:spcBef>
              <a:spcAft>
                <a:spcPct val="0"/>
              </a:spcAft>
              <a:buClrTx/>
              <a:defRPr/>
            </a:pPr>
            <a:endParaRPr lang="ru-RU" sz="1800">
              <a:solidFill>
                <a:prstClr val="white"/>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4EB8F3AF-5971-44F4-BC33-386DB2395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5" y="608143"/>
            <a:ext cx="278076" cy="284189"/>
          </a:xfrm>
          <a:prstGeom prst="rect">
            <a:avLst/>
          </a:prstGeom>
        </p:spPr>
      </p:pic>
      <p:grpSp>
        <p:nvGrpSpPr>
          <p:cNvPr id="14" name="Группа 13">
            <a:extLst>
              <a:ext uri="{FF2B5EF4-FFF2-40B4-BE49-F238E27FC236}">
                <a16:creationId xmlns:a16="http://schemas.microsoft.com/office/drawing/2014/main" id="{3276B1A6-5B38-4A6E-80F2-6A8A2531C527}"/>
              </a:ext>
            </a:extLst>
          </p:cNvPr>
          <p:cNvGrpSpPr/>
          <p:nvPr/>
        </p:nvGrpSpPr>
        <p:grpSpPr>
          <a:xfrm>
            <a:off x="1512639" y="936533"/>
            <a:ext cx="440041" cy="289814"/>
            <a:chOff x="836131" y="3040999"/>
            <a:chExt cx="561942" cy="367766"/>
          </a:xfrm>
        </p:grpSpPr>
        <p:cxnSp>
          <p:nvCxnSpPr>
            <p:cNvPr id="15" name="Прямая соединительная линия 14">
              <a:extLst>
                <a:ext uri="{FF2B5EF4-FFF2-40B4-BE49-F238E27FC236}">
                  <a16:creationId xmlns:a16="http://schemas.microsoft.com/office/drawing/2014/main" id="{C7D729CE-B6D7-4F54-ACBC-E740802F1FA7}"/>
                </a:ext>
              </a:extLst>
            </p:cNvPr>
            <p:cNvCxnSpPr>
              <a:cxnSpLocks/>
            </p:cNvCxnSpPr>
            <p:nvPr/>
          </p:nvCxnSpPr>
          <p:spPr>
            <a:xfrm>
              <a:off x="836131" y="3040999"/>
              <a:ext cx="194777" cy="322766"/>
            </a:xfrm>
            <a:prstGeom prst="line">
              <a:avLst/>
            </a:prstGeom>
            <a:noFill/>
            <a:ln w="19050" cap="flat" cmpd="sng" algn="ctr">
              <a:solidFill>
                <a:schemeClr val="accent1">
                  <a:lumMod val="75000"/>
                </a:schemeClr>
              </a:solidFill>
              <a:prstDash val="sysDash"/>
              <a:tailEnd type="none"/>
            </a:ln>
            <a:effectLst/>
          </p:spPr>
        </p:cxnSp>
        <p:grpSp>
          <p:nvGrpSpPr>
            <p:cNvPr id="16" name="Группа 15">
              <a:extLst>
                <a:ext uri="{FF2B5EF4-FFF2-40B4-BE49-F238E27FC236}">
                  <a16:creationId xmlns:a16="http://schemas.microsoft.com/office/drawing/2014/main" id="{15874573-65CC-4F99-9D78-A21C6D159815}"/>
                </a:ext>
              </a:extLst>
            </p:cNvPr>
            <p:cNvGrpSpPr/>
            <p:nvPr/>
          </p:nvGrpSpPr>
          <p:grpSpPr>
            <a:xfrm>
              <a:off x="1030908" y="3318765"/>
              <a:ext cx="367165" cy="90000"/>
              <a:chOff x="7710885" y="5020916"/>
              <a:chExt cx="367165" cy="90000"/>
            </a:xfrm>
          </p:grpSpPr>
          <p:sp>
            <p:nvSpPr>
              <p:cNvPr id="17" name="Овал 16">
                <a:extLst>
                  <a:ext uri="{FF2B5EF4-FFF2-40B4-BE49-F238E27FC236}">
                    <a16:creationId xmlns:a16="http://schemas.microsoft.com/office/drawing/2014/main" id="{E5F742F6-4614-4A81-815F-589E878269DE}"/>
                  </a:ext>
                </a:extLst>
              </p:cNvPr>
              <p:cNvSpPr/>
              <p:nvPr/>
            </p:nvSpPr>
            <p:spPr>
              <a:xfrm>
                <a:off x="7988050" y="5020916"/>
                <a:ext cx="90000" cy="90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782155">
                  <a:buClrTx/>
                  <a:defRPr/>
                </a:pPr>
                <a:endParaRPr lang="x-none" sz="900" dirty="0">
                  <a:ln w="0"/>
                  <a:solidFill>
                    <a:schemeClr val="accent1"/>
                  </a:solidFill>
                  <a:effectLst>
                    <a:outerShdw blurRad="38100" dist="25400" dir="5400000" algn="ctr" rotWithShape="0">
                      <a:srgbClr val="6E747A">
                        <a:alpha val="43000"/>
                      </a:srgbClr>
                    </a:outerShdw>
                  </a:effectLst>
                  <a:latin typeface="Arial"/>
                </a:endParaRPr>
              </a:p>
            </p:txBody>
          </p:sp>
          <p:cxnSp>
            <p:nvCxnSpPr>
              <p:cNvPr id="19" name="Прямая соединительная линия 18">
                <a:extLst>
                  <a:ext uri="{FF2B5EF4-FFF2-40B4-BE49-F238E27FC236}">
                    <a16:creationId xmlns:a16="http://schemas.microsoft.com/office/drawing/2014/main" id="{1CB5B65F-8E10-48E8-B3F9-4F279C9C40AA}"/>
                  </a:ext>
                </a:extLst>
              </p:cNvPr>
              <p:cNvCxnSpPr>
                <a:cxnSpLocks/>
              </p:cNvCxnSpPr>
              <p:nvPr/>
            </p:nvCxnSpPr>
            <p:spPr>
              <a:xfrm>
                <a:off x="7710885" y="5065916"/>
                <a:ext cx="324000" cy="0"/>
              </a:xfrm>
              <a:prstGeom prst="line">
                <a:avLst/>
              </a:prstGeom>
              <a:noFill/>
              <a:ln w="19050" cap="flat" cmpd="sng" algn="ctr">
                <a:solidFill>
                  <a:schemeClr val="accent1">
                    <a:lumMod val="75000"/>
                  </a:schemeClr>
                </a:solidFill>
                <a:prstDash val="sysDash"/>
                <a:tailEnd type="none"/>
              </a:ln>
              <a:effectLst/>
            </p:spPr>
          </p:cxnSp>
        </p:grpSp>
      </p:grpSp>
      <p:sp>
        <p:nvSpPr>
          <p:cNvPr id="3" name="Прямоугольник 2"/>
          <p:cNvSpPr/>
          <p:nvPr/>
        </p:nvSpPr>
        <p:spPr>
          <a:xfrm>
            <a:off x="532660" y="1467235"/>
            <a:ext cx="2317448" cy="276999"/>
          </a:xfrm>
          <a:prstGeom prst="rect">
            <a:avLst/>
          </a:prstGeom>
        </p:spPr>
        <p:txBody>
          <a:bodyPr wrap="square">
            <a:spAutoFit/>
          </a:bodyPr>
          <a:lstStyle/>
          <a:p>
            <a:pPr algn="ctr"/>
            <a:r>
              <a:rPr lang="kk-KZ" sz="1200" b="1" dirty="0">
                <a:solidFill>
                  <a:srgbClr val="FF00FF"/>
                </a:solidFill>
                <a:latin typeface="Century Gothic" panose="020B0502020202020204" pitchFamily="34" charset="0"/>
                <a:cs typeface="Arial" panose="020B0604020202020204" pitchFamily="34" charset="0"/>
              </a:rPr>
              <a:t>40,1</a:t>
            </a:r>
            <a:r>
              <a:rPr lang="en-US" sz="1200" b="1" dirty="0">
                <a:solidFill>
                  <a:srgbClr val="FF00FF"/>
                </a:solidFill>
                <a:latin typeface="Century Gothic" panose="020B0502020202020204" pitchFamily="34" charset="0"/>
                <a:cs typeface="Arial" panose="020B0604020202020204" pitchFamily="34" charset="0"/>
              </a:rPr>
              <a:t> </a:t>
            </a:r>
            <a:r>
              <a:rPr lang="ru-RU" sz="1200" b="1" dirty="0">
                <a:latin typeface="Century Gothic" panose="020B0502020202020204" pitchFamily="34" charset="0"/>
                <a:cs typeface="Times New Roman" panose="02020603050405020304" pitchFamily="18" charset="0"/>
              </a:rPr>
              <a:t>на 10 тысяч населения</a:t>
            </a:r>
            <a:endParaRPr lang="kk-KZ" sz="1200" b="1" dirty="0">
              <a:solidFill>
                <a:srgbClr val="FF00FF"/>
              </a:solidFill>
              <a:latin typeface="Century Gothic" panose="020B0502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33B89F9F-EE0A-470D-B733-971767F94AB1}"/>
              </a:ext>
            </a:extLst>
          </p:cNvPr>
          <p:cNvSpPr/>
          <p:nvPr/>
        </p:nvSpPr>
        <p:spPr>
          <a:xfrm>
            <a:off x="1996148" y="1078383"/>
            <a:ext cx="687290" cy="253916"/>
          </a:xfrm>
          <a:prstGeom prst="rect">
            <a:avLst/>
          </a:prstGeom>
        </p:spPr>
        <p:txBody>
          <a:bodyPr wrap="square">
            <a:spAutoFit/>
          </a:bodyPr>
          <a:lstStyle/>
          <a:p>
            <a:pPr defTabSz="514295">
              <a:spcAft>
                <a:spcPts val="225"/>
              </a:spcAft>
              <a:defRPr/>
            </a:pPr>
            <a:r>
              <a:rPr lang="ru-RU" sz="1050" b="1" u="sng" dirty="0">
                <a:latin typeface="Century Gothic" panose="020B0502020202020204" pitchFamily="34" charset="0"/>
                <a:cs typeface="Arial" panose="020B0604020202020204" pitchFamily="34" charset="0"/>
              </a:rPr>
              <a:t>врачи</a:t>
            </a:r>
            <a:endParaRPr lang="ru-RU" sz="900" b="1" u="sng" dirty="0">
              <a:latin typeface="Century Gothic" panose="020B0502020202020204" pitchFamily="34" charset="0"/>
              <a:cs typeface="Arial" panose="020B0604020202020204" pitchFamily="34" charset="0"/>
            </a:endParaRPr>
          </a:p>
        </p:txBody>
      </p:sp>
      <p:grpSp>
        <p:nvGrpSpPr>
          <p:cNvPr id="21" name="Группа 20">
            <a:extLst>
              <a:ext uri="{FF2B5EF4-FFF2-40B4-BE49-F238E27FC236}">
                <a16:creationId xmlns:a16="http://schemas.microsoft.com/office/drawing/2014/main" id="{3276B1A6-5B38-4A6E-80F2-6A8A2531C527}"/>
              </a:ext>
            </a:extLst>
          </p:cNvPr>
          <p:cNvGrpSpPr/>
          <p:nvPr/>
        </p:nvGrpSpPr>
        <p:grpSpPr>
          <a:xfrm>
            <a:off x="2921973" y="957502"/>
            <a:ext cx="440041" cy="289814"/>
            <a:chOff x="836131" y="3040999"/>
            <a:chExt cx="561942" cy="367766"/>
          </a:xfrm>
        </p:grpSpPr>
        <p:cxnSp>
          <p:nvCxnSpPr>
            <p:cNvPr id="22" name="Прямая соединительная линия 21">
              <a:extLst>
                <a:ext uri="{FF2B5EF4-FFF2-40B4-BE49-F238E27FC236}">
                  <a16:creationId xmlns:a16="http://schemas.microsoft.com/office/drawing/2014/main" id="{C7D729CE-B6D7-4F54-ACBC-E740802F1FA7}"/>
                </a:ext>
              </a:extLst>
            </p:cNvPr>
            <p:cNvCxnSpPr>
              <a:cxnSpLocks/>
            </p:cNvCxnSpPr>
            <p:nvPr/>
          </p:nvCxnSpPr>
          <p:spPr>
            <a:xfrm>
              <a:off x="836131" y="3040999"/>
              <a:ext cx="194777" cy="322766"/>
            </a:xfrm>
            <a:prstGeom prst="line">
              <a:avLst/>
            </a:prstGeom>
            <a:noFill/>
            <a:ln w="19050" cap="flat" cmpd="sng" algn="ctr">
              <a:solidFill>
                <a:schemeClr val="accent1">
                  <a:lumMod val="75000"/>
                </a:schemeClr>
              </a:solidFill>
              <a:prstDash val="sysDash"/>
              <a:tailEnd type="none"/>
            </a:ln>
            <a:effectLst/>
          </p:spPr>
        </p:cxnSp>
        <p:grpSp>
          <p:nvGrpSpPr>
            <p:cNvPr id="23" name="Группа 22">
              <a:extLst>
                <a:ext uri="{FF2B5EF4-FFF2-40B4-BE49-F238E27FC236}">
                  <a16:creationId xmlns:a16="http://schemas.microsoft.com/office/drawing/2014/main" id="{15874573-65CC-4F99-9D78-A21C6D159815}"/>
                </a:ext>
              </a:extLst>
            </p:cNvPr>
            <p:cNvGrpSpPr/>
            <p:nvPr/>
          </p:nvGrpSpPr>
          <p:grpSpPr>
            <a:xfrm>
              <a:off x="1030908" y="3318765"/>
              <a:ext cx="367165" cy="90000"/>
              <a:chOff x="7710885" y="5020916"/>
              <a:chExt cx="367165" cy="90000"/>
            </a:xfrm>
          </p:grpSpPr>
          <p:sp>
            <p:nvSpPr>
              <p:cNvPr id="24" name="Овал 23">
                <a:extLst>
                  <a:ext uri="{FF2B5EF4-FFF2-40B4-BE49-F238E27FC236}">
                    <a16:creationId xmlns:a16="http://schemas.microsoft.com/office/drawing/2014/main" id="{E5F742F6-4614-4A81-815F-589E878269DE}"/>
                  </a:ext>
                </a:extLst>
              </p:cNvPr>
              <p:cNvSpPr/>
              <p:nvPr/>
            </p:nvSpPr>
            <p:spPr>
              <a:xfrm>
                <a:off x="7988050" y="5020916"/>
                <a:ext cx="90000" cy="90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782155">
                  <a:buClrTx/>
                  <a:defRPr/>
                </a:pPr>
                <a:endParaRPr lang="x-none" sz="900" dirty="0">
                  <a:ln w="0"/>
                  <a:solidFill>
                    <a:schemeClr val="accent1"/>
                  </a:solidFill>
                  <a:effectLst>
                    <a:outerShdw blurRad="38100" dist="25400" dir="5400000" algn="ctr" rotWithShape="0">
                      <a:srgbClr val="6E747A">
                        <a:alpha val="43000"/>
                      </a:srgbClr>
                    </a:outerShdw>
                  </a:effectLst>
                  <a:latin typeface="Arial"/>
                </a:endParaRPr>
              </a:p>
            </p:txBody>
          </p:sp>
          <p:cxnSp>
            <p:nvCxnSpPr>
              <p:cNvPr id="25" name="Прямая соединительная линия 24">
                <a:extLst>
                  <a:ext uri="{FF2B5EF4-FFF2-40B4-BE49-F238E27FC236}">
                    <a16:creationId xmlns:a16="http://schemas.microsoft.com/office/drawing/2014/main" id="{1CB5B65F-8E10-48E8-B3F9-4F279C9C40AA}"/>
                  </a:ext>
                </a:extLst>
              </p:cNvPr>
              <p:cNvCxnSpPr>
                <a:cxnSpLocks/>
              </p:cNvCxnSpPr>
              <p:nvPr/>
            </p:nvCxnSpPr>
            <p:spPr>
              <a:xfrm>
                <a:off x="7710885" y="5065916"/>
                <a:ext cx="324000" cy="0"/>
              </a:xfrm>
              <a:prstGeom prst="line">
                <a:avLst/>
              </a:prstGeom>
              <a:noFill/>
              <a:ln w="19050" cap="flat" cmpd="sng" algn="ctr">
                <a:solidFill>
                  <a:schemeClr val="accent1">
                    <a:lumMod val="75000"/>
                  </a:schemeClr>
                </a:solidFill>
                <a:prstDash val="sysDash"/>
                <a:tailEnd type="none"/>
              </a:ln>
              <a:effectLst/>
            </p:spPr>
          </p:cxnSp>
        </p:grpSp>
      </p:grpSp>
      <p:sp>
        <p:nvSpPr>
          <p:cNvPr id="26" name="Прямоугольник 25">
            <a:extLst>
              <a:ext uri="{FF2B5EF4-FFF2-40B4-BE49-F238E27FC236}">
                <a16:creationId xmlns:a16="http://schemas.microsoft.com/office/drawing/2014/main" id="{3B3AD451-1A85-49AF-AA73-E132620F0C70}"/>
              </a:ext>
            </a:extLst>
          </p:cNvPr>
          <p:cNvSpPr/>
          <p:nvPr/>
        </p:nvSpPr>
        <p:spPr>
          <a:xfrm>
            <a:off x="3403408" y="1072226"/>
            <a:ext cx="1666007" cy="253916"/>
          </a:xfrm>
          <a:prstGeom prst="rect">
            <a:avLst/>
          </a:prstGeom>
        </p:spPr>
        <p:txBody>
          <a:bodyPr wrap="square">
            <a:spAutoFit/>
          </a:bodyPr>
          <a:lstStyle/>
          <a:p>
            <a:pPr defTabSz="514295">
              <a:spcAft>
                <a:spcPts val="225"/>
              </a:spcAft>
              <a:defRPr/>
            </a:pPr>
            <a:r>
              <a:rPr lang="ru-RU" sz="1050" b="1" u="sng" dirty="0">
                <a:latin typeface="Century Gothic" panose="020B0502020202020204" pitchFamily="34" charset="0"/>
                <a:cs typeface="Arial" panose="020B0604020202020204" pitchFamily="34" charset="0"/>
              </a:rPr>
              <a:t>СМР</a:t>
            </a:r>
          </a:p>
        </p:txBody>
      </p:sp>
      <p:sp>
        <p:nvSpPr>
          <p:cNvPr id="4" name="TextBox 3"/>
          <p:cNvSpPr txBox="1"/>
          <p:nvPr/>
        </p:nvSpPr>
        <p:spPr>
          <a:xfrm>
            <a:off x="2860200" y="1487997"/>
            <a:ext cx="2401913" cy="600164"/>
          </a:xfrm>
          <a:prstGeom prst="rect">
            <a:avLst/>
          </a:prstGeom>
          <a:noFill/>
        </p:spPr>
        <p:txBody>
          <a:bodyPr wrap="square" rtlCol="0">
            <a:spAutoFit/>
          </a:bodyPr>
          <a:lstStyle/>
          <a:p>
            <a:r>
              <a:rPr lang="en-US" sz="1200" b="1" dirty="0">
                <a:solidFill>
                  <a:srgbClr val="FF00FF"/>
                </a:solidFill>
                <a:latin typeface="Century Gothic" panose="020B0502020202020204" pitchFamily="34" charset="0"/>
                <a:cs typeface="Times New Roman" panose="02020603050405020304" pitchFamily="18" charset="0"/>
              </a:rPr>
              <a:t>9</a:t>
            </a:r>
            <a:r>
              <a:rPr lang="ru-RU" sz="1200" b="1" dirty="0">
                <a:solidFill>
                  <a:srgbClr val="FF00FF"/>
                </a:solidFill>
                <a:latin typeface="Century Gothic" panose="020B0502020202020204" pitchFamily="34" charset="0"/>
                <a:cs typeface="Times New Roman" panose="02020603050405020304" pitchFamily="18" charset="0"/>
              </a:rPr>
              <a:t>6,8</a:t>
            </a:r>
            <a:r>
              <a:rPr lang="en-US" sz="1200" b="1" dirty="0">
                <a:solidFill>
                  <a:srgbClr val="FF00FF"/>
                </a:solidFill>
                <a:latin typeface="Century Gothic" panose="020B0502020202020204" pitchFamily="34" charset="0"/>
                <a:cs typeface="Times New Roman" panose="02020603050405020304" pitchFamily="18" charset="0"/>
              </a:rPr>
              <a:t> </a:t>
            </a:r>
            <a:r>
              <a:rPr lang="ru-RU" sz="1200" b="1" dirty="0">
                <a:latin typeface="Century Gothic" panose="020B0502020202020204" pitchFamily="34" charset="0"/>
                <a:cs typeface="Times New Roman" panose="02020603050405020304" pitchFamily="18" charset="0"/>
              </a:rPr>
              <a:t>на 10 тысяч населения</a:t>
            </a:r>
            <a:endParaRPr lang="kk-KZ" sz="1200" b="1" dirty="0">
              <a:solidFill>
                <a:srgbClr val="FF00FF"/>
              </a:solidFill>
              <a:latin typeface="Century Gothic" panose="020B0502020202020204" pitchFamily="34" charset="0"/>
              <a:cs typeface="Times New Roman" panose="02020603050405020304" pitchFamily="18" charset="0"/>
            </a:endParaRPr>
          </a:p>
          <a:p>
            <a:endParaRPr lang="ru-RU" sz="2100" dirty="0"/>
          </a:p>
        </p:txBody>
      </p:sp>
      <p:sp>
        <p:nvSpPr>
          <p:cNvPr id="8" name="TextBox 7"/>
          <p:cNvSpPr txBox="1"/>
          <p:nvPr/>
        </p:nvSpPr>
        <p:spPr>
          <a:xfrm>
            <a:off x="961487" y="1686223"/>
            <a:ext cx="1604187" cy="415498"/>
          </a:xfrm>
          <a:prstGeom prst="rect">
            <a:avLst/>
          </a:prstGeom>
          <a:noFill/>
        </p:spPr>
        <p:txBody>
          <a:bodyPr wrap="square" rtlCol="0">
            <a:spAutoFit/>
          </a:bodyPr>
          <a:lstStyle/>
          <a:p>
            <a:pPr algn="ctr"/>
            <a:r>
              <a:rPr lang="ru-RU" sz="1050" i="1" dirty="0">
                <a:latin typeface="Century Gothic" panose="020B0502020202020204" pitchFamily="34" charset="0"/>
                <a:cs typeface="Times New Roman" panose="02020603050405020304" pitchFamily="18" charset="0"/>
              </a:rPr>
              <a:t>городского – </a:t>
            </a:r>
            <a:r>
              <a:rPr lang="ru-RU" sz="1050" b="1" i="1" dirty="0">
                <a:latin typeface="Century Gothic" panose="020B0502020202020204" pitchFamily="34" charset="0"/>
                <a:cs typeface="Times New Roman" panose="02020603050405020304" pitchFamily="18" charset="0"/>
              </a:rPr>
              <a:t>53,9</a:t>
            </a:r>
            <a:r>
              <a:rPr lang="ru-RU" sz="1050" i="1" dirty="0">
                <a:latin typeface="Century Gothic" panose="020B0502020202020204" pitchFamily="34" charset="0"/>
                <a:cs typeface="Times New Roman" panose="02020603050405020304" pitchFamily="18" charset="0"/>
              </a:rPr>
              <a:t> ,</a:t>
            </a:r>
            <a:endParaRPr lang="en-US" sz="1050" i="1" dirty="0">
              <a:latin typeface="Century Gothic" panose="020B0502020202020204" pitchFamily="34" charset="0"/>
              <a:cs typeface="Times New Roman" panose="02020603050405020304" pitchFamily="18" charset="0"/>
            </a:endParaRPr>
          </a:p>
          <a:p>
            <a:pPr algn="ctr"/>
            <a:r>
              <a:rPr lang="ru-RU" sz="1050" i="1" dirty="0">
                <a:latin typeface="Century Gothic" panose="020B0502020202020204" pitchFamily="34" charset="0"/>
                <a:cs typeface="Times New Roman" panose="02020603050405020304" pitchFamily="18" charset="0"/>
              </a:rPr>
              <a:t> сельского – </a:t>
            </a:r>
            <a:r>
              <a:rPr lang="ru-RU" sz="1050" b="1" i="1" dirty="0">
                <a:latin typeface="Century Gothic" panose="020B0502020202020204" pitchFamily="34" charset="0"/>
                <a:cs typeface="Times New Roman" panose="02020603050405020304" pitchFamily="18" charset="0"/>
              </a:rPr>
              <a:t>17,8</a:t>
            </a:r>
            <a:endParaRPr lang="ru-RU" sz="1050" i="1" dirty="0">
              <a:latin typeface="Century Gothic" panose="020B0502020202020204" pitchFamily="34" charset="0"/>
              <a:cs typeface="Times New Roman" panose="02020603050405020304" pitchFamily="18" charset="0"/>
            </a:endParaRPr>
          </a:p>
        </p:txBody>
      </p:sp>
      <p:sp>
        <p:nvSpPr>
          <p:cNvPr id="9" name="TextBox 8"/>
          <p:cNvSpPr txBox="1"/>
          <p:nvPr/>
        </p:nvSpPr>
        <p:spPr>
          <a:xfrm>
            <a:off x="3069607" y="1723667"/>
            <a:ext cx="1677995" cy="600164"/>
          </a:xfrm>
          <a:prstGeom prst="rect">
            <a:avLst/>
          </a:prstGeom>
          <a:noFill/>
        </p:spPr>
        <p:txBody>
          <a:bodyPr wrap="square" rtlCol="0">
            <a:spAutoFit/>
          </a:bodyPr>
          <a:lstStyle/>
          <a:p>
            <a:pPr algn="ctr"/>
            <a:r>
              <a:rPr lang="ru-RU" sz="1050" i="1" dirty="0">
                <a:latin typeface="Century Gothic" panose="020B0502020202020204" pitchFamily="34" charset="0"/>
                <a:cs typeface="Times New Roman" panose="02020603050405020304" pitchFamily="18" charset="0"/>
              </a:rPr>
              <a:t>городского – </a:t>
            </a:r>
            <a:r>
              <a:rPr lang="en-US" sz="1050" b="1" i="1" dirty="0">
                <a:latin typeface="Century Gothic" panose="020B0502020202020204" pitchFamily="34" charset="0"/>
                <a:cs typeface="Times New Roman" panose="02020603050405020304" pitchFamily="18" charset="0"/>
              </a:rPr>
              <a:t>11</a:t>
            </a:r>
            <a:r>
              <a:rPr lang="ru-RU" sz="1050" b="1" i="1" dirty="0">
                <a:latin typeface="Century Gothic" panose="020B0502020202020204" pitchFamily="34" charset="0"/>
                <a:cs typeface="Times New Roman" panose="02020603050405020304" pitchFamily="18" charset="0"/>
              </a:rPr>
              <a:t>1,2</a:t>
            </a:r>
            <a:r>
              <a:rPr lang="ru-RU" sz="1050" i="1" dirty="0">
                <a:latin typeface="Century Gothic" panose="020B0502020202020204" pitchFamily="34" charset="0"/>
                <a:cs typeface="Times New Roman" panose="02020603050405020304" pitchFamily="18" charset="0"/>
              </a:rPr>
              <a:t>,</a:t>
            </a:r>
            <a:endParaRPr lang="en-US" sz="1050" i="1" dirty="0">
              <a:latin typeface="Century Gothic" panose="020B0502020202020204" pitchFamily="34" charset="0"/>
              <a:cs typeface="Times New Roman" panose="02020603050405020304" pitchFamily="18" charset="0"/>
            </a:endParaRPr>
          </a:p>
          <a:p>
            <a:pPr algn="ctr"/>
            <a:r>
              <a:rPr lang="ru-RU" sz="1050" i="1" dirty="0">
                <a:latin typeface="Century Gothic" panose="020B0502020202020204" pitchFamily="34" charset="0"/>
                <a:cs typeface="Times New Roman" panose="02020603050405020304" pitchFamily="18" charset="0"/>
              </a:rPr>
              <a:t> сельского – </a:t>
            </a:r>
            <a:r>
              <a:rPr lang="ru-RU" sz="1050" b="1" i="1" dirty="0">
                <a:latin typeface="Century Gothic" panose="020B0502020202020204" pitchFamily="34" charset="0"/>
                <a:cs typeface="Times New Roman" panose="02020603050405020304" pitchFamily="18" charset="0"/>
              </a:rPr>
              <a:t>73,4</a:t>
            </a:r>
            <a:endParaRPr lang="ru-RU" sz="1050" i="1" dirty="0">
              <a:latin typeface="Century Gothic" panose="020B0502020202020204" pitchFamily="34" charset="0"/>
              <a:cs typeface="Times New Roman" panose="02020603050405020304" pitchFamily="18" charset="0"/>
            </a:endParaRPr>
          </a:p>
          <a:p>
            <a:endParaRPr lang="ru-RU" sz="1200" dirty="0"/>
          </a:p>
        </p:txBody>
      </p:sp>
      <p:sp>
        <p:nvSpPr>
          <p:cNvPr id="30" name="Прямоугольник 29">
            <a:extLst>
              <a:ext uri="{FF2B5EF4-FFF2-40B4-BE49-F238E27FC236}">
                <a16:creationId xmlns:a16="http://schemas.microsoft.com/office/drawing/2014/main" id="{D5B548C3-B409-4771-80CA-1839CADF45F5}"/>
              </a:ext>
            </a:extLst>
          </p:cNvPr>
          <p:cNvSpPr/>
          <p:nvPr/>
        </p:nvSpPr>
        <p:spPr>
          <a:xfrm>
            <a:off x="952266" y="2070197"/>
            <a:ext cx="1914683" cy="253916"/>
          </a:xfrm>
          <a:prstGeom prst="rect">
            <a:avLst/>
          </a:prstGeom>
        </p:spPr>
        <p:txBody>
          <a:bodyPr wrap="square">
            <a:spAutoFit/>
          </a:bodyPr>
          <a:lstStyle/>
          <a:p>
            <a:pPr algn="ctr" defTabSz="600075">
              <a:spcBef>
                <a:spcPct val="0"/>
              </a:spcBef>
            </a:pPr>
            <a:r>
              <a:rPr lang="kk-KZ" sz="1050" b="1" dirty="0">
                <a:solidFill>
                  <a:srgbClr val="002060"/>
                </a:solidFill>
                <a:latin typeface="Arial" panose="020B0604020202020204" pitchFamily="34" charset="0"/>
                <a:cs typeface="Arial" panose="020B0604020202020204" pitchFamily="34" charset="0"/>
              </a:rPr>
              <a:t>ОЭСР:  </a:t>
            </a:r>
            <a:r>
              <a:rPr lang="en-US" sz="1050" b="1" dirty="0">
                <a:solidFill>
                  <a:srgbClr val="002060"/>
                </a:solidFill>
                <a:latin typeface="Arial" panose="020B0604020202020204" pitchFamily="34" charset="0"/>
                <a:cs typeface="Arial" panose="020B0604020202020204" pitchFamily="34" charset="0"/>
              </a:rPr>
              <a:t>3</a:t>
            </a:r>
            <a:r>
              <a:rPr lang="ru-RU" sz="1050" b="1" dirty="0">
                <a:solidFill>
                  <a:srgbClr val="002060"/>
                </a:solidFill>
                <a:latin typeface="Arial" panose="020B0604020202020204" pitchFamily="34" charset="0"/>
                <a:cs typeface="Arial" panose="020B0604020202020204" pitchFamily="34" charset="0"/>
              </a:rPr>
              <a:t>5</a:t>
            </a:r>
            <a:r>
              <a:rPr lang="kk-KZ" sz="1050" b="1" dirty="0">
                <a:solidFill>
                  <a:srgbClr val="002060"/>
                </a:solidFill>
                <a:latin typeface="Arial" panose="020B0604020202020204" pitchFamily="34" charset="0"/>
                <a:cs typeface="Arial" panose="020B0604020202020204" pitchFamily="34" charset="0"/>
              </a:rPr>
              <a:t> на 10 тыс.</a:t>
            </a:r>
            <a:endParaRPr lang="kk-KZ" sz="1050" dirty="0">
              <a:solidFill>
                <a:srgbClr val="002060"/>
              </a:solidFill>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D5B548C3-B409-4771-80CA-1839CADF45F5}"/>
              </a:ext>
            </a:extLst>
          </p:cNvPr>
          <p:cNvSpPr/>
          <p:nvPr/>
        </p:nvSpPr>
        <p:spPr>
          <a:xfrm>
            <a:off x="2791524" y="2074715"/>
            <a:ext cx="1914683" cy="253916"/>
          </a:xfrm>
          <a:prstGeom prst="rect">
            <a:avLst/>
          </a:prstGeom>
        </p:spPr>
        <p:txBody>
          <a:bodyPr wrap="square">
            <a:spAutoFit/>
          </a:bodyPr>
          <a:lstStyle/>
          <a:p>
            <a:pPr algn="ctr" defTabSz="600075">
              <a:spcBef>
                <a:spcPct val="0"/>
              </a:spcBef>
            </a:pPr>
            <a:r>
              <a:rPr lang="kk-KZ" sz="1050" b="1" dirty="0">
                <a:solidFill>
                  <a:srgbClr val="002060"/>
                </a:solidFill>
                <a:latin typeface="Arial" panose="020B0604020202020204" pitchFamily="34" charset="0"/>
                <a:cs typeface="Arial" panose="020B0604020202020204" pitchFamily="34" charset="0"/>
              </a:rPr>
              <a:t>ОЭСР:  </a:t>
            </a:r>
            <a:r>
              <a:rPr lang="ru-RU" sz="1050" b="1" dirty="0">
                <a:solidFill>
                  <a:srgbClr val="002060"/>
                </a:solidFill>
                <a:latin typeface="Arial" panose="020B0604020202020204" pitchFamily="34" charset="0"/>
                <a:cs typeface="Arial" panose="020B0604020202020204" pitchFamily="34" charset="0"/>
              </a:rPr>
              <a:t>90</a:t>
            </a:r>
            <a:r>
              <a:rPr lang="kk-KZ" sz="1050" b="1" dirty="0">
                <a:solidFill>
                  <a:srgbClr val="002060"/>
                </a:solidFill>
                <a:latin typeface="Arial" panose="020B0604020202020204" pitchFamily="34" charset="0"/>
                <a:cs typeface="Arial" panose="020B0604020202020204" pitchFamily="34" charset="0"/>
              </a:rPr>
              <a:t> на 10 тыс.</a:t>
            </a:r>
            <a:endParaRPr lang="kk-KZ" sz="1050" dirty="0">
              <a:solidFill>
                <a:srgbClr val="002060"/>
              </a:solidFill>
              <a:latin typeface="Arial" panose="020B0604020202020204" pitchFamily="34" charset="0"/>
              <a:cs typeface="Arial" panose="020B0604020202020204" pitchFamily="34" charset="0"/>
            </a:endParaRPr>
          </a:p>
        </p:txBody>
      </p:sp>
      <p:sp>
        <p:nvSpPr>
          <p:cNvPr id="32" name="Прямоугольник: скругленные углы 17">
            <a:extLst>
              <a:ext uri="{FF2B5EF4-FFF2-40B4-BE49-F238E27FC236}">
                <a16:creationId xmlns:a16="http://schemas.microsoft.com/office/drawing/2014/main" id="{60A0E3BC-A6A4-413B-A551-3F2676E2B321}"/>
              </a:ext>
            </a:extLst>
          </p:cNvPr>
          <p:cNvSpPr/>
          <p:nvPr/>
        </p:nvSpPr>
        <p:spPr>
          <a:xfrm>
            <a:off x="822596" y="514045"/>
            <a:ext cx="4067279" cy="385697"/>
          </a:xfrm>
          <a:prstGeom prst="roundRect">
            <a:avLst>
              <a:gd name="adj" fmla="val 50000"/>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fontAlgn="base">
              <a:lnSpc>
                <a:spcPct val="115000"/>
              </a:lnSpc>
              <a:tabLst>
                <a:tab pos="67866" algn="l"/>
              </a:tabLst>
            </a:pPr>
            <a:r>
              <a:rPr lang="kk-KZ" sz="1050" b="1" dirty="0">
                <a:latin typeface="Century Gothic" panose="020B0502020202020204" pitchFamily="34" charset="0"/>
                <a:cs typeface="Times New Roman" panose="02020603050405020304" pitchFamily="18" charset="0"/>
              </a:rPr>
              <a:t>Обеспеченность медицинскими кадрами </a:t>
            </a:r>
          </a:p>
        </p:txBody>
      </p:sp>
      <p:sp>
        <p:nvSpPr>
          <p:cNvPr id="33" name="Прямоугольник: скругленные углы 17">
            <a:extLst>
              <a:ext uri="{FF2B5EF4-FFF2-40B4-BE49-F238E27FC236}">
                <a16:creationId xmlns:a16="http://schemas.microsoft.com/office/drawing/2014/main" id="{60A0E3BC-A6A4-413B-A551-3F2676E2B321}"/>
              </a:ext>
            </a:extLst>
          </p:cNvPr>
          <p:cNvSpPr/>
          <p:nvPr/>
        </p:nvSpPr>
        <p:spPr>
          <a:xfrm>
            <a:off x="907776" y="2331389"/>
            <a:ext cx="3982099" cy="289770"/>
          </a:xfrm>
          <a:prstGeom prst="roundRect">
            <a:avLst>
              <a:gd name="adj" fmla="val 50000"/>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fontAlgn="base">
              <a:lnSpc>
                <a:spcPct val="115000"/>
              </a:lnSpc>
              <a:tabLst>
                <a:tab pos="67866" algn="l"/>
              </a:tabLst>
            </a:pPr>
            <a:r>
              <a:rPr lang="kk-KZ" sz="1200" b="1" dirty="0">
                <a:latin typeface="Century Gothic" panose="020B0502020202020204" pitchFamily="34" charset="0"/>
                <a:cs typeface="Times New Roman" panose="02020603050405020304" pitchFamily="18" charset="0"/>
              </a:rPr>
              <a:t>Дефицит медицинских кадров</a:t>
            </a:r>
          </a:p>
        </p:txBody>
      </p:sp>
      <p:sp>
        <p:nvSpPr>
          <p:cNvPr id="41" name="Овал 40">
            <a:extLst>
              <a:ext uri="{FF2B5EF4-FFF2-40B4-BE49-F238E27FC236}">
                <a16:creationId xmlns:a16="http://schemas.microsoft.com/office/drawing/2014/main" id="{249E06F0-B5D8-4BAA-9ABA-952E7B609848}"/>
              </a:ext>
            </a:extLst>
          </p:cNvPr>
          <p:cNvSpPr/>
          <p:nvPr/>
        </p:nvSpPr>
        <p:spPr>
          <a:xfrm>
            <a:off x="216693" y="2201068"/>
            <a:ext cx="560176" cy="467951"/>
          </a:xfrm>
          <a:prstGeom prst="ellipse">
            <a:avLst/>
          </a:prstGeom>
          <a:solidFill>
            <a:srgbClr val="FFFFFF"/>
          </a:solidFill>
          <a:ln w="57150" cap="flat" cmpd="sng" algn="ctr">
            <a:solidFill>
              <a:schemeClr val="accent1">
                <a:lumMod val="75000"/>
              </a:schemeClr>
            </a:solidFill>
            <a:prstDash val="solid"/>
          </a:ln>
          <a:effectLst/>
        </p:spPr>
        <p:txBody>
          <a:bodyPr rtlCol="0" anchor="ctr"/>
          <a:lstStyle/>
          <a:p>
            <a:pPr algn="ctr" defTabSz="690529" fontAlgn="base">
              <a:spcBef>
                <a:spcPct val="0"/>
              </a:spcBef>
              <a:spcAft>
                <a:spcPct val="0"/>
              </a:spcAft>
              <a:buClrTx/>
              <a:defRPr/>
            </a:pPr>
            <a:endParaRPr lang="ru-RU" sz="1800">
              <a:solidFill>
                <a:prstClr val="white"/>
              </a:solidFill>
              <a:latin typeface="Arial" panose="020B0604020202020204" pitchFamily="34" charset="0"/>
              <a:cs typeface="Arial" panose="020B0604020202020204" pitchFamily="34" charset="0"/>
            </a:endParaRPr>
          </a:p>
        </p:txBody>
      </p:sp>
      <p:pic>
        <p:nvPicPr>
          <p:cNvPr id="42" name="Рисунок 41">
            <a:extLst>
              <a:ext uri="{FF2B5EF4-FFF2-40B4-BE49-F238E27FC236}">
                <a16:creationId xmlns:a16="http://schemas.microsoft.com/office/drawing/2014/main" id="{D1FCC8DA-53C8-424D-A97D-12EFEC6F64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56" y="2237851"/>
            <a:ext cx="373247" cy="373247"/>
          </a:xfrm>
          <a:prstGeom prst="rect">
            <a:avLst/>
          </a:prstGeom>
        </p:spPr>
      </p:pic>
      <p:grpSp>
        <p:nvGrpSpPr>
          <p:cNvPr id="43" name="Группа 42">
            <a:extLst>
              <a:ext uri="{FF2B5EF4-FFF2-40B4-BE49-F238E27FC236}">
                <a16:creationId xmlns:a16="http://schemas.microsoft.com/office/drawing/2014/main" id="{3276B1A6-5B38-4A6E-80F2-6A8A2531C527}"/>
              </a:ext>
            </a:extLst>
          </p:cNvPr>
          <p:cNvGrpSpPr/>
          <p:nvPr/>
        </p:nvGrpSpPr>
        <p:grpSpPr>
          <a:xfrm>
            <a:off x="1578320" y="2632491"/>
            <a:ext cx="425415" cy="276865"/>
            <a:chOff x="836131" y="3040999"/>
            <a:chExt cx="561942" cy="367766"/>
          </a:xfrm>
        </p:grpSpPr>
        <p:cxnSp>
          <p:nvCxnSpPr>
            <p:cNvPr id="44" name="Прямая соединительная линия 43">
              <a:extLst>
                <a:ext uri="{FF2B5EF4-FFF2-40B4-BE49-F238E27FC236}">
                  <a16:creationId xmlns:a16="http://schemas.microsoft.com/office/drawing/2014/main" id="{C7D729CE-B6D7-4F54-ACBC-E740802F1FA7}"/>
                </a:ext>
              </a:extLst>
            </p:cNvPr>
            <p:cNvCxnSpPr>
              <a:cxnSpLocks/>
            </p:cNvCxnSpPr>
            <p:nvPr/>
          </p:nvCxnSpPr>
          <p:spPr>
            <a:xfrm>
              <a:off x="836131" y="3040999"/>
              <a:ext cx="194777" cy="322766"/>
            </a:xfrm>
            <a:prstGeom prst="line">
              <a:avLst/>
            </a:prstGeom>
            <a:noFill/>
            <a:ln w="19050" cap="flat" cmpd="sng" algn="ctr">
              <a:solidFill>
                <a:schemeClr val="accent1">
                  <a:lumMod val="75000"/>
                </a:schemeClr>
              </a:solidFill>
              <a:prstDash val="sysDash"/>
              <a:tailEnd type="none"/>
            </a:ln>
            <a:effectLst/>
          </p:spPr>
        </p:cxnSp>
        <p:grpSp>
          <p:nvGrpSpPr>
            <p:cNvPr id="45" name="Группа 44">
              <a:extLst>
                <a:ext uri="{FF2B5EF4-FFF2-40B4-BE49-F238E27FC236}">
                  <a16:creationId xmlns:a16="http://schemas.microsoft.com/office/drawing/2014/main" id="{15874573-65CC-4F99-9D78-A21C6D159815}"/>
                </a:ext>
              </a:extLst>
            </p:cNvPr>
            <p:cNvGrpSpPr/>
            <p:nvPr/>
          </p:nvGrpSpPr>
          <p:grpSpPr>
            <a:xfrm>
              <a:off x="1030908" y="3318765"/>
              <a:ext cx="367165" cy="90000"/>
              <a:chOff x="7710885" y="5020916"/>
              <a:chExt cx="367165" cy="90000"/>
            </a:xfrm>
          </p:grpSpPr>
          <p:sp>
            <p:nvSpPr>
              <p:cNvPr id="46" name="Овал 45">
                <a:extLst>
                  <a:ext uri="{FF2B5EF4-FFF2-40B4-BE49-F238E27FC236}">
                    <a16:creationId xmlns:a16="http://schemas.microsoft.com/office/drawing/2014/main" id="{E5F742F6-4614-4A81-815F-589E878269DE}"/>
                  </a:ext>
                </a:extLst>
              </p:cNvPr>
              <p:cNvSpPr/>
              <p:nvPr/>
            </p:nvSpPr>
            <p:spPr>
              <a:xfrm>
                <a:off x="7988050" y="5020916"/>
                <a:ext cx="90000" cy="90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782155">
                  <a:buClrTx/>
                  <a:defRPr/>
                </a:pPr>
                <a:endParaRPr lang="x-none" sz="900" dirty="0">
                  <a:ln w="0"/>
                  <a:solidFill>
                    <a:schemeClr val="accent1"/>
                  </a:solidFill>
                  <a:effectLst>
                    <a:outerShdw blurRad="38100" dist="25400" dir="5400000" algn="ctr" rotWithShape="0">
                      <a:srgbClr val="6E747A">
                        <a:alpha val="43000"/>
                      </a:srgbClr>
                    </a:outerShdw>
                  </a:effectLst>
                  <a:latin typeface="Arial"/>
                </a:endParaRPr>
              </a:p>
            </p:txBody>
          </p:sp>
          <p:cxnSp>
            <p:nvCxnSpPr>
              <p:cNvPr id="47" name="Прямая соединительная линия 46">
                <a:extLst>
                  <a:ext uri="{FF2B5EF4-FFF2-40B4-BE49-F238E27FC236}">
                    <a16:creationId xmlns:a16="http://schemas.microsoft.com/office/drawing/2014/main" id="{1CB5B65F-8E10-48E8-B3F9-4F279C9C40AA}"/>
                  </a:ext>
                </a:extLst>
              </p:cNvPr>
              <p:cNvCxnSpPr>
                <a:cxnSpLocks/>
              </p:cNvCxnSpPr>
              <p:nvPr/>
            </p:nvCxnSpPr>
            <p:spPr>
              <a:xfrm>
                <a:off x="7710885" y="5065916"/>
                <a:ext cx="324000" cy="0"/>
              </a:xfrm>
              <a:prstGeom prst="line">
                <a:avLst/>
              </a:prstGeom>
              <a:noFill/>
              <a:ln w="19050" cap="flat" cmpd="sng" algn="ctr">
                <a:solidFill>
                  <a:schemeClr val="accent1">
                    <a:lumMod val="75000"/>
                  </a:schemeClr>
                </a:solidFill>
                <a:prstDash val="sysDash"/>
                <a:tailEnd type="none"/>
              </a:ln>
              <a:effectLst/>
            </p:spPr>
          </p:cxnSp>
        </p:grpSp>
      </p:grpSp>
      <p:grpSp>
        <p:nvGrpSpPr>
          <p:cNvPr id="48" name="Группа 47">
            <a:extLst>
              <a:ext uri="{FF2B5EF4-FFF2-40B4-BE49-F238E27FC236}">
                <a16:creationId xmlns:a16="http://schemas.microsoft.com/office/drawing/2014/main" id="{3276B1A6-5B38-4A6E-80F2-6A8A2531C527}"/>
              </a:ext>
            </a:extLst>
          </p:cNvPr>
          <p:cNvGrpSpPr/>
          <p:nvPr/>
        </p:nvGrpSpPr>
        <p:grpSpPr>
          <a:xfrm>
            <a:off x="2826969" y="2669019"/>
            <a:ext cx="427709" cy="248151"/>
            <a:chOff x="836131" y="3040999"/>
            <a:chExt cx="561942" cy="367766"/>
          </a:xfrm>
        </p:grpSpPr>
        <p:cxnSp>
          <p:nvCxnSpPr>
            <p:cNvPr id="49" name="Прямая соединительная линия 48">
              <a:extLst>
                <a:ext uri="{FF2B5EF4-FFF2-40B4-BE49-F238E27FC236}">
                  <a16:creationId xmlns:a16="http://schemas.microsoft.com/office/drawing/2014/main" id="{C7D729CE-B6D7-4F54-ACBC-E740802F1FA7}"/>
                </a:ext>
              </a:extLst>
            </p:cNvPr>
            <p:cNvCxnSpPr>
              <a:cxnSpLocks/>
            </p:cNvCxnSpPr>
            <p:nvPr/>
          </p:nvCxnSpPr>
          <p:spPr>
            <a:xfrm>
              <a:off x="836131" y="3040999"/>
              <a:ext cx="194777" cy="322766"/>
            </a:xfrm>
            <a:prstGeom prst="line">
              <a:avLst/>
            </a:prstGeom>
            <a:noFill/>
            <a:ln w="19050" cap="flat" cmpd="sng" algn="ctr">
              <a:solidFill>
                <a:schemeClr val="accent1">
                  <a:lumMod val="75000"/>
                </a:schemeClr>
              </a:solidFill>
              <a:prstDash val="sysDash"/>
              <a:tailEnd type="none"/>
            </a:ln>
            <a:effectLst/>
          </p:spPr>
        </p:cxnSp>
        <p:grpSp>
          <p:nvGrpSpPr>
            <p:cNvPr id="50" name="Группа 49">
              <a:extLst>
                <a:ext uri="{FF2B5EF4-FFF2-40B4-BE49-F238E27FC236}">
                  <a16:creationId xmlns:a16="http://schemas.microsoft.com/office/drawing/2014/main" id="{15874573-65CC-4F99-9D78-A21C6D159815}"/>
                </a:ext>
              </a:extLst>
            </p:cNvPr>
            <p:cNvGrpSpPr/>
            <p:nvPr/>
          </p:nvGrpSpPr>
          <p:grpSpPr>
            <a:xfrm>
              <a:off x="1030908" y="3318765"/>
              <a:ext cx="367165" cy="90000"/>
              <a:chOff x="7710885" y="5020916"/>
              <a:chExt cx="367165" cy="90000"/>
            </a:xfrm>
          </p:grpSpPr>
          <p:sp>
            <p:nvSpPr>
              <p:cNvPr id="51" name="Овал 50">
                <a:extLst>
                  <a:ext uri="{FF2B5EF4-FFF2-40B4-BE49-F238E27FC236}">
                    <a16:creationId xmlns:a16="http://schemas.microsoft.com/office/drawing/2014/main" id="{E5F742F6-4614-4A81-815F-589E878269DE}"/>
                  </a:ext>
                </a:extLst>
              </p:cNvPr>
              <p:cNvSpPr/>
              <p:nvPr/>
            </p:nvSpPr>
            <p:spPr>
              <a:xfrm>
                <a:off x="7988050" y="5020916"/>
                <a:ext cx="90000" cy="90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782155">
                  <a:buClrTx/>
                  <a:defRPr/>
                </a:pPr>
                <a:endParaRPr lang="x-none" sz="900" dirty="0">
                  <a:ln w="0"/>
                  <a:solidFill>
                    <a:schemeClr val="accent1"/>
                  </a:solidFill>
                  <a:effectLst>
                    <a:outerShdw blurRad="38100" dist="25400" dir="5400000" algn="ctr" rotWithShape="0">
                      <a:srgbClr val="6E747A">
                        <a:alpha val="43000"/>
                      </a:srgbClr>
                    </a:outerShdw>
                  </a:effectLst>
                  <a:latin typeface="Arial"/>
                </a:endParaRPr>
              </a:p>
            </p:txBody>
          </p:sp>
          <p:cxnSp>
            <p:nvCxnSpPr>
              <p:cNvPr id="55" name="Прямая соединительная линия 54">
                <a:extLst>
                  <a:ext uri="{FF2B5EF4-FFF2-40B4-BE49-F238E27FC236}">
                    <a16:creationId xmlns:a16="http://schemas.microsoft.com/office/drawing/2014/main" id="{1CB5B65F-8E10-48E8-B3F9-4F279C9C40AA}"/>
                  </a:ext>
                </a:extLst>
              </p:cNvPr>
              <p:cNvCxnSpPr>
                <a:cxnSpLocks/>
              </p:cNvCxnSpPr>
              <p:nvPr/>
            </p:nvCxnSpPr>
            <p:spPr>
              <a:xfrm>
                <a:off x="7710885" y="5065916"/>
                <a:ext cx="324000" cy="0"/>
              </a:xfrm>
              <a:prstGeom prst="line">
                <a:avLst/>
              </a:prstGeom>
              <a:noFill/>
              <a:ln w="19050" cap="flat" cmpd="sng" algn="ctr">
                <a:solidFill>
                  <a:schemeClr val="accent1">
                    <a:lumMod val="75000"/>
                  </a:schemeClr>
                </a:solidFill>
                <a:prstDash val="sysDash"/>
                <a:tailEnd type="none"/>
              </a:ln>
              <a:effectLst/>
            </p:spPr>
          </p:cxnSp>
        </p:grpSp>
      </p:grpSp>
      <p:sp>
        <p:nvSpPr>
          <p:cNvPr id="56" name="Прямоугольник 55">
            <a:extLst>
              <a:ext uri="{FF2B5EF4-FFF2-40B4-BE49-F238E27FC236}">
                <a16:creationId xmlns:a16="http://schemas.microsoft.com/office/drawing/2014/main" id="{33B89F9F-EE0A-470D-B733-971767F94AB1}"/>
              </a:ext>
            </a:extLst>
          </p:cNvPr>
          <p:cNvSpPr/>
          <p:nvPr/>
        </p:nvSpPr>
        <p:spPr>
          <a:xfrm>
            <a:off x="1996148" y="2758379"/>
            <a:ext cx="687290" cy="253916"/>
          </a:xfrm>
          <a:prstGeom prst="rect">
            <a:avLst/>
          </a:prstGeom>
        </p:spPr>
        <p:txBody>
          <a:bodyPr wrap="square">
            <a:spAutoFit/>
          </a:bodyPr>
          <a:lstStyle/>
          <a:p>
            <a:pPr defTabSz="514295">
              <a:spcAft>
                <a:spcPts val="225"/>
              </a:spcAft>
              <a:defRPr/>
            </a:pPr>
            <a:r>
              <a:rPr lang="ru-RU" sz="1050" b="1" u="sng" dirty="0">
                <a:latin typeface="Century Gothic" panose="020B0502020202020204" pitchFamily="34" charset="0"/>
                <a:cs typeface="Arial" panose="020B0604020202020204" pitchFamily="34" charset="0"/>
              </a:rPr>
              <a:t>врачи</a:t>
            </a:r>
            <a:endParaRPr lang="ru-RU" sz="900" b="1" u="sng" dirty="0">
              <a:latin typeface="Century Gothic" panose="020B0502020202020204" pitchFamily="34" charset="0"/>
              <a:cs typeface="Arial" panose="020B0604020202020204" pitchFamily="34" charset="0"/>
            </a:endParaRPr>
          </a:p>
        </p:txBody>
      </p:sp>
      <p:sp>
        <p:nvSpPr>
          <p:cNvPr id="57" name="Прямоугольник 56">
            <a:extLst>
              <a:ext uri="{FF2B5EF4-FFF2-40B4-BE49-F238E27FC236}">
                <a16:creationId xmlns:a16="http://schemas.microsoft.com/office/drawing/2014/main" id="{3B3AD451-1A85-49AF-AA73-E132620F0C70}"/>
              </a:ext>
            </a:extLst>
          </p:cNvPr>
          <p:cNvSpPr/>
          <p:nvPr/>
        </p:nvSpPr>
        <p:spPr>
          <a:xfrm>
            <a:off x="3303725" y="2764592"/>
            <a:ext cx="1666007" cy="253916"/>
          </a:xfrm>
          <a:prstGeom prst="rect">
            <a:avLst/>
          </a:prstGeom>
        </p:spPr>
        <p:txBody>
          <a:bodyPr wrap="square">
            <a:spAutoFit/>
          </a:bodyPr>
          <a:lstStyle/>
          <a:p>
            <a:pPr defTabSz="514295">
              <a:spcAft>
                <a:spcPts val="225"/>
              </a:spcAft>
              <a:defRPr/>
            </a:pPr>
            <a:r>
              <a:rPr lang="ru-RU" sz="1050" b="1" u="sng" dirty="0">
                <a:latin typeface="Century Gothic" panose="020B0502020202020204" pitchFamily="34" charset="0"/>
                <a:cs typeface="Arial" panose="020B0604020202020204" pitchFamily="34" charset="0"/>
              </a:rPr>
              <a:t>СМР</a:t>
            </a:r>
          </a:p>
        </p:txBody>
      </p:sp>
      <p:sp>
        <p:nvSpPr>
          <p:cNvPr id="58" name="Прямоугольник 57">
            <a:extLst>
              <a:ext uri="{FF2B5EF4-FFF2-40B4-BE49-F238E27FC236}">
                <a16:creationId xmlns:a16="http://schemas.microsoft.com/office/drawing/2014/main" id="{D5B548C3-B409-4771-80CA-1839CADF45F5}"/>
              </a:ext>
            </a:extLst>
          </p:cNvPr>
          <p:cNvSpPr/>
          <p:nvPr/>
        </p:nvSpPr>
        <p:spPr>
          <a:xfrm>
            <a:off x="1401702" y="2953646"/>
            <a:ext cx="2003327" cy="230832"/>
          </a:xfrm>
          <a:prstGeom prst="rect">
            <a:avLst/>
          </a:prstGeom>
        </p:spPr>
        <p:txBody>
          <a:bodyPr wrap="square">
            <a:spAutoFit/>
          </a:bodyPr>
          <a:lstStyle/>
          <a:p>
            <a:pPr defTabSz="600075">
              <a:spcBef>
                <a:spcPct val="0"/>
              </a:spcBef>
            </a:pPr>
            <a:r>
              <a:rPr lang="kk-KZ" sz="900" b="1" dirty="0">
                <a:latin typeface="Century Gothic" panose="020B0502020202020204" pitchFamily="34" charset="0"/>
                <a:cs typeface="Arial" panose="020B0604020202020204" pitchFamily="34" charset="0"/>
              </a:rPr>
              <a:t>на 01.01.23 г. </a:t>
            </a:r>
            <a:r>
              <a:rPr lang="kk-KZ" sz="900" b="1" dirty="0">
                <a:solidFill>
                  <a:srgbClr val="002060"/>
                </a:solidFill>
                <a:latin typeface="Century Gothic" panose="020B0502020202020204" pitchFamily="34" charset="0"/>
                <a:cs typeface="Arial" panose="020B0604020202020204" pitchFamily="34" charset="0"/>
              </a:rPr>
              <a:t>6326,75 шт.ед., </a:t>
            </a:r>
          </a:p>
        </p:txBody>
      </p:sp>
      <p:cxnSp>
        <p:nvCxnSpPr>
          <p:cNvPr id="59" name="Прямая соединительная линия 58"/>
          <p:cNvCxnSpPr/>
          <p:nvPr/>
        </p:nvCxnSpPr>
        <p:spPr>
          <a:xfrm>
            <a:off x="953789" y="3182202"/>
            <a:ext cx="3859253" cy="18364"/>
          </a:xfrm>
          <a:prstGeom prst="line">
            <a:avLst/>
          </a:prstGeom>
          <a:ln w="38100">
            <a:solidFill>
              <a:schemeClr val="accent1">
                <a:alpha val="97000"/>
              </a:schemeClr>
            </a:solidFill>
          </a:ln>
        </p:spPr>
        <p:style>
          <a:lnRef idx="1">
            <a:schemeClr val="accent1"/>
          </a:lnRef>
          <a:fillRef idx="0">
            <a:schemeClr val="accent1"/>
          </a:fillRef>
          <a:effectRef idx="0">
            <a:schemeClr val="accent1"/>
          </a:effectRef>
          <a:fontRef idx="minor">
            <a:schemeClr val="tx1"/>
          </a:fontRef>
        </p:style>
      </p:cxnSp>
      <p:sp>
        <p:nvSpPr>
          <p:cNvPr id="60" name="Прямоугольник 59">
            <a:extLst>
              <a:ext uri="{FF2B5EF4-FFF2-40B4-BE49-F238E27FC236}">
                <a16:creationId xmlns:a16="http://schemas.microsoft.com/office/drawing/2014/main" id="{D5B548C3-B409-4771-80CA-1839CADF45F5}"/>
              </a:ext>
            </a:extLst>
          </p:cNvPr>
          <p:cNvSpPr/>
          <p:nvPr/>
        </p:nvSpPr>
        <p:spPr>
          <a:xfrm>
            <a:off x="776868" y="3205685"/>
            <a:ext cx="2014657" cy="698589"/>
          </a:xfrm>
          <a:prstGeom prst="rect">
            <a:avLst/>
          </a:prstGeom>
        </p:spPr>
        <p:txBody>
          <a:bodyPr wrap="square">
            <a:spAutoFit/>
          </a:bodyPr>
          <a:lstStyle/>
          <a:p>
            <a:pPr defTabSz="600075">
              <a:spcBef>
                <a:spcPct val="0"/>
              </a:spcBef>
            </a:pPr>
            <a:r>
              <a:rPr lang="kk-KZ" sz="750" b="1" i="1" dirty="0">
                <a:solidFill>
                  <a:srgbClr val="FF0000"/>
                </a:solidFill>
                <a:latin typeface="Arial" panose="020B0604020202020204" pitchFamily="34" charset="0"/>
                <a:cs typeface="Arial" panose="020B0604020202020204" pitchFamily="34" charset="0"/>
              </a:rPr>
              <a:t>372</a:t>
            </a:r>
            <a:r>
              <a:rPr lang="kk-KZ" sz="750" b="1" i="1" dirty="0">
                <a:latin typeface="Arial" panose="020B0604020202020204" pitchFamily="34" charset="0"/>
                <a:cs typeface="Arial" panose="020B0604020202020204" pitchFamily="34" charset="0"/>
              </a:rPr>
              <a:t> </a:t>
            </a:r>
            <a:r>
              <a:rPr lang="kk-KZ" sz="788" b="1" i="1" dirty="0">
                <a:solidFill>
                  <a:srgbClr val="FF0000"/>
                </a:solidFill>
                <a:latin typeface="Century Gothic" panose="020B0502020202020204" pitchFamily="34" charset="0"/>
                <a:cs typeface="Times New Roman" panose="02020603050405020304" pitchFamily="18" charset="0"/>
              </a:rPr>
              <a:t>шт.ед. </a:t>
            </a:r>
            <a:r>
              <a:rPr lang="kk-KZ" sz="788" b="1" i="1" dirty="0">
                <a:latin typeface="Century Gothic" panose="020B0502020202020204" pitchFamily="34" charset="0"/>
                <a:cs typeface="Times New Roman" panose="02020603050405020304" pitchFamily="18" charset="0"/>
              </a:rPr>
              <a:t>акушер-гинекологов</a:t>
            </a:r>
          </a:p>
          <a:p>
            <a:pPr defTabSz="600075">
              <a:spcBef>
                <a:spcPct val="0"/>
              </a:spcBef>
            </a:pPr>
            <a:r>
              <a:rPr lang="kk-KZ" sz="788" b="1" i="1" dirty="0">
                <a:latin typeface="Century Gothic" panose="020B0502020202020204" pitchFamily="34" charset="0"/>
                <a:cs typeface="Times New Roman" panose="02020603050405020304" pitchFamily="18" charset="0"/>
              </a:rPr>
              <a:t> </a:t>
            </a:r>
            <a:r>
              <a:rPr lang="kk-KZ" sz="788" b="1" i="1" dirty="0">
                <a:solidFill>
                  <a:srgbClr val="FF0000"/>
                </a:solidFill>
                <a:latin typeface="Century Gothic" panose="020B0502020202020204" pitchFamily="34" charset="0"/>
                <a:cs typeface="Times New Roman" panose="02020603050405020304" pitchFamily="18" charset="0"/>
              </a:rPr>
              <a:t>363,75 шт.ед. </a:t>
            </a:r>
            <a:r>
              <a:rPr lang="kk-KZ" sz="788" b="1" i="1" dirty="0">
                <a:latin typeface="Century Gothic" panose="020B0502020202020204" pitchFamily="34" charset="0"/>
                <a:cs typeface="Times New Roman" panose="02020603050405020304" pitchFamily="18" charset="0"/>
              </a:rPr>
              <a:t>анестезиологов-реаниматологов (взрослые)</a:t>
            </a:r>
          </a:p>
          <a:p>
            <a:pPr defTabSz="600075">
              <a:spcBef>
                <a:spcPct val="0"/>
              </a:spcBef>
            </a:pPr>
            <a:r>
              <a:rPr lang="kk-KZ" sz="788" b="1" i="1" dirty="0">
                <a:solidFill>
                  <a:srgbClr val="FF0000"/>
                </a:solidFill>
                <a:latin typeface="Century Gothic" panose="020B0502020202020204" pitchFamily="34" charset="0"/>
                <a:cs typeface="Times New Roman" panose="02020603050405020304" pitchFamily="18" charset="0"/>
              </a:rPr>
              <a:t>593,00 шт.ед.</a:t>
            </a:r>
            <a:r>
              <a:rPr lang="kk-KZ" sz="788" b="1" i="1" dirty="0">
                <a:latin typeface="Century Gothic" panose="020B0502020202020204" pitchFamily="34" charset="0"/>
                <a:cs typeface="Times New Roman" panose="02020603050405020304" pitchFamily="18" charset="0"/>
              </a:rPr>
              <a:t> терапевтов  </a:t>
            </a:r>
            <a:r>
              <a:rPr lang="ru-RU" sz="788" b="1" i="1" dirty="0">
                <a:latin typeface="Century Gothic" panose="020B0502020202020204" pitchFamily="34" charset="0"/>
                <a:cs typeface="Times New Roman" panose="02020603050405020304" pitchFamily="18" charset="0"/>
              </a:rPr>
              <a:t> </a:t>
            </a:r>
          </a:p>
          <a:p>
            <a:pPr defTabSz="600075">
              <a:spcBef>
                <a:spcPct val="0"/>
              </a:spcBef>
            </a:pPr>
            <a:r>
              <a:rPr lang="ru-RU" sz="788" b="1" i="1" dirty="0">
                <a:solidFill>
                  <a:srgbClr val="FF0000"/>
                </a:solidFill>
                <a:latin typeface="Century Gothic" panose="020B0502020202020204" pitchFamily="34" charset="0"/>
                <a:cs typeface="Times New Roman" panose="02020603050405020304" pitchFamily="18" charset="0"/>
              </a:rPr>
              <a:t>501,75 </a:t>
            </a:r>
            <a:r>
              <a:rPr lang="ru-RU" sz="788" b="1" i="1" dirty="0" err="1">
                <a:solidFill>
                  <a:srgbClr val="FF0000"/>
                </a:solidFill>
                <a:latin typeface="Century Gothic" panose="020B0502020202020204" pitchFamily="34" charset="0"/>
                <a:cs typeface="Times New Roman" panose="02020603050405020304" pitchFamily="18" charset="0"/>
              </a:rPr>
              <a:t>шт.ед</a:t>
            </a:r>
            <a:r>
              <a:rPr lang="ru-RU" sz="788" b="1" i="1" dirty="0">
                <a:latin typeface="Century Gothic" panose="020B0502020202020204" pitchFamily="34" charset="0"/>
                <a:cs typeface="Times New Roman" panose="02020603050405020304" pitchFamily="18" charset="0"/>
              </a:rPr>
              <a:t>. ВОП </a:t>
            </a:r>
          </a:p>
        </p:txBody>
      </p:sp>
      <p:sp>
        <p:nvSpPr>
          <p:cNvPr id="61" name="Прямоугольник 60">
            <a:extLst>
              <a:ext uri="{FF2B5EF4-FFF2-40B4-BE49-F238E27FC236}">
                <a16:creationId xmlns:a16="http://schemas.microsoft.com/office/drawing/2014/main" id="{D5B548C3-B409-4771-80CA-1839CADF45F5}"/>
              </a:ext>
            </a:extLst>
          </p:cNvPr>
          <p:cNvSpPr/>
          <p:nvPr/>
        </p:nvSpPr>
        <p:spPr>
          <a:xfrm>
            <a:off x="3153308" y="2952179"/>
            <a:ext cx="1272108" cy="230832"/>
          </a:xfrm>
          <a:prstGeom prst="rect">
            <a:avLst/>
          </a:prstGeom>
        </p:spPr>
        <p:txBody>
          <a:bodyPr wrap="square">
            <a:spAutoFit/>
          </a:bodyPr>
          <a:lstStyle/>
          <a:p>
            <a:pPr defTabSz="600075">
              <a:spcBef>
                <a:spcPct val="0"/>
              </a:spcBef>
            </a:pPr>
            <a:r>
              <a:rPr lang="kk-KZ" sz="900" b="1" dirty="0">
                <a:solidFill>
                  <a:srgbClr val="002060"/>
                </a:solidFill>
                <a:latin typeface="Century Gothic" panose="020B0502020202020204" pitchFamily="34" charset="0"/>
                <a:cs typeface="Arial" panose="020B0604020202020204" pitchFamily="34" charset="0"/>
              </a:rPr>
              <a:t>    6591,75 шт.ед., </a:t>
            </a:r>
          </a:p>
        </p:txBody>
      </p:sp>
      <p:sp>
        <p:nvSpPr>
          <p:cNvPr id="62" name="Прямоугольник 61">
            <a:extLst>
              <a:ext uri="{FF2B5EF4-FFF2-40B4-BE49-F238E27FC236}">
                <a16:creationId xmlns:a16="http://schemas.microsoft.com/office/drawing/2014/main" id="{D5B548C3-B409-4771-80CA-1839CADF45F5}"/>
              </a:ext>
            </a:extLst>
          </p:cNvPr>
          <p:cNvSpPr/>
          <p:nvPr/>
        </p:nvSpPr>
        <p:spPr>
          <a:xfrm>
            <a:off x="2540573" y="3182446"/>
            <a:ext cx="2272469" cy="854080"/>
          </a:xfrm>
          <a:prstGeom prst="rect">
            <a:avLst/>
          </a:prstGeom>
        </p:spPr>
        <p:txBody>
          <a:bodyPr wrap="square">
            <a:spAutoFit/>
          </a:bodyPr>
          <a:lstStyle/>
          <a:p>
            <a:pPr algn="just" defTabSz="600075">
              <a:spcBef>
                <a:spcPct val="0"/>
              </a:spcBef>
            </a:pPr>
            <a:r>
              <a:rPr lang="ru-RU" sz="825" b="1" i="1" dirty="0">
                <a:solidFill>
                  <a:srgbClr val="002060"/>
                </a:solidFill>
                <a:latin typeface="Century Gothic" panose="020B0502020202020204" pitchFamily="34" charset="0"/>
                <a:cs typeface="Times New Roman" panose="02020603050405020304" pitchFamily="18" charset="0"/>
              </a:rPr>
              <a:t>Специалисты детского профиля  </a:t>
            </a:r>
            <a:r>
              <a:rPr lang="ru-RU" sz="825" b="1" dirty="0">
                <a:solidFill>
                  <a:srgbClr val="002060"/>
                </a:solidFill>
                <a:latin typeface="Century Gothic" panose="020B0502020202020204" pitchFamily="34" charset="0"/>
                <a:cs typeface="Times New Roman" panose="02020603050405020304" pitchFamily="18" charset="0"/>
              </a:rPr>
              <a:t> </a:t>
            </a:r>
          </a:p>
          <a:p>
            <a:pPr algn="just" defTabSz="600075">
              <a:spcBef>
                <a:spcPct val="0"/>
              </a:spcBef>
            </a:pPr>
            <a:r>
              <a:rPr lang="ru-RU" sz="825" b="1" dirty="0">
                <a:solidFill>
                  <a:srgbClr val="FF0000"/>
                </a:solidFill>
                <a:latin typeface="Century Gothic" panose="020B0502020202020204" pitchFamily="34" charset="0"/>
                <a:cs typeface="Times New Roman" panose="02020603050405020304" pitchFamily="18" charset="0"/>
              </a:rPr>
              <a:t>897,25 </a:t>
            </a:r>
            <a:r>
              <a:rPr lang="ru-RU" sz="825" b="1" dirty="0" err="1">
                <a:solidFill>
                  <a:srgbClr val="FF0000"/>
                </a:solidFill>
                <a:latin typeface="Century Gothic" panose="020B0502020202020204" pitchFamily="34" charset="0"/>
                <a:cs typeface="Times New Roman" panose="02020603050405020304" pitchFamily="18" charset="0"/>
              </a:rPr>
              <a:t>шт.ед</a:t>
            </a:r>
            <a:r>
              <a:rPr lang="ru-RU" sz="825" b="1" dirty="0">
                <a:solidFill>
                  <a:srgbClr val="FF0000"/>
                </a:solidFill>
                <a:latin typeface="Century Gothic" panose="020B0502020202020204" pitchFamily="34" charset="0"/>
                <a:cs typeface="Times New Roman" panose="02020603050405020304" pitchFamily="18" charset="0"/>
              </a:rPr>
              <a:t>.</a:t>
            </a:r>
            <a:r>
              <a:rPr lang="ru-RU" sz="825" b="1" dirty="0">
                <a:solidFill>
                  <a:srgbClr val="002060"/>
                </a:solidFill>
                <a:latin typeface="Century Gothic" panose="020B0502020202020204" pitchFamily="34" charset="0"/>
                <a:cs typeface="Times New Roman" panose="02020603050405020304" pitchFamily="18" charset="0"/>
              </a:rPr>
              <a:t> , из них:</a:t>
            </a:r>
          </a:p>
          <a:p>
            <a:pPr algn="just" defTabSz="600075">
              <a:spcBef>
                <a:spcPct val="0"/>
              </a:spcBef>
            </a:pPr>
            <a:r>
              <a:rPr lang="ru-RU" sz="825" b="1" i="1" dirty="0">
                <a:solidFill>
                  <a:srgbClr val="FF0000"/>
                </a:solidFill>
                <a:latin typeface="Century Gothic" panose="020B0502020202020204" pitchFamily="34" charset="0"/>
                <a:cs typeface="Times New Roman" panose="02020603050405020304" pitchFamily="18" charset="0"/>
              </a:rPr>
              <a:t>109 </a:t>
            </a:r>
            <a:r>
              <a:rPr lang="ru-RU" sz="825" b="1" i="1" dirty="0" err="1">
                <a:solidFill>
                  <a:srgbClr val="FF0000"/>
                </a:solidFill>
                <a:latin typeface="Century Gothic" panose="020B0502020202020204" pitchFamily="34" charset="0"/>
                <a:cs typeface="Times New Roman" panose="02020603050405020304" pitchFamily="18" charset="0"/>
              </a:rPr>
              <a:t>шт.ед</a:t>
            </a:r>
            <a:r>
              <a:rPr lang="ru-RU" sz="825" b="1" i="1" dirty="0">
                <a:solidFill>
                  <a:srgbClr val="FF0000"/>
                </a:solidFill>
                <a:latin typeface="Century Gothic" panose="020B0502020202020204" pitchFamily="34" charset="0"/>
                <a:cs typeface="Times New Roman" panose="02020603050405020304" pitchFamily="18" charset="0"/>
              </a:rPr>
              <a:t>. </a:t>
            </a:r>
            <a:r>
              <a:rPr lang="ru-RU" sz="825" b="1" i="1" dirty="0">
                <a:latin typeface="Century Gothic" panose="020B0502020202020204" pitchFamily="34" charset="0"/>
                <a:cs typeface="Times New Roman" panose="02020603050405020304" pitchFamily="18" charset="0"/>
              </a:rPr>
              <a:t>неонатологов</a:t>
            </a:r>
          </a:p>
          <a:p>
            <a:pPr algn="just" defTabSz="600075">
              <a:spcBef>
                <a:spcPct val="0"/>
              </a:spcBef>
            </a:pPr>
            <a:r>
              <a:rPr lang="ru-RU" sz="825" b="1" i="1" dirty="0">
                <a:solidFill>
                  <a:srgbClr val="FF0000"/>
                </a:solidFill>
                <a:latin typeface="Century Gothic" panose="020B0502020202020204" pitchFamily="34" charset="0"/>
                <a:cs typeface="Times New Roman" panose="02020603050405020304" pitchFamily="18" charset="0"/>
              </a:rPr>
              <a:t>253,75 </a:t>
            </a:r>
            <a:r>
              <a:rPr lang="ru-RU" sz="825" b="1" i="1" dirty="0" err="1">
                <a:solidFill>
                  <a:srgbClr val="FF0000"/>
                </a:solidFill>
                <a:latin typeface="Century Gothic" panose="020B0502020202020204" pitchFamily="34" charset="0"/>
                <a:cs typeface="Times New Roman" panose="02020603050405020304" pitchFamily="18" charset="0"/>
              </a:rPr>
              <a:t>шт.ед</a:t>
            </a:r>
            <a:r>
              <a:rPr lang="ru-RU" sz="825" b="1" i="1" dirty="0">
                <a:solidFill>
                  <a:srgbClr val="FF0000"/>
                </a:solidFill>
                <a:latin typeface="Century Gothic" panose="020B0502020202020204" pitchFamily="34" charset="0"/>
                <a:cs typeface="Times New Roman" panose="02020603050405020304" pitchFamily="18" charset="0"/>
              </a:rPr>
              <a:t>.</a:t>
            </a:r>
            <a:r>
              <a:rPr lang="ru-RU" sz="825" b="1" i="1" dirty="0">
                <a:latin typeface="Century Gothic" panose="020B0502020202020204" pitchFamily="34" charset="0"/>
                <a:cs typeface="Times New Roman" panose="02020603050405020304" pitchFamily="18" charset="0"/>
              </a:rPr>
              <a:t> педиатров</a:t>
            </a:r>
          </a:p>
          <a:p>
            <a:pPr defTabSz="600075">
              <a:spcBef>
                <a:spcPct val="0"/>
              </a:spcBef>
            </a:pPr>
            <a:r>
              <a:rPr lang="ru-RU" sz="825" b="1" i="1" dirty="0">
                <a:solidFill>
                  <a:srgbClr val="FF0000"/>
                </a:solidFill>
                <a:latin typeface="Century Gothic" panose="020B0502020202020204" pitchFamily="34" charset="0"/>
                <a:cs typeface="Times New Roman" panose="02020603050405020304" pitchFamily="18" charset="0"/>
              </a:rPr>
              <a:t>95шт.ед. </a:t>
            </a:r>
            <a:r>
              <a:rPr lang="ru-RU" sz="825" b="1" i="1" dirty="0">
                <a:latin typeface="Century Gothic" panose="020B0502020202020204" pitchFamily="34" charset="0"/>
                <a:cs typeface="Times New Roman" panose="02020603050405020304" pitchFamily="18" charset="0"/>
              </a:rPr>
              <a:t>анестезиологов-реаниматологов (детские)</a:t>
            </a:r>
          </a:p>
        </p:txBody>
      </p:sp>
      <p:sp>
        <p:nvSpPr>
          <p:cNvPr id="64" name="Прямоугольник: скругленные углы 17">
            <a:extLst>
              <a:ext uri="{FF2B5EF4-FFF2-40B4-BE49-F238E27FC236}">
                <a16:creationId xmlns:a16="http://schemas.microsoft.com/office/drawing/2014/main" id="{60A0E3BC-A6A4-413B-A551-3F2676E2B321}"/>
              </a:ext>
            </a:extLst>
          </p:cNvPr>
          <p:cNvSpPr/>
          <p:nvPr/>
        </p:nvSpPr>
        <p:spPr>
          <a:xfrm>
            <a:off x="918114" y="4061757"/>
            <a:ext cx="3990605" cy="274940"/>
          </a:xfrm>
          <a:prstGeom prst="roundRect">
            <a:avLst>
              <a:gd name="adj" fmla="val 50000"/>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fontAlgn="base">
              <a:lnSpc>
                <a:spcPct val="115000"/>
              </a:lnSpc>
              <a:tabLst>
                <a:tab pos="67866" algn="l"/>
              </a:tabLst>
            </a:pPr>
            <a:r>
              <a:rPr lang="kk-KZ" sz="1200" b="1" dirty="0">
                <a:latin typeface="Century Gothic" panose="020B0502020202020204" pitchFamily="34" charset="0"/>
                <a:cs typeface="Times New Roman" panose="02020603050405020304" pitchFamily="18" charset="0"/>
              </a:rPr>
              <a:t>Половозрастной состав. Отток кадров</a:t>
            </a:r>
          </a:p>
        </p:txBody>
      </p:sp>
      <p:sp>
        <p:nvSpPr>
          <p:cNvPr id="65" name="Овал 64">
            <a:extLst>
              <a:ext uri="{FF2B5EF4-FFF2-40B4-BE49-F238E27FC236}">
                <a16:creationId xmlns:a16="http://schemas.microsoft.com/office/drawing/2014/main" id="{249E06F0-B5D8-4BAA-9ABA-952E7B609848}"/>
              </a:ext>
            </a:extLst>
          </p:cNvPr>
          <p:cNvSpPr/>
          <p:nvPr/>
        </p:nvSpPr>
        <p:spPr>
          <a:xfrm>
            <a:off x="224630" y="3920075"/>
            <a:ext cx="560176" cy="467951"/>
          </a:xfrm>
          <a:prstGeom prst="ellipse">
            <a:avLst/>
          </a:prstGeom>
          <a:solidFill>
            <a:srgbClr val="FFFFFF"/>
          </a:solidFill>
          <a:ln w="57150" cap="flat" cmpd="sng" algn="ctr">
            <a:solidFill>
              <a:schemeClr val="accent1">
                <a:lumMod val="75000"/>
              </a:schemeClr>
            </a:solidFill>
            <a:prstDash val="solid"/>
          </a:ln>
          <a:effectLst/>
        </p:spPr>
        <p:txBody>
          <a:bodyPr rtlCol="0" anchor="ctr"/>
          <a:lstStyle/>
          <a:p>
            <a:pPr algn="ctr" defTabSz="690529" fontAlgn="base">
              <a:spcBef>
                <a:spcPct val="0"/>
              </a:spcBef>
              <a:spcAft>
                <a:spcPct val="0"/>
              </a:spcAft>
              <a:buClrTx/>
              <a:defRPr/>
            </a:pPr>
            <a:endParaRPr lang="ru-RU" sz="1800">
              <a:solidFill>
                <a:prstClr val="white"/>
              </a:solidFill>
              <a:latin typeface="Arial" panose="020B0604020202020204" pitchFamily="34" charset="0"/>
              <a:cs typeface="Arial" panose="020B0604020202020204" pitchFamily="34" charset="0"/>
            </a:endParaRPr>
          </a:p>
        </p:txBody>
      </p:sp>
      <p:sp>
        <p:nvSpPr>
          <p:cNvPr id="2054" name="TextBox 2053"/>
          <p:cNvSpPr txBox="1"/>
          <p:nvPr/>
        </p:nvSpPr>
        <p:spPr>
          <a:xfrm>
            <a:off x="774384" y="4310993"/>
            <a:ext cx="4115491" cy="473206"/>
          </a:xfrm>
          <a:prstGeom prst="rect">
            <a:avLst/>
          </a:prstGeom>
          <a:noFill/>
        </p:spPr>
        <p:txBody>
          <a:bodyPr wrap="square" rtlCol="0">
            <a:spAutoFit/>
          </a:bodyPr>
          <a:lstStyle/>
          <a:p>
            <a:pPr algn="ctr"/>
            <a:r>
              <a:rPr lang="ru-RU" sz="825" b="1" i="1" dirty="0">
                <a:latin typeface="Century Gothic" panose="020B0502020202020204" pitchFamily="34" charset="0"/>
              </a:rPr>
              <a:t>Ежегодный отток кадров в среднем составляет 1100 человек, за 2021 год внешняя миграция составила 901 медработник, за 2022 год 672 медработника, за 9 месяцев 2023 года – 339 человек.</a:t>
            </a:r>
          </a:p>
        </p:txBody>
      </p:sp>
      <p:sp>
        <p:nvSpPr>
          <p:cNvPr id="2055" name="TextBox 2054"/>
          <p:cNvSpPr txBox="1"/>
          <p:nvPr/>
        </p:nvSpPr>
        <p:spPr>
          <a:xfrm>
            <a:off x="532661" y="4756429"/>
            <a:ext cx="4437071" cy="369332"/>
          </a:xfrm>
          <a:prstGeom prst="rect">
            <a:avLst/>
          </a:prstGeom>
          <a:noFill/>
        </p:spPr>
        <p:txBody>
          <a:bodyPr wrap="square" rtlCol="0">
            <a:spAutoFit/>
          </a:bodyPr>
          <a:lstStyle/>
          <a:p>
            <a:pPr algn="ctr"/>
            <a:r>
              <a:rPr lang="ru-RU" sz="900" b="1" i="1" dirty="0">
                <a:solidFill>
                  <a:srgbClr val="FF0000"/>
                </a:solidFill>
                <a:latin typeface="Century Gothic" panose="020B0502020202020204" pitchFamily="34" charset="0"/>
              </a:rPr>
              <a:t>Доля врачей предпенсионного возраста составляет 9,5%, пенсионного возраста 12 % </a:t>
            </a:r>
          </a:p>
        </p:txBody>
      </p:sp>
      <p:pic>
        <p:nvPicPr>
          <p:cNvPr id="2056" name="Рисунок 20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94" y="3993638"/>
            <a:ext cx="320825" cy="320825"/>
          </a:xfrm>
          <a:prstGeom prst="rect">
            <a:avLst/>
          </a:prstGeom>
        </p:spPr>
      </p:pic>
      <p:sp>
        <p:nvSpPr>
          <p:cNvPr id="2057" name="TextBox 2056"/>
          <p:cNvSpPr txBox="1"/>
          <p:nvPr/>
        </p:nvSpPr>
        <p:spPr>
          <a:xfrm>
            <a:off x="4889876" y="1126099"/>
            <a:ext cx="3866271" cy="253916"/>
          </a:xfrm>
          <a:prstGeom prst="rect">
            <a:avLst/>
          </a:prstGeom>
          <a:noFill/>
        </p:spPr>
        <p:txBody>
          <a:bodyPr wrap="square" rtlCol="0">
            <a:spAutoFit/>
          </a:bodyPr>
          <a:lstStyle/>
          <a:p>
            <a:endParaRPr lang="ru-RU" sz="1050" dirty="0"/>
          </a:p>
        </p:txBody>
      </p:sp>
      <p:sp>
        <p:nvSpPr>
          <p:cNvPr id="10" name="TextBox 9"/>
          <p:cNvSpPr txBox="1"/>
          <p:nvPr/>
        </p:nvSpPr>
        <p:spPr>
          <a:xfrm>
            <a:off x="-774916" y="58841"/>
            <a:ext cx="8157282" cy="369332"/>
          </a:xfrm>
          <a:prstGeom prst="rect">
            <a:avLst/>
          </a:prstGeom>
          <a:noFill/>
        </p:spPr>
        <p:txBody>
          <a:bodyPr wrap="square" rtlCol="0">
            <a:spAutoFit/>
          </a:bodyPr>
          <a:lstStyle/>
          <a:p>
            <a:pPr algn="ctr"/>
            <a:r>
              <a:rPr lang="ru-RU" sz="1800" b="1" dirty="0">
                <a:latin typeface="Century Gothic" panose="020B0502020202020204" pitchFamily="34" charset="0"/>
              </a:rPr>
              <a:t>КАДРОВАЯ ОБЕСПЕЧЕННОСТЬ РЕСПУБЛИКИ КАЗАХСТАН</a:t>
            </a:r>
          </a:p>
        </p:txBody>
      </p:sp>
      <p:sp>
        <p:nvSpPr>
          <p:cNvPr id="81" name="Прямоугольник: скругленные углы 17">
            <a:extLst>
              <a:ext uri="{FF2B5EF4-FFF2-40B4-BE49-F238E27FC236}">
                <a16:creationId xmlns:a16="http://schemas.microsoft.com/office/drawing/2014/main" id="{60A0E3BC-A6A4-413B-A551-3F2676E2B321}"/>
              </a:ext>
            </a:extLst>
          </p:cNvPr>
          <p:cNvSpPr/>
          <p:nvPr/>
        </p:nvSpPr>
        <p:spPr>
          <a:xfrm>
            <a:off x="5268462" y="408082"/>
            <a:ext cx="3662469" cy="528452"/>
          </a:xfrm>
          <a:prstGeom prst="roundRect">
            <a:avLst>
              <a:gd name="adj" fmla="val 50000"/>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fontAlgn="base">
              <a:lnSpc>
                <a:spcPct val="115000"/>
              </a:lnSpc>
              <a:tabLst>
                <a:tab pos="67866" algn="l"/>
              </a:tabLst>
            </a:pPr>
            <a:r>
              <a:rPr lang="kk-KZ" sz="1200" b="1" dirty="0">
                <a:latin typeface="Century Gothic" panose="020B0502020202020204" pitchFamily="34" charset="0"/>
                <a:cs typeface="Times New Roman" panose="02020603050405020304" pitchFamily="18" charset="0"/>
              </a:rPr>
              <a:t>Обеспеченность врачами на 01.01.2023 г. согласно официальным  данным МЗ РК</a:t>
            </a:r>
          </a:p>
        </p:txBody>
      </p:sp>
      <p:sp>
        <p:nvSpPr>
          <p:cNvPr id="63" name="Прямоугольник 62">
            <a:extLst>
              <a:ext uri="{FF2B5EF4-FFF2-40B4-BE49-F238E27FC236}">
                <a16:creationId xmlns:a16="http://schemas.microsoft.com/office/drawing/2014/main" id="{D5B548C3-B409-4771-80CA-1839CADF45F5}"/>
              </a:ext>
            </a:extLst>
          </p:cNvPr>
          <p:cNvSpPr/>
          <p:nvPr/>
        </p:nvSpPr>
        <p:spPr>
          <a:xfrm>
            <a:off x="1288210" y="1257653"/>
            <a:ext cx="2003327" cy="230832"/>
          </a:xfrm>
          <a:prstGeom prst="rect">
            <a:avLst/>
          </a:prstGeom>
        </p:spPr>
        <p:txBody>
          <a:bodyPr wrap="square">
            <a:spAutoFit/>
          </a:bodyPr>
          <a:lstStyle/>
          <a:p>
            <a:pPr defTabSz="600075">
              <a:spcBef>
                <a:spcPct val="0"/>
              </a:spcBef>
            </a:pPr>
            <a:r>
              <a:rPr lang="kk-KZ" sz="900" b="1" dirty="0">
                <a:latin typeface="Century Gothic" panose="020B0502020202020204" pitchFamily="34" charset="0"/>
                <a:cs typeface="Arial" panose="020B0604020202020204" pitchFamily="34" charset="0"/>
              </a:rPr>
              <a:t>на 01.01.23 г. </a:t>
            </a:r>
            <a:r>
              <a:rPr lang="kk-KZ" sz="900" b="1" dirty="0">
                <a:solidFill>
                  <a:srgbClr val="002060"/>
                </a:solidFill>
                <a:latin typeface="Century Gothic" panose="020B0502020202020204" pitchFamily="34" charset="0"/>
                <a:cs typeface="Arial" panose="020B0604020202020204" pitchFamily="34" charset="0"/>
              </a:rPr>
              <a:t> 79 261 чел.</a:t>
            </a:r>
          </a:p>
        </p:txBody>
      </p:sp>
      <p:sp>
        <p:nvSpPr>
          <p:cNvPr id="66" name="Прямоугольник 65">
            <a:extLst>
              <a:ext uri="{FF2B5EF4-FFF2-40B4-BE49-F238E27FC236}">
                <a16:creationId xmlns:a16="http://schemas.microsoft.com/office/drawing/2014/main" id="{D5B548C3-B409-4771-80CA-1839CADF45F5}"/>
              </a:ext>
            </a:extLst>
          </p:cNvPr>
          <p:cNvSpPr/>
          <p:nvPr/>
        </p:nvSpPr>
        <p:spPr>
          <a:xfrm>
            <a:off x="3065332" y="1252678"/>
            <a:ext cx="2003327" cy="230832"/>
          </a:xfrm>
          <a:prstGeom prst="rect">
            <a:avLst/>
          </a:prstGeom>
        </p:spPr>
        <p:txBody>
          <a:bodyPr wrap="square">
            <a:spAutoFit/>
          </a:bodyPr>
          <a:lstStyle/>
          <a:p>
            <a:pPr defTabSz="600075">
              <a:spcBef>
                <a:spcPct val="0"/>
              </a:spcBef>
            </a:pPr>
            <a:r>
              <a:rPr lang="kk-KZ" sz="900" b="1" dirty="0">
                <a:solidFill>
                  <a:srgbClr val="002060"/>
                </a:solidFill>
                <a:latin typeface="Century Gothic" panose="020B0502020202020204" pitchFamily="34" charset="0"/>
                <a:cs typeface="Arial" panose="020B0604020202020204" pitchFamily="34" charset="0"/>
              </a:rPr>
              <a:t>191 302 чел.</a:t>
            </a:r>
          </a:p>
        </p:txBody>
      </p:sp>
      <p:pic>
        <p:nvPicPr>
          <p:cNvPr id="2" name="Рисунок 1">
            <a:extLst>
              <a:ext uri="{FF2B5EF4-FFF2-40B4-BE49-F238E27FC236}">
                <a16:creationId xmlns:a16="http://schemas.microsoft.com/office/drawing/2014/main" id="{012AB1D3-4E56-4A86-04C5-9A46D7D7418A}"/>
              </a:ext>
            </a:extLst>
          </p:cNvPr>
          <p:cNvPicPr/>
          <p:nvPr/>
        </p:nvPicPr>
        <p:blipFill>
          <a:blip r:embed="rId6">
            <a:extLst>
              <a:ext uri="{28A0092B-C50C-407E-A947-70E740481C1C}">
                <a14:useLocalDpi xmlns:a14="http://schemas.microsoft.com/office/drawing/2010/main" val="0"/>
              </a:ext>
            </a:extLst>
          </a:blip>
          <a:stretch>
            <a:fillRect/>
          </a:stretch>
        </p:blipFill>
        <p:spPr>
          <a:xfrm>
            <a:off x="5144026" y="936533"/>
            <a:ext cx="3866413" cy="2253122"/>
          </a:xfrm>
          <a:prstGeom prst="rect">
            <a:avLst/>
          </a:prstGeom>
        </p:spPr>
      </p:pic>
      <p:graphicFrame>
        <p:nvGraphicFramePr>
          <p:cNvPr id="6" name="Диаграмма 5">
            <a:extLst>
              <a:ext uri="{FF2B5EF4-FFF2-40B4-BE49-F238E27FC236}">
                <a16:creationId xmlns:a16="http://schemas.microsoft.com/office/drawing/2014/main" id="{6E812FB1-D501-58A5-CDFC-DB35B2B3D7FE}"/>
              </a:ext>
            </a:extLst>
          </p:cNvPr>
          <p:cNvGraphicFramePr/>
          <p:nvPr>
            <p:extLst>
              <p:ext uri="{D42A27DB-BD31-4B8C-83A1-F6EECF244321}">
                <p14:modId xmlns:p14="http://schemas.microsoft.com/office/powerpoint/2010/main" val="1894520030"/>
              </p:ext>
            </p:extLst>
          </p:nvPr>
        </p:nvGraphicFramePr>
        <p:xfrm>
          <a:off x="5091073" y="3030782"/>
          <a:ext cx="3935008" cy="16910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594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51"/>
          <p:cNvSpPr txBox="1">
            <a:spLocks noGrp="1"/>
          </p:cNvSpPr>
          <p:nvPr>
            <p:ph type="title"/>
          </p:nvPr>
        </p:nvSpPr>
        <p:spPr>
          <a:xfrm>
            <a:off x="827584" y="1491630"/>
            <a:ext cx="7488832" cy="1872208"/>
          </a:xfrm>
          <a:prstGeom prst="rect">
            <a:avLst/>
          </a:prstGeom>
          <a:noFill/>
          <a:ln>
            <a:noFill/>
          </a:ln>
        </p:spPr>
        <p:txBody>
          <a:bodyPr spcFirstLastPara="1" wrap="square" lIns="91425" tIns="45700" rIns="91425" bIns="45700" anchor="ctr" anchorCtr="0">
            <a:noAutofit/>
          </a:bodyPr>
          <a:lstStyle/>
          <a:p>
            <a:pPr lvl="0"/>
            <a:br>
              <a:rPr lang="ru-RU" dirty="0"/>
            </a:br>
            <a:r>
              <a:rPr lang="ru-RU" dirty="0"/>
              <a:t>НАЗАРЛАРЫҢЫЗҒА РАҚМЕТ!</a:t>
            </a:r>
            <a:br>
              <a:rPr lang="ru-RU" dirty="0"/>
            </a:br>
            <a:br>
              <a:rPr lang="ru-RU" dirty="0"/>
            </a:br>
            <a:r>
              <a:rPr lang="ru" dirty="0"/>
              <a:t>СПАСИБО ЗА ВНИМАНИЕ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3749" y="144981"/>
            <a:ext cx="7216759" cy="302327"/>
          </a:xfrm>
          <a:prstGeom prst="rect">
            <a:avLst/>
          </a:prstGeom>
        </p:spPr>
        <p:txBody>
          <a:bodyPr spcFirstLastPara="1" vert="horz" wrap="square" lIns="0" tIns="12383" rIns="0" bIns="0" rtlCol="0" anchor="ctr" anchorCtr="0">
            <a:spAutoFit/>
          </a:bodyPr>
          <a:lstStyle/>
          <a:p>
            <a:pPr marL="18098">
              <a:spcBef>
                <a:spcPts val="98"/>
              </a:spcBef>
            </a:pPr>
            <a:r>
              <a:rPr sz="1800" b="1" spc="15" dirty="0" err="1">
                <a:latin typeface="Century Gothic" panose="020B0502020202020204" pitchFamily="34" charset="0"/>
              </a:rPr>
              <a:t>Кадровые</a:t>
            </a:r>
            <a:r>
              <a:rPr sz="1800" b="1" spc="11" dirty="0">
                <a:latin typeface="Century Gothic" panose="020B0502020202020204" pitchFamily="34" charset="0"/>
              </a:rPr>
              <a:t> </a:t>
            </a:r>
            <a:r>
              <a:rPr sz="1800" b="1" dirty="0" err="1">
                <a:latin typeface="Century Gothic" panose="020B0502020202020204" pitchFamily="34" charset="0"/>
              </a:rPr>
              <a:t>ресурсы</a:t>
            </a:r>
            <a:r>
              <a:rPr sz="1800" b="1" spc="34" dirty="0">
                <a:latin typeface="Century Gothic" panose="020B0502020202020204" pitchFamily="34" charset="0"/>
              </a:rPr>
              <a:t> </a:t>
            </a:r>
            <a:r>
              <a:rPr sz="1800" b="1" spc="4" dirty="0" err="1">
                <a:latin typeface="Century Gothic" panose="020B0502020202020204" pitchFamily="34" charset="0"/>
              </a:rPr>
              <a:t>здравоохранения</a:t>
            </a:r>
            <a:r>
              <a:rPr sz="1800" b="1" spc="4" dirty="0">
                <a:latin typeface="Century Gothic" panose="020B0502020202020204" pitchFamily="34" charset="0"/>
              </a:rPr>
              <a:t> </a:t>
            </a:r>
            <a:endParaRPr sz="1800" b="1" dirty="0">
              <a:latin typeface="Century Gothic" panose="020B0502020202020204" pitchFamily="34" charset="0"/>
            </a:endParaRPr>
          </a:p>
        </p:txBody>
      </p:sp>
      <p:pic>
        <p:nvPicPr>
          <p:cNvPr id="4" name="object 4"/>
          <p:cNvPicPr/>
          <p:nvPr/>
        </p:nvPicPr>
        <p:blipFill>
          <a:blip r:embed="rId3" cstate="print"/>
          <a:stretch>
            <a:fillRect/>
          </a:stretch>
        </p:blipFill>
        <p:spPr>
          <a:xfrm>
            <a:off x="619578" y="674329"/>
            <a:ext cx="549596" cy="522344"/>
          </a:xfrm>
          <a:prstGeom prst="rect">
            <a:avLst/>
          </a:prstGeom>
        </p:spPr>
      </p:pic>
      <p:pic>
        <p:nvPicPr>
          <p:cNvPr id="5" name="object 5"/>
          <p:cNvPicPr/>
          <p:nvPr/>
        </p:nvPicPr>
        <p:blipFill>
          <a:blip r:embed="rId4" cstate="print"/>
          <a:stretch>
            <a:fillRect/>
          </a:stretch>
        </p:blipFill>
        <p:spPr>
          <a:xfrm>
            <a:off x="5535939" y="697852"/>
            <a:ext cx="548640" cy="475297"/>
          </a:xfrm>
          <a:prstGeom prst="rect">
            <a:avLst/>
          </a:prstGeom>
        </p:spPr>
      </p:pic>
      <p:sp>
        <p:nvSpPr>
          <p:cNvPr id="87" name="Прямоугольник 86">
            <a:extLst>
              <a:ext uri="{FF2B5EF4-FFF2-40B4-BE49-F238E27FC236}">
                <a16:creationId xmlns:a16="http://schemas.microsoft.com/office/drawing/2014/main" id="{DFDAE875-F9C4-4C18-87DB-A217D8EE400C}"/>
              </a:ext>
            </a:extLst>
          </p:cNvPr>
          <p:cNvSpPr>
            <a:spLocks noChangeArrowheads="1"/>
          </p:cNvSpPr>
          <p:nvPr/>
        </p:nvSpPr>
        <p:spPr bwMode="auto">
          <a:xfrm>
            <a:off x="1477674" y="716311"/>
            <a:ext cx="2387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lang="ru-RU" altLang="ru-RU" sz="1050" b="1" dirty="0">
                <a:solidFill>
                  <a:srgbClr val="002060"/>
                </a:solidFill>
                <a:latin typeface="Century Gothic" panose="020B0502020202020204" pitchFamily="34" charset="0"/>
                <a:cs typeface="Arial" panose="020B0604020202020204" pitchFamily="34" charset="0"/>
              </a:rPr>
              <a:t>ВРАЧИ </a:t>
            </a:r>
            <a:r>
              <a:rPr lang="ru-RU" altLang="ru-RU" sz="10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a:t>
            </a:r>
            <a:r>
              <a:rPr lang="ru-RU" altLang="ru-RU" sz="1050" b="1" dirty="0">
                <a:solidFill>
                  <a:srgbClr val="C00000"/>
                </a:solidFill>
                <a:latin typeface="Century Gothic" panose="020B0502020202020204" pitchFamily="34" charset="0"/>
                <a:cs typeface="Arial" panose="020B0604020202020204" pitchFamily="34" charset="0"/>
              </a:rPr>
              <a:t>79 261 человек</a:t>
            </a:r>
          </a:p>
          <a:p>
            <a:pPr lvl="0" fontAlgn="base">
              <a:spcBef>
                <a:spcPct val="0"/>
              </a:spcBef>
              <a:spcAft>
                <a:spcPct val="0"/>
              </a:spcAft>
              <a:defRPr/>
            </a:pPr>
            <a:r>
              <a:rPr lang="kk-KZ" altLang="ru-RU" sz="1050" b="1" dirty="0">
                <a:solidFill>
                  <a:srgbClr val="002060"/>
                </a:solidFill>
                <a:latin typeface="Century Gothic" panose="020B0502020202020204" pitchFamily="34" charset="0"/>
                <a:cs typeface="Arial" panose="020B0604020202020204" pitchFamily="34" charset="0"/>
              </a:rPr>
              <a:t>город </a:t>
            </a:r>
            <a:r>
              <a:rPr lang="ru-RU" altLang="ru-RU" sz="10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65 781 человек</a:t>
            </a:r>
            <a:endParaRPr lang="kk-KZ" altLang="ru-RU" sz="1050" b="1" dirty="0">
              <a:solidFill>
                <a:srgbClr val="002060"/>
              </a:solidFill>
              <a:latin typeface="Century Gothic" panose="020B0502020202020204" pitchFamily="34" charset="0"/>
              <a:cs typeface="Arial" panose="020B0604020202020204" pitchFamily="34" charset="0"/>
            </a:endParaRPr>
          </a:p>
          <a:p>
            <a:pPr defTabSz="685800" fontAlgn="base">
              <a:spcBef>
                <a:spcPct val="0"/>
              </a:spcBef>
              <a:spcAft>
                <a:spcPct val="0"/>
              </a:spcAft>
              <a:buClrTx/>
              <a:defRPr/>
            </a:pPr>
            <a:r>
              <a:rPr lang="ru-RU" altLang="ru-RU" sz="1350" b="1" dirty="0">
                <a:solidFill>
                  <a:srgbClr val="002060"/>
                </a:solidFill>
                <a:latin typeface="Arial Narrow" panose="020B0606020202030204" pitchFamily="34" charset="0"/>
                <a:cs typeface="Arial" panose="020B0604020202020204" pitchFamily="34" charset="0"/>
              </a:rPr>
              <a:t> </a:t>
            </a:r>
          </a:p>
          <a:p>
            <a:pPr defTabSz="685800" fontAlgn="base">
              <a:spcBef>
                <a:spcPct val="0"/>
              </a:spcBef>
              <a:spcAft>
                <a:spcPct val="0"/>
              </a:spcAft>
              <a:buClrTx/>
              <a:defRPr/>
            </a:pPr>
            <a:endParaRPr lang="ru-RU" altLang="ru-RU" sz="1350" dirty="0">
              <a:solidFill>
                <a:srgbClr val="002060"/>
              </a:solidFill>
              <a:latin typeface="Arial Narrow" panose="020B0606020202030204" pitchFamily="34" charset="0"/>
              <a:cs typeface="Arial" panose="020B0604020202020204" pitchFamily="34" charset="0"/>
            </a:endParaRPr>
          </a:p>
        </p:txBody>
      </p:sp>
      <p:sp>
        <p:nvSpPr>
          <p:cNvPr id="88" name="Прямоугольник 87">
            <a:extLst>
              <a:ext uri="{FF2B5EF4-FFF2-40B4-BE49-F238E27FC236}">
                <a16:creationId xmlns:a16="http://schemas.microsoft.com/office/drawing/2014/main" id="{DFDAE875-F9C4-4C18-87DB-A217D8EE400C}"/>
              </a:ext>
            </a:extLst>
          </p:cNvPr>
          <p:cNvSpPr>
            <a:spLocks noChangeArrowheads="1"/>
          </p:cNvSpPr>
          <p:nvPr/>
        </p:nvSpPr>
        <p:spPr bwMode="auto">
          <a:xfrm>
            <a:off x="6441413" y="762426"/>
            <a:ext cx="25412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lang="ru-RU" altLang="ru-RU" sz="1050" b="1" dirty="0">
                <a:solidFill>
                  <a:srgbClr val="002060"/>
                </a:solidFill>
                <a:latin typeface="Century Gothic" panose="020B0502020202020204" pitchFamily="34" charset="0"/>
                <a:cs typeface="Arial" panose="020B0604020202020204" pitchFamily="34" charset="0"/>
              </a:rPr>
              <a:t>СМР </a:t>
            </a:r>
            <a:r>
              <a:rPr lang="ru-RU" altLang="ru-RU" sz="10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a:t>
            </a:r>
            <a:r>
              <a:rPr lang="ru-RU" altLang="ru-RU" sz="1050" b="1" dirty="0">
                <a:solidFill>
                  <a:srgbClr val="C00000"/>
                </a:solidFill>
                <a:latin typeface="Century Gothic" panose="020B0502020202020204" pitchFamily="34" charset="0"/>
                <a:cs typeface="Arial" panose="020B0604020202020204" pitchFamily="34" charset="0"/>
              </a:rPr>
              <a:t>191 302 человек</a:t>
            </a:r>
          </a:p>
          <a:p>
            <a:pPr lvl="0" fontAlgn="base">
              <a:spcBef>
                <a:spcPct val="0"/>
              </a:spcBef>
              <a:spcAft>
                <a:spcPct val="0"/>
              </a:spcAft>
              <a:defRPr/>
            </a:pPr>
            <a:r>
              <a:rPr lang="kk-KZ" altLang="ru-RU" sz="1050" b="1" dirty="0">
                <a:solidFill>
                  <a:srgbClr val="002060"/>
                </a:solidFill>
                <a:latin typeface="Century Gothic" panose="020B0502020202020204" pitchFamily="34" charset="0"/>
                <a:cs typeface="Arial" panose="020B0604020202020204" pitchFamily="34" charset="0"/>
              </a:rPr>
              <a:t>город </a:t>
            </a:r>
            <a:r>
              <a:rPr lang="ru-RU" altLang="ru-RU" sz="10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135 798 человек</a:t>
            </a:r>
            <a:endParaRPr lang="kk-KZ" altLang="ru-RU" sz="1050" b="1" dirty="0">
              <a:solidFill>
                <a:srgbClr val="002060"/>
              </a:solidFill>
              <a:latin typeface="Century Gothic" panose="020B0502020202020204" pitchFamily="34" charset="0"/>
              <a:cs typeface="Arial" panose="020B0604020202020204" pitchFamily="34" charset="0"/>
            </a:endParaRPr>
          </a:p>
          <a:p>
            <a:pPr defTabSz="685800" fontAlgn="base">
              <a:spcBef>
                <a:spcPct val="0"/>
              </a:spcBef>
              <a:spcAft>
                <a:spcPct val="0"/>
              </a:spcAft>
              <a:buClrTx/>
              <a:defRPr/>
            </a:pPr>
            <a:r>
              <a:rPr lang="ru-RU" altLang="ru-RU" sz="1350" b="1" dirty="0">
                <a:solidFill>
                  <a:srgbClr val="002060"/>
                </a:solidFill>
                <a:latin typeface="Arial Narrow" panose="020B0606020202030204" pitchFamily="34" charset="0"/>
                <a:cs typeface="Arial" panose="020B0604020202020204" pitchFamily="34" charset="0"/>
              </a:rPr>
              <a:t> </a:t>
            </a:r>
          </a:p>
          <a:p>
            <a:pPr defTabSz="685800" fontAlgn="base">
              <a:spcBef>
                <a:spcPct val="0"/>
              </a:spcBef>
              <a:spcAft>
                <a:spcPct val="0"/>
              </a:spcAft>
              <a:buClrTx/>
              <a:defRPr/>
            </a:pPr>
            <a:endParaRPr lang="ru-RU" altLang="ru-RU" sz="1350" dirty="0">
              <a:solidFill>
                <a:srgbClr val="002060"/>
              </a:solidFill>
              <a:latin typeface="Arial Narrow" panose="020B0606020202030204" pitchFamily="34" charset="0"/>
              <a:cs typeface="Arial" panose="020B0604020202020204" pitchFamily="34" charset="0"/>
            </a:endParaRPr>
          </a:p>
        </p:txBody>
      </p:sp>
      <p:sp>
        <p:nvSpPr>
          <p:cNvPr id="7" name="Прямоугольник 6"/>
          <p:cNvSpPr/>
          <p:nvPr/>
        </p:nvSpPr>
        <p:spPr>
          <a:xfrm>
            <a:off x="1174392" y="1169455"/>
            <a:ext cx="6439662" cy="276999"/>
          </a:xfrm>
          <a:prstGeom prst="rect">
            <a:avLst/>
          </a:prstGeom>
        </p:spPr>
        <p:txBody>
          <a:bodyPr wrap="square">
            <a:spAutoFit/>
          </a:bodyPr>
          <a:lstStyle/>
          <a:p>
            <a:pPr algn="ctr"/>
            <a:r>
              <a:rPr lang="ru-RU" sz="1200" b="1" dirty="0">
                <a:latin typeface="Century Gothic" panose="020B0502020202020204" pitchFamily="34" charset="0"/>
              </a:rPr>
              <a:t>ДИНАМИКА  КОЛИЧЕСТВА МЕДИЦИНСКИХ КАДРОВ 2020-2022</a:t>
            </a:r>
          </a:p>
        </p:txBody>
      </p:sp>
      <p:sp>
        <p:nvSpPr>
          <p:cNvPr id="8" name="Прямоугольник 7"/>
          <p:cNvSpPr/>
          <p:nvPr/>
        </p:nvSpPr>
        <p:spPr>
          <a:xfrm>
            <a:off x="302017" y="4666122"/>
            <a:ext cx="6519374" cy="415498"/>
          </a:xfrm>
          <a:prstGeom prst="rect">
            <a:avLst/>
          </a:prstGeom>
        </p:spPr>
        <p:txBody>
          <a:bodyPr wrap="square">
            <a:spAutoFit/>
          </a:bodyPr>
          <a:lstStyle/>
          <a:p>
            <a:pPr algn="ctr">
              <a:tabLst>
                <a:tab pos="337661" algn="l"/>
              </a:tabLst>
            </a:pPr>
            <a:r>
              <a:rPr lang="ru-RU" sz="1050" dirty="0">
                <a:latin typeface="Century Gothic" panose="020B0502020202020204" pitchFamily="34" charset="0"/>
                <a:ea typeface="Calibri" panose="020F0502020204030204" pitchFamily="34" charset="0"/>
              </a:rPr>
              <a:t>Количество врачей в Республике Казахстан за последние три года увеличилось  на 4% с 76443 в 2020 году до 79261 в 2022 году  </a:t>
            </a:r>
            <a:endParaRPr lang="ru-RU" sz="1050" dirty="0">
              <a:latin typeface="Century Gothic" panose="020B0502020202020204" pitchFamily="34" charset="0"/>
            </a:endParaRPr>
          </a:p>
        </p:txBody>
      </p:sp>
      <p:graphicFrame>
        <p:nvGraphicFramePr>
          <p:cNvPr id="13" name="Таблица 12">
            <a:extLst>
              <a:ext uri="{FF2B5EF4-FFF2-40B4-BE49-F238E27FC236}">
                <a16:creationId xmlns:a16="http://schemas.microsoft.com/office/drawing/2014/main" id="{AAE06702-5507-6C6F-3A1E-F0560788CAE7}"/>
              </a:ext>
            </a:extLst>
          </p:cNvPr>
          <p:cNvGraphicFramePr>
            <a:graphicFrameLocks noGrp="1"/>
          </p:cNvGraphicFramePr>
          <p:nvPr>
            <p:extLst>
              <p:ext uri="{D42A27DB-BD31-4B8C-83A1-F6EECF244321}">
                <p14:modId xmlns:p14="http://schemas.microsoft.com/office/powerpoint/2010/main" val="2061877455"/>
              </p:ext>
            </p:extLst>
          </p:nvPr>
        </p:nvGraphicFramePr>
        <p:xfrm>
          <a:off x="490086" y="1429472"/>
          <a:ext cx="7808273" cy="3211155"/>
        </p:xfrm>
        <a:graphic>
          <a:graphicData uri="http://schemas.openxmlformats.org/drawingml/2006/table">
            <a:tbl>
              <a:tblPr firstRow="1" firstCol="1" bandRow="1">
                <a:tableStyleId>{A053FE5A-D09E-4CAF-A020-7C48BDF69F9E}</a:tableStyleId>
              </a:tblPr>
              <a:tblGrid>
                <a:gridCol w="478171">
                  <a:extLst>
                    <a:ext uri="{9D8B030D-6E8A-4147-A177-3AD203B41FA5}">
                      <a16:colId xmlns:a16="http://schemas.microsoft.com/office/drawing/2014/main" val="2526105079"/>
                    </a:ext>
                  </a:extLst>
                </a:gridCol>
                <a:gridCol w="2313416">
                  <a:extLst>
                    <a:ext uri="{9D8B030D-6E8A-4147-A177-3AD203B41FA5}">
                      <a16:colId xmlns:a16="http://schemas.microsoft.com/office/drawing/2014/main" val="1999236287"/>
                    </a:ext>
                  </a:extLst>
                </a:gridCol>
                <a:gridCol w="751785">
                  <a:extLst>
                    <a:ext uri="{9D8B030D-6E8A-4147-A177-3AD203B41FA5}">
                      <a16:colId xmlns:a16="http://schemas.microsoft.com/office/drawing/2014/main" val="3432331476"/>
                    </a:ext>
                  </a:extLst>
                </a:gridCol>
                <a:gridCol w="859183">
                  <a:extLst>
                    <a:ext uri="{9D8B030D-6E8A-4147-A177-3AD203B41FA5}">
                      <a16:colId xmlns:a16="http://schemas.microsoft.com/office/drawing/2014/main" val="3250029771"/>
                    </a:ext>
                  </a:extLst>
                </a:gridCol>
                <a:gridCol w="859183">
                  <a:extLst>
                    <a:ext uri="{9D8B030D-6E8A-4147-A177-3AD203B41FA5}">
                      <a16:colId xmlns:a16="http://schemas.microsoft.com/office/drawing/2014/main" val="2878879880"/>
                    </a:ext>
                  </a:extLst>
                </a:gridCol>
                <a:gridCol w="858425">
                  <a:extLst>
                    <a:ext uri="{9D8B030D-6E8A-4147-A177-3AD203B41FA5}">
                      <a16:colId xmlns:a16="http://schemas.microsoft.com/office/drawing/2014/main" val="1414426288"/>
                    </a:ext>
                  </a:extLst>
                </a:gridCol>
                <a:gridCol w="844055">
                  <a:extLst>
                    <a:ext uri="{9D8B030D-6E8A-4147-A177-3AD203B41FA5}">
                      <a16:colId xmlns:a16="http://schemas.microsoft.com/office/drawing/2014/main" val="36145225"/>
                    </a:ext>
                  </a:extLst>
                </a:gridCol>
                <a:gridCol w="844055">
                  <a:extLst>
                    <a:ext uri="{9D8B030D-6E8A-4147-A177-3AD203B41FA5}">
                      <a16:colId xmlns:a16="http://schemas.microsoft.com/office/drawing/2014/main" val="1341595660"/>
                    </a:ext>
                  </a:extLst>
                </a:gridCol>
              </a:tblGrid>
              <a:tr h="115507">
                <a:tc rowSpan="2">
                  <a:txBody>
                    <a:bodyPr/>
                    <a:lstStyle/>
                    <a:p>
                      <a:pPr algn="ctr">
                        <a:lnSpc>
                          <a:spcPct val="107000"/>
                        </a:lnSpc>
                        <a:spcAft>
                          <a:spcPts val="800"/>
                        </a:spcAft>
                      </a:pPr>
                      <a:r>
                        <a:rPr lang="ru-RU" sz="900" dirty="0">
                          <a:solidFill>
                            <a:schemeClr val="tx1"/>
                          </a:solidFill>
                          <a:effectLst/>
                          <a:latin typeface="Century Gothic" panose="020B0502020202020204" pitchFamily="34" charset="0"/>
                        </a:rPr>
                        <a:t>№</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7000"/>
                        </a:lnSpc>
                        <a:spcAft>
                          <a:spcPts val="800"/>
                        </a:spcAft>
                      </a:pPr>
                      <a:r>
                        <a:rPr lang="ru-RU" sz="900" dirty="0">
                          <a:solidFill>
                            <a:schemeClr val="tx1"/>
                          </a:solidFill>
                          <a:effectLst/>
                          <a:latin typeface="Century Gothic" panose="020B0502020202020204" pitchFamily="34" charset="0"/>
                        </a:rPr>
                        <a:t>Регион</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7000"/>
                        </a:lnSpc>
                        <a:spcAft>
                          <a:spcPts val="800"/>
                        </a:spcAft>
                      </a:pPr>
                      <a:r>
                        <a:rPr lang="ru-RU" sz="900" dirty="0">
                          <a:solidFill>
                            <a:schemeClr val="tx1"/>
                          </a:solidFill>
                          <a:effectLst/>
                          <a:latin typeface="Century Gothic" panose="020B0502020202020204" pitchFamily="34" charset="0"/>
                        </a:rPr>
                        <a:t>Количество врачей</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KZ"/>
                    </a:p>
                  </a:txBody>
                  <a:tcPr/>
                </a:tc>
                <a:tc hMerge="1">
                  <a:txBody>
                    <a:bodyPr/>
                    <a:lstStyle/>
                    <a:p>
                      <a:endParaRPr lang="ru-KZ"/>
                    </a:p>
                  </a:txBody>
                  <a:tcPr/>
                </a:tc>
                <a:tc gridSpan="3">
                  <a:txBody>
                    <a:bodyPr/>
                    <a:lstStyle/>
                    <a:p>
                      <a:pPr algn="ctr">
                        <a:lnSpc>
                          <a:spcPct val="107000"/>
                        </a:lnSpc>
                        <a:spcAft>
                          <a:spcPts val="800"/>
                        </a:spcAft>
                      </a:pPr>
                      <a:r>
                        <a:rPr lang="ru-RU" sz="900" dirty="0">
                          <a:solidFill>
                            <a:schemeClr val="tx1"/>
                          </a:solidFill>
                          <a:effectLst/>
                          <a:latin typeface="Century Gothic" panose="020B0502020202020204" pitchFamily="34" charset="0"/>
                        </a:rPr>
                        <a:t>Количество СМР</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709881881"/>
                  </a:ext>
                </a:extLst>
              </a:tr>
              <a:tr h="181371">
                <a:tc vMerge="1">
                  <a:txBody>
                    <a:bodyPr/>
                    <a:lstStyle/>
                    <a:p>
                      <a:endParaRPr lang="ru-KZ"/>
                    </a:p>
                  </a:txBody>
                  <a:tcPr/>
                </a:tc>
                <a:tc vMerge="1">
                  <a:txBody>
                    <a:bodyPr/>
                    <a:lstStyle/>
                    <a:p>
                      <a:endParaRPr lang="ru-KZ"/>
                    </a:p>
                  </a:txBody>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2020 год</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2021 год</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2022 год</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2020 год</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2021 год</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2022 год</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4639405"/>
                  </a:ext>
                </a:extLst>
              </a:tr>
              <a:tr h="114516">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dirty="0">
                          <a:solidFill>
                            <a:schemeClr val="tx1"/>
                          </a:solidFill>
                          <a:effectLst/>
                          <a:latin typeface="Century Gothic" panose="020B0502020202020204" pitchFamily="34" charset="0"/>
                        </a:rPr>
                        <a:t>Абай </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dirty="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2702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ru-KZ" sz="1000" dirty="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6916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0777945"/>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2.</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dirty="0">
                          <a:solidFill>
                            <a:schemeClr val="tx1"/>
                          </a:solidFill>
                          <a:effectLst/>
                          <a:latin typeface="Century Gothic" panose="020B0502020202020204" pitchFamily="34" charset="0"/>
                        </a:rPr>
                        <a:t>Акмолинская область</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1842</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1921</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1888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6497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6557</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6438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49438731"/>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3.</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Актюбинская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4104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4111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4531</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8150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8108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9523</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6751960"/>
                  </a:ext>
                </a:extLst>
              </a:tr>
              <a:tr h="104735">
                <a:tc>
                  <a:txBody>
                    <a:bodyPr/>
                    <a:lstStyle/>
                    <a:p>
                      <a:pPr algn="ctr">
                        <a:lnSpc>
                          <a:spcPct val="107000"/>
                        </a:lnSpc>
                        <a:spcAft>
                          <a:spcPts val="800"/>
                        </a:spcAft>
                      </a:pPr>
                      <a:r>
                        <a:rPr lang="ru-RU" sz="900" b="0">
                          <a:solidFill>
                            <a:schemeClr val="tx1"/>
                          </a:solidFill>
                          <a:effectLst/>
                          <a:latin typeface="Century Gothic" panose="020B0502020202020204" pitchFamily="34" charset="0"/>
                        </a:rPr>
                        <a:t>4.</a:t>
                      </a:r>
                      <a:endParaRPr lang="ru-KZ" sz="10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Алматинская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5214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5276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3461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16276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17290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10692</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42101606"/>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5.</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Атырауская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2026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2062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2053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6117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6248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6283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4993439"/>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6.</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ВКО</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6002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5954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3131</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15707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15297</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8240</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1446988"/>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7.</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Жамбылская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3287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3395</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3513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11535</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12105</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12470</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3238188"/>
                  </a:ext>
                </a:extLst>
              </a:tr>
              <a:tr h="114516">
                <a:tc>
                  <a:txBody>
                    <a:bodyPr/>
                    <a:lstStyle/>
                    <a:p>
                      <a:pPr algn="ctr">
                        <a:lnSpc>
                          <a:spcPct val="107000"/>
                        </a:lnSpc>
                        <a:spcAft>
                          <a:spcPts val="800"/>
                        </a:spcAft>
                      </a:pPr>
                      <a:r>
                        <a:rPr lang="ru-RU" sz="900" b="0">
                          <a:solidFill>
                            <a:schemeClr val="tx1"/>
                          </a:solidFill>
                          <a:effectLst/>
                          <a:latin typeface="Century Gothic" panose="020B0502020202020204" pitchFamily="34" charset="0"/>
                        </a:rPr>
                        <a:t>8.</a:t>
                      </a:r>
                      <a:endParaRPr lang="ru-KZ" sz="10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Жетысу</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1696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6616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6702638"/>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9.</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ЗКО</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2177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2216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2240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7094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7207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7198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1743913"/>
                  </a:ext>
                </a:extLst>
              </a:tr>
              <a:tr h="104735">
                <a:tc>
                  <a:txBody>
                    <a:bodyPr/>
                    <a:lstStyle/>
                    <a:p>
                      <a:pPr algn="ctr">
                        <a:lnSpc>
                          <a:spcPct val="107000"/>
                        </a:lnSpc>
                        <a:spcAft>
                          <a:spcPts val="800"/>
                        </a:spcAft>
                      </a:pPr>
                      <a:r>
                        <a:rPr lang="ru-RU" sz="900" b="0">
                          <a:solidFill>
                            <a:schemeClr val="tx1"/>
                          </a:solidFill>
                          <a:effectLst/>
                          <a:latin typeface="Century Gothic" panose="020B0502020202020204" pitchFamily="34" charset="0"/>
                        </a:rPr>
                        <a:t>10.</a:t>
                      </a:r>
                      <a:endParaRPr lang="ru-KZ" sz="10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Карагандинская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6380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6422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5707</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14034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14033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11695</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61775943"/>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11.</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Костанайская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2526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2462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2454</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7141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6998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6816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15180511"/>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12.</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Кызылординская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2842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2860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2892</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10601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10721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10854</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9014172"/>
                  </a:ext>
                </a:extLst>
              </a:tr>
              <a:tr h="104735">
                <a:tc>
                  <a:txBody>
                    <a:bodyPr/>
                    <a:lstStyle/>
                    <a:p>
                      <a:pPr algn="ctr">
                        <a:lnSpc>
                          <a:spcPct val="107000"/>
                        </a:lnSpc>
                        <a:spcAft>
                          <a:spcPts val="800"/>
                        </a:spcAft>
                      </a:pPr>
                      <a:r>
                        <a:rPr lang="ru-RU" sz="900" b="0">
                          <a:solidFill>
                            <a:schemeClr val="tx1"/>
                          </a:solidFill>
                          <a:effectLst/>
                          <a:latin typeface="Century Gothic" panose="020B0502020202020204" pitchFamily="34" charset="0"/>
                        </a:rPr>
                        <a:t>13.</a:t>
                      </a:r>
                      <a:endParaRPr lang="ru-KZ" sz="10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Мангистауская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2424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2494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2459</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7412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7518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7629</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33389717"/>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14.</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Павлодарская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2944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3017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3002</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7174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7107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7078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3671137"/>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15.</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СКО</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1694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1664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1708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5839</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5713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5544</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2063280"/>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16.</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Туркестанская область</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5883</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6056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6226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20036</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20292</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21048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7900164"/>
                  </a:ext>
                </a:extLst>
              </a:tr>
              <a:tr h="114516">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17.</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Улытау</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578</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ru-KZ" sz="1000">
                        <a:solidFill>
                          <a:schemeClr val="tx1"/>
                        </a:solidFill>
                        <a:effectLst/>
                        <a:latin typeface="Century Gothic" panose="020B050202020202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2153</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2803273"/>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18.</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г.Астана</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9048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9469</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9937</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12557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13078</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13564</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24161842"/>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19.</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г. Алматы  </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13450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13884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13859</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19477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19987</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19659</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69758946"/>
                  </a:ext>
                </a:extLst>
              </a:tr>
              <a:tr h="104735">
                <a:tc>
                  <a:txBody>
                    <a:bodyPr/>
                    <a:lstStyle/>
                    <a:p>
                      <a:pPr algn="ctr">
                        <a:lnSpc>
                          <a:spcPct val="107000"/>
                        </a:lnSpc>
                        <a:spcAft>
                          <a:spcPts val="800"/>
                        </a:spcAft>
                      </a:pPr>
                      <a:r>
                        <a:rPr lang="ru-RU" sz="900" b="0" dirty="0">
                          <a:solidFill>
                            <a:schemeClr val="tx1"/>
                          </a:solidFill>
                          <a:effectLst/>
                          <a:latin typeface="Century Gothic" panose="020B0502020202020204" pitchFamily="34" charset="0"/>
                        </a:rPr>
                        <a:t>20.</a:t>
                      </a:r>
                      <a:endParaRPr lang="ru-KZ"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a:solidFill>
                            <a:schemeClr val="tx1"/>
                          </a:solidFill>
                          <a:effectLst/>
                          <a:latin typeface="Century Gothic" panose="020B0502020202020204" pitchFamily="34" charset="0"/>
                        </a:rPr>
                        <a:t>г. Шымкент  </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4600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4964</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5224</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10110</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a:solidFill>
                            <a:schemeClr val="tx1"/>
                          </a:solidFill>
                          <a:effectLst/>
                          <a:latin typeface="Century Gothic" panose="020B0502020202020204" pitchFamily="34" charset="0"/>
                        </a:rPr>
                        <a:t>10541</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dirty="0">
                          <a:solidFill>
                            <a:schemeClr val="tx1"/>
                          </a:solidFill>
                          <a:effectLst/>
                          <a:latin typeface="Century Gothic" panose="020B0502020202020204" pitchFamily="34" charset="0"/>
                        </a:rPr>
                        <a:t>10886</a:t>
                      </a:r>
                      <a:endParaRPr lang="ru-KZ"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3032263"/>
                  </a:ext>
                </a:extLst>
              </a:tr>
              <a:tr h="104735">
                <a:tc>
                  <a:txBody>
                    <a:bodyPr/>
                    <a:lstStyle/>
                    <a:p>
                      <a:pPr algn="ctr">
                        <a:lnSpc>
                          <a:spcPct val="107000"/>
                        </a:lnSpc>
                        <a:spcAft>
                          <a:spcPts val="800"/>
                        </a:spcAft>
                      </a:pPr>
                      <a:r>
                        <a:rPr lang="ru-RU" sz="900">
                          <a:solidFill>
                            <a:schemeClr val="tx1"/>
                          </a:solidFill>
                          <a:effectLst/>
                          <a:latin typeface="Century Gothic" panose="020B0502020202020204" pitchFamily="34" charset="0"/>
                        </a:rPr>
                        <a:t> </a:t>
                      </a:r>
                      <a:endParaRPr lang="ru-KZ" sz="10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ru-RU" sz="900" b="1" dirty="0">
                          <a:solidFill>
                            <a:schemeClr val="tx1"/>
                          </a:solidFill>
                          <a:effectLst/>
                          <a:latin typeface="Century Gothic" panose="020B0502020202020204" pitchFamily="34" charset="0"/>
                        </a:rPr>
                        <a:t>Республика Казахстан</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76443</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78227</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79261</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185757</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188800</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ru-RU" sz="900" b="1" dirty="0">
                          <a:solidFill>
                            <a:schemeClr val="tx1"/>
                          </a:solidFill>
                          <a:effectLst/>
                          <a:latin typeface="Century Gothic" panose="020B0502020202020204" pitchFamily="34" charset="0"/>
                        </a:rPr>
                        <a:t>191302</a:t>
                      </a:r>
                      <a:endParaRPr lang="ru-KZ"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857" marR="598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1216631"/>
                  </a:ext>
                </a:extLst>
              </a:tr>
            </a:tbl>
          </a:graphicData>
        </a:graphic>
      </p:graphicFrame>
      <p:sp>
        <p:nvSpPr>
          <p:cNvPr id="14" name="Rectangle 2">
            <a:extLst>
              <a:ext uri="{FF2B5EF4-FFF2-40B4-BE49-F238E27FC236}">
                <a16:creationId xmlns:a16="http://schemas.microsoft.com/office/drawing/2014/main" id="{7D0C9C3D-BBB0-8F19-62B9-ED9C27AAF9AB}"/>
              </a:ext>
            </a:extLst>
          </p:cNvPr>
          <p:cNvSpPr>
            <a:spLocks noChangeArrowheads="1"/>
          </p:cNvSpPr>
          <p:nvPr/>
        </p:nvSpPr>
        <p:spPr bwMode="auto">
          <a:xfrm>
            <a:off x="-819206" y="1177925"/>
            <a:ext cx="1422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KZ"/>
          </a:p>
        </p:txBody>
      </p:sp>
    </p:spTree>
    <p:extLst>
      <p:ext uri="{BB962C8B-B14F-4D97-AF65-F5344CB8AC3E}">
        <p14:creationId xmlns:p14="http://schemas.microsoft.com/office/powerpoint/2010/main" val="303722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470" y="134817"/>
            <a:ext cx="6325230" cy="323165"/>
          </a:xfrm>
          <a:prstGeom prst="rect">
            <a:avLst/>
          </a:prstGeom>
        </p:spPr>
        <p:txBody>
          <a:bodyPr wrap="square">
            <a:spAutoFit/>
          </a:bodyPr>
          <a:lstStyle/>
          <a:p>
            <a:pPr algn="ctr"/>
            <a:r>
              <a:rPr lang="ru-RU" sz="1500" b="1" spc="-8" dirty="0" err="1">
                <a:latin typeface="Century Gothic" panose="020B0502020202020204" pitchFamily="34" charset="0"/>
                <a:cs typeface="Times New Roman" panose="02020603050405020304" pitchFamily="18" charset="0"/>
              </a:rPr>
              <a:t>ОБЕСПЕЧЕННОСТь</a:t>
            </a:r>
            <a:r>
              <a:rPr lang="ru-RU" sz="1500" b="1" spc="-8" dirty="0">
                <a:latin typeface="Century Gothic" panose="020B0502020202020204" pitchFamily="34" charset="0"/>
                <a:cs typeface="Times New Roman" panose="02020603050405020304" pitchFamily="18" charset="0"/>
              </a:rPr>
              <a:t> МЕДИЦИСКИМИ РАБОТНИКАМИ</a:t>
            </a:r>
            <a:endParaRPr lang="ru-RU" sz="1500" b="1" dirty="0">
              <a:latin typeface="Century Gothic" panose="020B0502020202020204" pitchFamily="34" charset="0"/>
              <a:cs typeface="Times New Roman" panose="02020603050405020304" pitchFamily="18" charset="0"/>
            </a:endParaRPr>
          </a:p>
        </p:txBody>
      </p:sp>
      <p:pic>
        <p:nvPicPr>
          <p:cNvPr id="5"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24" y="664641"/>
            <a:ext cx="474118" cy="42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970988" y="602922"/>
            <a:ext cx="3374511" cy="46166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solidFill>
                  <a:srgbClr val="002060"/>
                </a:solidFill>
                <a:latin typeface="Century Gothic" panose="020B0502020202020204" pitchFamily="34" charset="0"/>
                <a:cs typeface="Arial" panose="020B0604020202020204" pitchFamily="34" charset="0"/>
              </a:rPr>
              <a:t>      Врачи- 40,1 на 10 тыс. населения</a:t>
            </a:r>
          </a:p>
          <a:p>
            <a:r>
              <a:rPr lang="ru-RU" sz="1200" b="1" dirty="0">
                <a:solidFill>
                  <a:srgbClr val="002060"/>
                </a:solidFill>
                <a:latin typeface="Century Gothic" panose="020B0502020202020204" pitchFamily="34" charset="0"/>
                <a:cs typeface="Arial" panose="020B0604020202020204" pitchFamily="34" charset="0"/>
              </a:rPr>
              <a:t>      СМР- 96,8 на 10 тыс. населения</a:t>
            </a:r>
          </a:p>
        </p:txBody>
      </p:sp>
      <p:graphicFrame>
        <p:nvGraphicFramePr>
          <p:cNvPr id="7" name="Таблица 6"/>
          <p:cNvGraphicFramePr>
            <a:graphicFrameLocks noGrp="1"/>
          </p:cNvGraphicFramePr>
          <p:nvPr>
            <p:extLst>
              <p:ext uri="{D42A27DB-BD31-4B8C-83A1-F6EECF244321}">
                <p14:modId xmlns:p14="http://schemas.microsoft.com/office/powerpoint/2010/main" val="1404782298"/>
              </p:ext>
            </p:extLst>
          </p:nvPr>
        </p:nvGraphicFramePr>
        <p:xfrm>
          <a:off x="610324" y="4179962"/>
          <a:ext cx="8178495" cy="828721"/>
        </p:xfrm>
        <a:graphic>
          <a:graphicData uri="http://schemas.openxmlformats.org/drawingml/2006/table">
            <a:tbl>
              <a:tblPr firstRow="1" firstCol="1" bandRow="1">
                <a:tableStyleId>{BC89EF96-8CEA-46FF-86C4-4CE0E7609802}</a:tableStyleId>
              </a:tblPr>
              <a:tblGrid>
                <a:gridCol w="825844">
                  <a:extLst>
                    <a:ext uri="{9D8B030D-6E8A-4147-A177-3AD203B41FA5}">
                      <a16:colId xmlns:a16="http://schemas.microsoft.com/office/drawing/2014/main" val="1191620899"/>
                    </a:ext>
                  </a:extLst>
                </a:gridCol>
                <a:gridCol w="883009">
                  <a:extLst>
                    <a:ext uri="{9D8B030D-6E8A-4147-A177-3AD203B41FA5}">
                      <a16:colId xmlns:a16="http://schemas.microsoft.com/office/drawing/2014/main" val="2168334215"/>
                    </a:ext>
                  </a:extLst>
                </a:gridCol>
                <a:gridCol w="1097350">
                  <a:extLst>
                    <a:ext uri="{9D8B030D-6E8A-4147-A177-3AD203B41FA5}">
                      <a16:colId xmlns:a16="http://schemas.microsoft.com/office/drawing/2014/main" val="795095873"/>
                    </a:ext>
                  </a:extLst>
                </a:gridCol>
                <a:gridCol w="1437520">
                  <a:extLst>
                    <a:ext uri="{9D8B030D-6E8A-4147-A177-3AD203B41FA5}">
                      <a16:colId xmlns:a16="http://schemas.microsoft.com/office/drawing/2014/main" val="31556856"/>
                    </a:ext>
                  </a:extLst>
                </a:gridCol>
                <a:gridCol w="1059732">
                  <a:extLst>
                    <a:ext uri="{9D8B030D-6E8A-4147-A177-3AD203B41FA5}">
                      <a16:colId xmlns:a16="http://schemas.microsoft.com/office/drawing/2014/main" val="1742017791"/>
                    </a:ext>
                  </a:extLst>
                </a:gridCol>
                <a:gridCol w="1437520">
                  <a:extLst>
                    <a:ext uri="{9D8B030D-6E8A-4147-A177-3AD203B41FA5}">
                      <a16:colId xmlns:a16="http://schemas.microsoft.com/office/drawing/2014/main" val="2704583643"/>
                    </a:ext>
                  </a:extLst>
                </a:gridCol>
                <a:gridCol w="1437520">
                  <a:extLst>
                    <a:ext uri="{9D8B030D-6E8A-4147-A177-3AD203B41FA5}">
                      <a16:colId xmlns:a16="http://schemas.microsoft.com/office/drawing/2014/main" val="547841252"/>
                    </a:ext>
                  </a:extLst>
                </a:gridCol>
              </a:tblGrid>
              <a:tr h="384772">
                <a:tc gridSpan="2">
                  <a:txBody>
                    <a:bodyPr/>
                    <a:lstStyle/>
                    <a:p>
                      <a:pPr algn="ctr">
                        <a:spcAft>
                          <a:spcPts val="0"/>
                        </a:spcAft>
                      </a:pPr>
                      <a:r>
                        <a:rPr lang="ru-RU" sz="700" dirty="0">
                          <a:effectLst/>
                          <a:latin typeface="Century Gothic" panose="020B0502020202020204" pitchFamily="34" charset="0"/>
                        </a:rPr>
                        <a:t>Численность нас</a:t>
                      </a:r>
                      <a:r>
                        <a:rPr lang="kk-KZ" sz="700" dirty="0">
                          <a:effectLst/>
                          <a:latin typeface="Century Gothic" panose="020B0502020202020204" pitchFamily="34" charset="0"/>
                        </a:rPr>
                        <a:t>е</a:t>
                      </a:r>
                      <a:r>
                        <a:rPr lang="ru-RU" sz="700" dirty="0" err="1">
                          <a:effectLst/>
                          <a:latin typeface="Century Gothic" panose="020B0502020202020204" pitchFamily="34" charset="0"/>
                        </a:rPr>
                        <a:t>ления</a:t>
                      </a:r>
                      <a:r>
                        <a:rPr lang="ru-RU" sz="700" dirty="0">
                          <a:effectLst/>
                          <a:latin typeface="Century Gothic" panose="020B0502020202020204" pitchFamily="34" charset="0"/>
                        </a:rPr>
                        <a:t> </a:t>
                      </a:r>
                    </a:p>
                    <a:p>
                      <a:pPr algn="ctr">
                        <a:spcAft>
                          <a:spcPts val="0"/>
                        </a:spcAft>
                      </a:pPr>
                      <a:r>
                        <a:rPr lang="ru-RU" sz="700" dirty="0">
                          <a:effectLst/>
                          <a:latin typeface="Century Gothic" panose="020B0502020202020204" pitchFamily="34" charset="0"/>
                        </a:rPr>
                        <a:t>на </a:t>
                      </a:r>
                      <a:r>
                        <a:rPr lang="kk-KZ" sz="700" dirty="0">
                          <a:effectLst/>
                          <a:latin typeface="Century Gothic" panose="020B0502020202020204" pitchFamily="34" charset="0"/>
                        </a:rPr>
                        <a:t>1 января</a:t>
                      </a:r>
                      <a:r>
                        <a:rPr lang="ru-RU" sz="700" dirty="0">
                          <a:effectLst/>
                          <a:latin typeface="Century Gothic" panose="020B0502020202020204" pitchFamily="34" charset="0"/>
                        </a:rPr>
                        <a:t> 2023 года</a:t>
                      </a:r>
                      <a:endParaRPr lang="ru-RU" sz="800" dirty="0">
                        <a:effectLst/>
                        <a:latin typeface="Century Gothic" panose="020B0502020202020204" pitchFamily="34" charset="0"/>
                      </a:endParaRPr>
                    </a:p>
                    <a:p>
                      <a:pPr algn="ctr">
                        <a:spcAft>
                          <a:spcPts val="0"/>
                        </a:spcAft>
                      </a:pPr>
                      <a:r>
                        <a:rPr lang="ru-RU" sz="700" dirty="0">
                          <a:effectLst/>
                          <a:latin typeface="Century Gothic" panose="020B0502020202020204" pitchFamily="34" charset="0"/>
                        </a:rPr>
                        <a:t> </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700" dirty="0">
                          <a:effectLst/>
                          <a:latin typeface="Century Gothic" panose="020B0502020202020204" pitchFamily="34" charset="0"/>
                        </a:rPr>
                        <a:t>Количество врачей</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Обеспеченность</a:t>
                      </a:r>
                      <a:endParaRPr lang="ru-RU" sz="800" dirty="0">
                        <a:effectLst/>
                        <a:latin typeface="Century Gothic" panose="020B0502020202020204" pitchFamily="34" charset="0"/>
                      </a:endParaRPr>
                    </a:p>
                    <a:p>
                      <a:pPr algn="ctr">
                        <a:spcAft>
                          <a:spcPts val="0"/>
                        </a:spcAft>
                      </a:pPr>
                      <a:r>
                        <a:rPr lang="ru-RU" sz="700" dirty="0">
                          <a:effectLst/>
                          <a:latin typeface="Century Gothic" panose="020B0502020202020204" pitchFamily="34" charset="0"/>
                        </a:rPr>
                        <a:t> врачами на 10000 населения</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Количество СМР</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Обеспеченность СМР на 10000 населения</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Общая </a:t>
                      </a:r>
                    </a:p>
                    <a:p>
                      <a:pPr algn="ctr">
                        <a:spcAft>
                          <a:spcPts val="0"/>
                        </a:spcAft>
                      </a:pPr>
                      <a:r>
                        <a:rPr lang="ru-RU" sz="700" dirty="0">
                          <a:effectLst/>
                          <a:latin typeface="Century Gothic" panose="020B0502020202020204" pitchFamily="34" charset="0"/>
                        </a:rPr>
                        <a:t>Обеспеченность медработниками на 10000 населения</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397473"/>
                  </a:ext>
                </a:extLst>
              </a:tr>
              <a:tr h="107942">
                <a:tc>
                  <a:txBody>
                    <a:bodyPr/>
                    <a:lstStyle/>
                    <a:p>
                      <a:pPr algn="ctr">
                        <a:spcAft>
                          <a:spcPts val="0"/>
                        </a:spcAft>
                      </a:pPr>
                      <a:r>
                        <a:rPr lang="ru-RU" sz="700" dirty="0">
                          <a:effectLst/>
                          <a:latin typeface="Century Gothic" panose="020B0502020202020204" pitchFamily="34" charset="0"/>
                        </a:rPr>
                        <a:t>Город</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dirty="0">
                          <a:effectLst/>
                          <a:latin typeface="Century Gothic" panose="020B0502020202020204" pitchFamily="34" charset="0"/>
                        </a:rPr>
                        <a:t>12 208 259</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a:effectLst/>
                          <a:latin typeface="Century Gothic" panose="020B0502020202020204" pitchFamily="34" charset="0"/>
                        </a:rPr>
                        <a:t>65 781</a:t>
                      </a:r>
                      <a:endParaRPr lang="ru-RU" sz="80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dirty="0">
                          <a:effectLst/>
                          <a:latin typeface="Century Gothic" panose="020B0502020202020204" pitchFamily="34" charset="0"/>
                        </a:rPr>
                        <a:t>53,9</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dirty="0">
                          <a:effectLst/>
                          <a:latin typeface="Century Gothic" panose="020B0502020202020204" pitchFamily="34" charset="0"/>
                        </a:rPr>
                        <a:t>135 798</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dirty="0">
                          <a:effectLst/>
                          <a:latin typeface="Century Gothic" panose="020B0502020202020204" pitchFamily="34" charset="0"/>
                        </a:rPr>
                        <a:t>111,2</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700" dirty="0">
                          <a:effectLst/>
                          <a:latin typeface="Century Gothic" panose="020B0502020202020204" pitchFamily="34" charset="0"/>
                        </a:rPr>
                        <a:t>165,1</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003974"/>
                  </a:ext>
                </a:extLst>
              </a:tr>
              <a:tr h="140150">
                <a:tc>
                  <a:txBody>
                    <a:bodyPr/>
                    <a:lstStyle/>
                    <a:p>
                      <a:pPr algn="ctr">
                        <a:spcAft>
                          <a:spcPts val="0"/>
                        </a:spcAft>
                      </a:pPr>
                      <a:r>
                        <a:rPr lang="ru-RU" sz="700" dirty="0">
                          <a:effectLst/>
                          <a:latin typeface="Century Gothic" panose="020B0502020202020204" pitchFamily="34" charset="0"/>
                        </a:rPr>
                        <a:t>Село</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7 556 745</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a:effectLst/>
                          <a:latin typeface="Century Gothic" panose="020B0502020202020204" pitchFamily="34" charset="0"/>
                        </a:rPr>
                        <a:t>13 480</a:t>
                      </a:r>
                      <a:endParaRPr lang="ru-RU" sz="80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a:effectLst/>
                          <a:latin typeface="Century Gothic" panose="020B0502020202020204" pitchFamily="34" charset="0"/>
                        </a:rPr>
                        <a:t>17,8</a:t>
                      </a:r>
                      <a:endParaRPr lang="ru-RU" sz="80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55 504</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73,4</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700" dirty="0">
                          <a:effectLst/>
                          <a:latin typeface="Century Gothic" panose="020B0502020202020204" pitchFamily="34" charset="0"/>
                        </a:rPr>
                        <a:t>91,3</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970265"/>
                  </a:ext>
                </a:extLst>
              </a:tr>
              <a:tr h="153909">
                <a:tc>
                  <a:txBody>
                    <a:bodyPr/>
                    <a:lstStyle/>
                    <a:p>
                      <a:pPr algn="ctr">
                        <a:spcAft>
                          <a:spcPts val="0"/>
                        </a:spcAft>
                      </a:pPr>
                      <a:r>
                        <a:rPr lang="ru-RU" sz="700" dirty="0">
                          <a:effectLst/>
                          <a:latin typeface="Century Gothic" panose="020B0502020202020204" pitchFamily="34" charset="0"/>
                        </a:rPr>
                        <a:t>РК</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19 765 004</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79 261</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40,1</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191 302</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96,8</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700" dirty="0">
                          <a:effectLst/>
                          <a:latin typeface="Century Gothic" panose="020B0502020202020204" pitchFamily="34" charset="0"/>
                        </a:rPr>
                        <a:t>136,9</a:t>
                      </a:r>
                      <a:endParaRPr lang="ru-RU" sz="800" dirty="0">
                        <a:effectLst/>
                        <a:latin typeface="Century Gothic" panose="020B050202020202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0864757"/>
                  </a:ext>
                </a:extLst>
              </a:tr>
            </a:tbl>
          </a:graphicData>
        </a:graphic>
      </p:graphicFrame>
      <p:pic>
        <p:nvPicPr>
          <p:cNvPr id="9" name="Рисунок 8"/>
          <p:cNvPicPr/>
          <p:nvPr/>
        </p:nvPicPr>
        <p:blipFill>
          <a:blip r:embed="rId4">
            <a:extLst>
              <a:ext uri="{28A0092B-C50C-407E-A947-70E740481C1C}">
                <a14:useLocalDpi xmlns:a14="http://schemas.microsoft.com/office/drawing/2010/main" val="0"/>
              </a:ext>
            </a:extLst>
          </a:blip>
          <a:stretch>
            <a:fillRect/>
          </a:stretch>
        </p:blipFill>
        <p:spPr>
          <a:xfrm>
            <a:off x="447075" y="1098112"/>
            <a:ext cx="5134356" cy="2979197"/>
          </a:xfrm>
          <a:prstGeom prst="rect">
            <a:avLst/>
          </a:prstGeom>
        </p:spPr>
      </p:pic>
      <p:sp>
        <p:nvSpPr>
          <p:cNvPr id="2" name="Прямоугольник 1"/>
          <p:cNvSpPr/>
          <p:nvPr/>
        </p:nvSpPr>
        <p:spPr>
          <a:xfrm>
            <a:off x="4995193" y="649088"/>
            <a:ext cx="4214914" cy="369332"/>
          </a:xfrm>
          <a:prstGeom prst="rect">
            <a:avLst/>
          </a:prstGeom>
        </p:spPr>
        <p:txBody>
          <a:bodyPr wrap="square">
            <a:spAutoFit/>
          </a:bodyPr>
          <a:lstStyle/>
          <a:p>
            <a:pPr algn="ctr"/>
            <a:r>
              <a:rPr lang="ru-RU" sz="900" b="1" spc="-8" dirty="0">
                <a:latin typeface="Century Gothic" panose="020B0502020202020204" pitchFamily="34" charset="0"/>
                <a:cs typeface="Times New Roman" panose="02020603050405020304" pitchFamily="18" charset="0"/>
              </a:rPr>
              <a:t>СРАВНЕНИЕ ПОКАЗАТЕЛЕЙ ОБЕСПЕЧЕННОСТИ </a:t>
            </a:r>
          </a:p>
          <a:p>
            <a:pPr algn="ctr"/>
            <a:r>
              <a:rPr lang="ru-RU" sz="900" b="1" spc="-8" dirty="0">
                <a:latin typeface="Century Gothic" panose="020B0502020202020204" pitchFamily="34" charset="0"/>
                <a:cs typeface="Times New Roman" panose="02020603050405020304" pitchFamily="18" charset="0"/>
              </a:rPr>
              <a:t>СО СТРАНАМИ ОЭСР (2021-2022 ГГ.) ВРАЧИ</a:t>
            </a:r>
            <a:endParaRPr lang="ru-RU" sz="900" b="1" dirty="0">
              <a:latin typeface="Century Gothic" panose="020B0502020202020204" pitchFamily="34"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54697101"/>
              </p:ext>
            </p:extLst>
          </p:nvPr>
        </p:nvGraphicFramePr>
        <p:xfrm>
          <a:off x="5915725" y="969636"/>
          <a:ext cx="2373849" cy="3159000"/>
        </p:xfrm>
        <a:graphic>
          <a:graphicData uri="http://schemas.openxmlformats.org/drawingml/2006/table">
            <a:tbl>
              <a:tblPr/>
              <a:tblGrid>
                <a:gridCol w="1228563">
                  <a:extLst>
                    <a:ext uri="{9D8B030D-6E8A-4147-A177-3AD203B41FA5}">
                      <a16:colId xmlns:a16="http://schemas.microsoft.com/office/drawing/2014/main" val="1250360031"/>
                    </a:ext>
                  </a:extLst>
                </a:gridCol>
                <a:gridCol w="1145286">
                  <a:extLst>
                    <a:ext uri="{9D8B030D-6E8A-4147-A177-3AD203B41FA5}">
                      <a16:colId xmlns:a16="http://schemas.microsoft.com/office/drawing/2014/main" val="1978268167"/>
                    </a:ext>
                  </a:extLst>
                </a:gridCol>
              </a:tblGrid>
              <a:tr h="118740">
                <a:tc rowSpan="2">
                  <a:txBody>
                    <a:bodyPr/>
                    <a:lstStyle/>
                    <a:p>
                      <a:pPr algn="ctr" rtl="0" fontAlgn="t"/>
                      <a:r>
                        <a:rPr lang="ru-RU" sz="800" b="1" i="0" u="none" strike="noStrike" dirty="0">
                          <a:solidFill>
                            <a:srgbClr val="000000"/>
                          </a:solidFill>
                          <a:effectLst/>
                          <a:latin typeface="Times New Roman" panose="02020603050405020304" pitchFamily="18" charset="0"/>
                        </a:rPr>
                        <a:t> страны </a:t>
                      </a:r>
                      <a:r>
                        <a:rPr lang="en-US" sz="800" b="1" i="0" u="none" strike="noStrike" dirty="0">
                          <a:solidFill>
                            <a:srgbClr val="000000"/>
                          </a:solidFill>
                          <a:effectLst/>
                          <a:latin typeface="Times New Roman" panose="02020603050405020304" pitchFamily="18" charset="0"/>
                        </a:rPr>
                        <a:t>OECD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000000"/>
                          </a:solidFill>
                          <a:effectLst/>
                          <a:latin typeface="Times New Roman" panose="02020603050405020304" pitchFamily="18" charset="0"/>
                        </a:rPr>
                        <a:t>10.000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601863531"/>
                  </a:ext>
                </a:extLst>
              </a:tr>
              <a:tr h="118740">
                <a:tc vMerge="1">
                  <a:txBody>
                    <a:bodyPr/>
                    <a:lstStyle/>
                    <a:p>
                      <a:endParaRPr lang="ru-RU"/>
                    </a:p>
                  </a:txBody>
                  <a:tcPr/>
                </a:tc>
                <a:tc>
                  <a:txBody>
                    <a:bodyPr/>
                    <a:lstStyle/>
                    <a:p>
                      <a:pPr algn="ctr" rtl="0" fontAlgn="t"/>
                      <a:r>
                        <a:rPr lang="ru-RU" sz="800" b="0" i="0" u="none" strike="noStrike">
                          <a:solidFill>
                            <a:srgbClr val="000000"/>
                          </a:solidFill>
                          <a:effectLst/>
                          <a:latin typeface="Times New Roman" panose="02020603050405020304" pitchFamily="18" charset="0"/>
                        </a:rPr>
                        <a:t>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04920667"/>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Индия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9</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518878279"/>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Турция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29554447"/>
                  </a:ext>
                </a:extLst>
              </a:tr>
              <a:tr h="110264">
                <a:tc>
                  <a:txBody>
                    <a:bodyPr/>
                    <a:lstStyle/>
                    <a:p>
                      <a:pPr algn="l" rtl="0" fontAlgn="t"/>
                      <a:r>
                        <a:rPr lang="ru-RU" sz="800" b="0" i="0" u="none" strike="noStrike">
                          <a:solidFill>
                            <a:srgbClr val="000000"/>
                          </a:solidFill>
                          <a:effectLst/>
                          <a:latin typeface="Times New Roman" panose="02020603050405020304" pitchFamily="18" charset="0"/>
                        </a:rPr>
                        <a:t>Китай</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25</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404368285"/>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Польша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34</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10113776"/>
                  </a:ext>
                </a:extLst>
              </a:tr>
              <a:tr h="118740">
                <a:tc>
                  <a:txBody>
                    <a:bodyPr/>
                    <a:lstStyle/>
                    <a:p>
                      <a:pPr algn="l" rtl="0" fontAlgn="t"/>
                      <a:r>
                        <a:rPr lang="ru-RU" sz="800" b="0" i="0" u="none" strike="noStrike" dirty="0">
                          <a:solidFill>
                            <a:srgbClr val="000000"/>
                          </a:solidFill>
                          <a:effectLst/>
                          <a:latin typeface="Times New Roman" panose="02020603050405020304" pitchFamily="18" charset="0"/>
                        </a:rPr>
                        <a:t>Корея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26</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315371320"/>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Мексика</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25</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55039858"/>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Япония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26</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3312174"/>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США</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27</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203144044"/>
                  </a:ext>
                </a:extLst>
              </a:tr>
              <a:tr h="118740">
                <a:tc>
                  <a:txBody>
                    <a:bodyPr/>
                    <a:lstStyle/>
                    <a:p>
                      <a:pPr algn="l" rtl="0" fontAlgn="t"/>
                      <a:r>
                        <a:rPr lang="ru-RU" sz="800" b="0" i="0" u="none" strike="noStrike" dirty="0">
                          <a:solidFill>
                            <a:srgbClr val="000000"/>
                          </a:solidFill>
                          <a:effectLst/>
                          <a:latin typeface="Times New Roman" panose="02020603050405020304" pitchFamily="18" charset="0"/>
                        </a:rPr>
                        <a:t>Канада</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28 (2022)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816985106"/>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Англия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32 (2022)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13311053"/>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Бельгия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33</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284345493"/>
                  </a:ext>
                </a:extLst>
              </a:tr>
              <a:tr h="118740">
                <a:tc>
                  <a:txBody>
                    <a:bodyPr/>
                    <a:lstStyle/>
                    <a:p>
                      <a:pPr algn="l" rtl="0" fontAlgn="t"/>
                      <a:r>
                        <a:rPr lang="ru-RU" sz="800" b="0" i="0" u="none" strike="noStrike" dirty="0">
                          <a:solidFill>
                            <a:srgbClr val="000000"/>
                          </a:solidFill>
                          <a:effectLst/>
                          <a:latin typeface="Times New Roman" panose="02020603050405020304" pitchFamily="18" charset="0"/>
                        </a:rPr>
                        <a:t>Словения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33</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0788437"/>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Израиль</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34</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07908212"/>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Латвия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34</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47849201"/>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Новая Зеландия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36 (2022)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68557052"/>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Франция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34</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25117498"/>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Ирландия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40</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916377151"/>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Венгрия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33</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329253457"/>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Эстония</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34</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83179219"/>
                  </a:ext>
                </a:extLst>
              </a:tr>
              <a:tr h="118740">
                <a:tc>
                  <a:txBody>
                    <a:bodyPr/>
                    <a:lstStyle/>
                    <a:p>
                      <a:pPr algn="l" rtl="0" fontAlgn="t"/>
                      <a:r>
                        <a:rPr lang="ru-RU" sz="800" b="0" i="0" u="none" strike="noStrike">
                          <a:solidFill>
                            <a:srgbClr val="000000"/>
                          </a:solidFill>
                          <a:effectLst/>
                          <a:latin typeface="Times New Roman" panose="02020603050405020304" pitchFamily="18" charset="0"/>
                        </a:rPr>
                        <a:t>Словакия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37</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82799748"/>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Австралия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40</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156748232"/>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Исландия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a:solidFill>
                            <a:srgbClr val="FF0000"/>
                          </a:solidFill>
                          <a:effectLst/>
                          <a:latin typeface="Times New Roman" panose="02020603050405020304" pitchFamily="18" charset="0"/>
                        </a:rPr>
                        <a:t>45 (2022)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826671355"/>
                  </a:ext>
                </a:extLst>
              </a:tr>
              <a:tr h="118740">
                <a:tc>
                  <a:txBody>
                    <a:bodyPr/>
                    <a:lstStyle/>
                    <a:p>
                      <a:pPr algn="l" rtl="0" fontAlgn="t"/>
                      <a:r>
                        <a:rPr lang="ru-RU" sz="800" b="0" i="0" u="none" strike="noStrike">
                          <a:solidFill>
                            <a:srgbClr val="000000"/>
                          </a:solidFill>
                          <a:effectLst/>
                          <a:latin typeface="Times New Roman" panose="02020603050405020304" pitchFamily="18" charset="0"/>
                        </a:rPr>
                        <a:t>Италия </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t"/>
                      <a:r>
                        <a:rPr lang="ru-RU" sz="800" b="0" i="0" u="none" strike="noStrike" dirty="0">
                          <a:solidFill>
                            <a:srgbClr val="FF0000"/>
                          </a:solidFill>
                          <a:effectLst/>
                          <a:latin typeface="Times New Roman" panose="02020603050405020304" pitchFamily="18" charset="0"/>
                        </a:rPr>
                        <a:t>43 (2022)</a:t>
                      </a:r>
                    </a:p>
                  </a:txBody>
                  <a:tcPr marL="4440" marR="4440" marT="444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44746742"/>
                  </a:ext>
                </a:extLst>
              </a:tr>
            </a:tbl>
          </a:graphicData>
        </a:graphic>
      </p:graphicFrame>
    </p:spTree>
    <p:extLst>
      <p:ext uri="{BB962C8B-B14F-4D97-AF65-F5344CB8AC3E}">
        <p14:creationId xmlns:p14="http://schemas.microsoft.com/office/powerpoint/2010/main" val="272284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535" y="78204"/>
            <a:ext cx="8570214" cy="369332"/>
          </a:xfrm>
          <a:prstGeom prst="rect">
            <a:avLst/>
          </a:prstGeom>
        </p:spPr>
        <p:txBody>
          <a:bodyPr wrap="square">
            <a:spAutoFit/>
          </a:bodyPr>
          <a:lstStyle/>
          <a:p>
            <a:pPr algn="ctr"/>
            <a:r>
              <a:rPr lang="ru-RU" sz="1800" b="1" spc="-8" dirty="0">
                <a:latin typeface="Century Gothic" panose="020B0502020202020204" pitchFamily="34" charset="0"/>
                <a:cs typeface="Times New Roman" panose="02020603050405020304" pitchFamily="18" charset="0"/>
              </a:rPr>
              <a:t>ДЕФИТ МЕДИЦИНСКИХ КАДРОВ</a:t>
            </a:r>
            <a:endParaRPr lang="ru-RU" sz="1800" b="1" dirty="0">
              <a:latin typeface="Century Gothic" panose="020B0502020202020204" pitchFamily="34" charset="0"/>
              <a:cs typeface="Times New Roman" panose="02020603050405020304" pitchFamily="18" charset="0"/>
            </a:endParaRPr>
          </a:p>
        </p:txBody>
      </p:sp>
      <p:pic>
        <p:nvPicPr>
          <p:cNvPr id="6" name="Picture 4" descr="Компьютерные Иконки Педиатрия Медицина Врач Здравоохранение, Доктор,  Разное, синий, ребенок png | PNGWing">
            <a:extLst>
              <a:ext uri="{FF2B5EF4-FFF2-40B4-BE49-F238E27FC236}">
                <a16:creationId xmlns:a16="http://schemas.microsoft.com/office/drawing/2014/main" id="{55398684-4A30-42F0-BA39-05F56168CBF2}"/>
              </a:ext>
            </a:extLst>
          </p:cNvPr>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125" b="99219" l="10000" r="90000">
                        <a14:foregroundMark x1="38261" y1="7422" x2="38261" y2="7422"/>
                        <a14:foregroundMark x1="50761" y1="35156" x2="50761" y2="35156"/>
                        <a14:foregroundMark x1="47065" y1="86133" x2="47065" y2="86133"/>
                        <a14:foregroundMark x1="43370" y1="84961" x2="43370" y2="84961"/>
                        <a14:foregroundMark x1="43370" y1="87695" x2="43370" y2="87695"/>
                        <a14:foregroundMark x1="50435" y1="99219" x2="50435" y2="99219"/>
                        <a14:foregroundMark x1="57609" y1="3125" x2="57609" y2="3125"/>
                      </a14:backgroundRemoval>
                    </a14:imgEffect>
                  </a14:imgLayer>
                </a14:imgProps>
              </a:ext>
              <a:ext uri="{28A0092B-C50C-407E-A947-70E740481C1C}">
                <a14:useLocalDpi xmlns:a14="http://schemas.microsoft.com/office/drawing/2010/main" val="0"/>
              </a:ext>
            </a:extLst>
          </a:blip>
          <a:srcRect/>
          <a:stretch>
            <a:fillRect/>
          </a:stretch>
        </p:blipFill>
        <p:spPr bwMode="auto">
          <a:xfrm>
            <a:off x="132193" y="690902"/>
            <a:ext cx="1182655" cy="666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Больница Logo Clinic Здравоохранение Врач, Бизнес, png | PNGEgg">
            <a:extLst>
              <a:ext uri="{FF2B5EF4-FFF2-40B4-BE49-F238E27FC236}">
                <a16:creationId xmlns:a16="http://schemas.microsoft.com/office/drawing/2014/main" id="{10F90268-8F71-4BD8-BE21-45ABCDC8365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000" b="94667" l="8111" r="93444">
                        <a14:foregroundMark x1="57333" y1="32889" x2="57333" y2="32889"/>
                        <a14:foregroundMark x1="68556" y1="59556" x2="68556" y2="59556"/>
                        <a14:foregroundMark x1="60000" y1="69778" x2="60000" y2="69778"/>
                        <a14:foregroundMark x1="60000" y1="70667" x2="60000" y2="70667"/>
                        <a14:foregroundMark x1="57333" y1="69000" x2="57333" y2="69000"/>
                        <a14:foregroundMark x1="57333" y1="69000" x2="57333" y2="69000"/>
                        <a14:foregroundMark x1="57333" y1="69000" x2="57333" y2="69000"/>
                        <a14:foregroundMark x1="60000" y1="70667" x2="60000" y2="70667"/>
                        <a14:foregroundMark x1="55667" y1="70667" x2="55667" y2="70667"/>
                        <a14:foregroundMark x1="57333" y1="69000" x2="57333" y2="69000"/>
                        <a14:foregroundMark x1="58222" y1="70667" x2="58222" y2="70667"/>
                        <a14:foregroundMark x1="58222" y1="70667" x2="58222" y2="70667"/>
                        <a14:foregroundMark x1="40222" y1="71556" x2="40222" y2="71556"/>
                        <a14:foregroundMark x1="38556" y1="69000" x2="38556" y2="69000"/>
                        <a14:foregroundMark x1="38556" y1="69000" x2="38556" y2="69000"/>
                        <a14:foregroundMark x1="84000" y1="24333" x2="84000" y2="24333"/>
                        <a14:foregroundMark x1="42778" y1="8000" x2="42778" y2="8000"/>
                        <a14:foregroundMark x1="8444" y1="61222" x2="8444" y2="61222"/>
                        <a14:foregroundMark x1="64222" y1="90444" x2="64222" y2="90444"/>
                        <a14:foregroundMark x1="54778" y1="94667" x2="54778" y2="94667"/>
                        <a14:foregroundMark x1="93444" y1="50111" x2="93444" y2="50111"/>
                        <a14:foregroundMark x1="60000" y1="71556" x2="60000" y2="71556"/>
                        <a14:foregroundMark x1="58222" y1="69778" x2="58222" y2="69778"/>
                        <a14:foregroundMark x1="58222" y1="69778" x2="58222" y2="69778"/>
                        <a14:foregroundMark x1="60000" y1="71556" x2="60000" y2="71556"/>
                        <a14:foregroundMark x1="59111" y1="69778" x2="59111" y2="69778"/>
                        <a14:foregroundMark x1="59111" y1="69778" x2="59111" y2="69778"/>
                        <a14:foregroundMark x1="59111" y1="69778" x2="54778" y2="69778"/>
                        <a14:foregroundMark x1="70222" y1="57000" x2="70222" y2="57000"/>
                        <a14:foregroundMark x1="70222" y1="59556" x2="70222" y2="59556"/>
                        <a14:foregroundMark x1="70222" y1="59556" x2="70222" y2="59556"/>
                        <a14:foregroundMark x1="70222" y1="59556" x2="70222" y2="59556"/>
                        <a14:foregroundMark x1="68556" y1="60333" x2="68556" y2="60333"/>
                        <a14:foregroundMark x1="68556" y1="60333" x2="68556" y2="60333"/>
                        <a14:foregroundMark x1="66778" y1="59556" x2="66778" y2="59556"/>
                        <a14:foregroundMark x1="66778" y1="58667" x2="66778" y2="58667"/>
                        <a14:foregroundMark x1="66778" y1="58667" x2="66778" y2="58667"/>
                        <a14:foregroundMark x1="66778" y1="58667" x2="66778" y2="58667"/>
                        <a14:foregroundMark x1="68556" y1="59556" x2="68556" y2="59556"/>
                        <a14:foregroundMark x1="68556" y1="61222" x2="68556" y2="61222"/>
                        <a14:foregroundMark x1="66000" y1="64667" x2="66000" y2="64667"/>
                        <a14:foregroundMark x1="64222" y1="58667" x2="64222" y2="58667"/>
                        <a14:foregroundMark x1="66778" y1="60333" x2="66778" y2="60333"/>
                        <a14:foregroundMark x1="66778" y1="60333" x2="66778" y2="60333"/>
                        <a14:backgroundMark x1="80556" y1="33778" x2="80556" y2="33778"/>
                        <a14:backgroundMark x1="78889" y1="44889" x2="78889" y2="44889"/>
                        <a14:backgroundMark x1="78889" y1="44889" x2="78889" y2="44889"/>
                        <a14:backgroundMark x1="72000" y1="28667" x2="72000" y2="28667"/>
                        <a14:backgroundMark x1="72000" y1="28667" x2="72000" y2="28667"/>
                        <a14:backgroundMark x1="89111" y1="8889" x2="89111" y2="8889"/>
                        <a14:backgroundMark x1="89111" y1="8889" x2="89111" y2="8889"/>
                        <a14:backgroundMark x1="17000" y1="32889" x2="17000" y2="32889"/>
                        <a14:backgroundMark x1="19667" y1="36333" x2="19667" y2="36333"/>
                        <a14:backgroundMark x1="19667" y1="36333" x2="19667" y2="36333"/>
                        <a14:backgroundMark x1="11889" y1="97333" x2="11889" y2="97333"/>
                        <a14:backgroundMark x1="11889" y1="97333" x2="11889" y2="97333"/>
                      </a14:backgroundRemoval>
                    </a14:imgEffect>
                  </a14:imgLayer>
                </a14:imgProps>
              </a:ext>
              <a:ext uri="{28A0092B-C50C-407E-A947-70E740481C1C}">
                <a14:useLocalDpi xmlns:a14="http://schemas.microsoft.com/office/drawing/2010/main" val="0"/>
              </a:ext>
            </a:extLst>
          </a:blip>
          <a:srcRect/>
          <a:stretch>
            <a:fillRect/>
          </a:stretch>
        </p:blipFill>
        <p:spPr bwMode="auto">
          <a:xfrm>
            <a:off x="5082080" y="639541"/>
            <a:ext cx="755090" cy="76899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DFDAE875-F9C4-4C18-87DB-A217D8EE400C}"/>
              </a:ext>
            </a:extLst>
          </p:cNvPr>
          <p:cNvSpPr>
            <a:spLocks noChangeArrowheads="1"/>
          </p:cNvSpPr>
          <p:nvPr/>
        </p:nvSpPr>
        <p:spPr bwMode="auto">
          <a:xfrm>
            <a:off x="1076746" y="650991"/>
            <a:ext cx="312127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lang="ru-RU" altLang="ru-RU" sz="1350" b="1" dirty="0">
                <a:solidFill>
                  <a:srgbClr val="002060"/>
                </a:solidFill>
                <a:latin typeface="Century Gothic" panose="020B0502020202020204" pitchFamily="34" charset="0"/>
                <a:cs typeface="Arial" panose="020B0604020202020204" pitchFamily="34" charset="0"/>
              </a:rPr>
              <a:t>ВРАЧИ </a:t>
            </a:r>
            <a:r>
              <a:rPr lang="ru-RU" altLang="ru-RU" sz="13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4747, 25</a:t>
            </a:r>
            <a:r>
              <a:rPr lang="ru-RU" altLang="ru-RU" sz="1350" b="1" dirty="0">
                <a:solidFill>
                  <a:srgbClr val="C00000"/>
                </a:solidFill>
                <a:latin typeface="Century Gothic" panose="020B0502020202020204" pitchFamily="34" charset="0"/>
                <a:cs typeface="Arial" panose="020B0604020202020204" pitchFamily="34" charset="0"/>
              </a:rPr>
              <a:t> </a:t>
            </a:r>
            <a:r>
              <a:rPr lang="ru-RU" altLang="ru-RU" sz="1350" b="1" dirty="0">
                <a:solidFill>
                  <a:schemeClr val="bg2">
                    <a:lumMod val="75000"/>
                  </a:schemeClr>
                </a:solidFill>
                <a:latin typeface="Century Gothic" panose="020B0502020202020204" pitchFamily="34" charset="0"/>
                <a:cs typeface="Arial" panose="020B0604020202020204" pitchFamily="34" charset="0"/>
              </a:rPr>
              <a:t>штатных единиц</a:t>
            </a:r>
          </a:p>
          <a:p>
            <a:pPr lvl="0" fontAlgn="base">
              <a:spcBef>
                <a:spcPct val="0"/>
              </a:spcBef>
              <a:spcAft>
                <a:spcPct val="0"/>
              </a:spcAft>
              <a:defRPr/>
            </a:pPr>
            <a:r>
              <a:rPr lang="kk-KZ" altLang="ru-RU" sz="1350" b="1" dirty="0">
                <a:solidFill>
                  <a:srgbClr val="002060"/>
                </a:solidFill>
                <a:latin typeface="Century Gothic" panose="020B0502020202020204" pitchFamily="34" charset="0"/>
                <a:cs typeface="Arial" panose="020B0604020202020204" pitchFamily="34" charset="0"/>
              </a:rPr>
              <a:t>город -  </a:t>
            </a:r>
            <a:r>
              <a:rPr lang="ru-RU" altLang="ru-RU" sz="1350" b="1" dirty="0">
                <a:solidFill>
                  <a:srgbClr val="203864"/>
                </a:solidFill>
                <a:latin typeface="Century Gothic" panose="020B0502020202020204" pitchFamily="34" charset="0"/>
                <a:cs typeface="Arial" panose="020B0604020202020204" pitchFamily="34" charset="0"/>
              </a:rPr>
              <a:t>3583,0</a:t>
            </a:r>
            <a:r>
              <a:rPr lang="ru-RU" altLang="ru-RU" sz="13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штатных единиц</a:t>
            </a:r>
          </a:p>
          <a:p>
            <a:pPr lvl="0" fontAlgn="base">
              <a:spcBef>
                <a:spcPct val="0"/>
              </a:spcBef>
              <a:spcAft>
                <a:spcPct val="0"/>
              </a:spcAft>
              <a:defRPr/>
            </a:pPr>
            <a:r>
              <a:rPr lang="ru-RU" altLang="ru-RU" sz="1350" b="1" dirty="0">
                <a:solidFill>
                  <a:srgbClr val="203864"/>
                </a:solidFill>
                <a:latin typeface="Century Gothic" panose="020B0502020202020204" pitchFamily="34" charset="0"/>
                <a:cs typeface="Arial" panose="020B0604020202020204" pitchFamily="34" charset="0"/>
              </a:rPr>
              <a:t>село – 1164,25 штатных единиц</a:t>
            </a:r>
            <a:endParaRPr lang="kk-KZ" altLang="ru-RU" sz="1350" b="1" dirty="0">
              <a:solidFill>
                <a:srgbClr val="002060"/>
              </a:solidFill>
              <a:latin typeface="Century Gothic" panose="020B0502020202020204" pitchFamily="34" charset="0"/>
              <a:cs typeface="Arial" panose="020B0604020202020204" pitchFamily="34" charset="0"/>
            </a:endParaRPr>
          </a:p>
          <a:p>
            <a:pPr defTabSz="685800" fontAlgn="base">
              <a:spcBef>
                <a:spcPct val="0"/>
              </a:spcBef>
              <a:spcAft>
                <a:spcPct val="0"/>
              </a:spcAft>
              <a:buClrTx/>
              <a:defRPr/>
            </a:pPr>
            <a:r>
              <a:rPr lang="ru-RU" altLang="ru-RU" sz="1350" b="1" dirty="0">
                <a:solidFill>
                  <a:srgbClr val="002060"/>
                </a:solidFill>
                <a:latin typeface="Arial Narrow" panose="020B0606020202030204" pitchFamily="34" charset="0"/>
                <a:cs typeface="Arial" panose="020B0604020202020204" pitchFamily="34" charset="0"/>
              </a:rPr>
              <a:t> </a:t>
            </a:r>
          </a:p>
          <a:p>
            <a:pPr defTabSz="685800" fontAlgn="base">
              <a:spcBef>
                <a:spcPct val="0"/>
              </a:spcBef>
              <a:spcAft>
                <a:spcPct val="0"/>
              </a:spcAft>
              <a:buClrTx/>
              <a:defRPr/>
            </a:pPr>
            <a:endParaRPr lang="ru-RU" altLang="ru-RU" sz="1350" dirty="0">
              <a:solidFill>
                <a:srgbClr val="002060"/>
              </a:solidFill>
              <a:latin typeface="Arial Narrow" panose="020B060602020203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FDAE875-F9C4-4C18-87DB-A217D8EE400C}"/>
              </a:ext>
            </a:extLst>
          </p:cNvPr>
          <p:cNvSpPr>
            <a:spLocks noChangeArrowheads="1"/>
          </p:cNvSpPr>
          <p:nvPr/>
        </p:nvSpPr>
        <p:spPr bwMode="auto">
          <a:xfrm>
            <a:off x="5939014" y="696673"/>
            <a:ext cx="307279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lang="ru-RU" altLang="ru-RU" sz="1350" b="1" dirty="0">
                <a:solidFill>
                  <a:srgbClr val="002060"/>
                </a:solidFill>
                <a:latin typeface="Century Gothic" panose="020B0502020202020204" pitchFamily="34" charset="0"/>
                <a:cs typeface="Arial" panose="020B0604020202020204" pitchFamily="34" charset="0"/>
              </a:rPr>
              <a:t>СМР </a:t>
            </a:r>
            <a:r>
              <a:rPr lang="ru-RU" altLang="ru-RU" sz="13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4825,25 </a:t>
            </a:r>
            <a:r>
              <a:rPr lang="ru-RU" altLang="ru-RU" sz="1350" b="1" dirty="0">
                <a:solidFill>
                  <a:schemeClr val="bg2">
                    <a:lumMod val="75000"/>
                  </a:schemeClr>
                </a:solidFill>
                <a:latin typeface="Century Gothic" panose="020B0502020202020204" pitchFamily="34" charset="0"/>
                <a:cs typeface="Arial" panose="020B0604020202020204" pitchFamily="34" charset="0"/>
              </a:rPr>
              <a:t>штатных единиц</a:t>
            </a:r>
          </a:p>
          <a:p>
            <a:pPr lvl="0" fontAlgn="base">
              <a:spcBef>
                <a:spcPct val="0"/>
              </a:spcBef>
              <a:spcAft>
                <a:spcPct val="0"/>
              </a:spcAft>
              <a:defRPr/>
            </a:pPr>
            <a:r>
              <a:rPr lang="kk-KZ" altLang="ru-RU" sz="1350" b="1" dirty="0">
                <a:solidFill>
                  <a:srgbClr val="002060"/>
                </a:solidFill>
                <a:latin typeface="Century Gothic" panose="020B0502020202020204" pitchFamily="34" charset="0"/>
                <a:cs typeface="Arial" panose="020B0604020202020204" pitchFamily="34" charset="0"/>
              </a:rPr>
              <a:t>город </a:t>
            </a:r>
            <a:r>
              <a:rPr lang="ru-RU" altLang="ru-RU" sz="13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3806,75 штатных единиц</a:t>
            </a:r>
            <a:endParaRPr lang="kk-KZ" altLang="ru-RU" sz="1350" b="1" dirty="0">
              <a:solidFill>
                <a:srgbClr val="002060"/>
              </a:solidFill>
              <a:latin typeface="Century Gothic" panose="020B0502020202020204" pitchFamily="34" charset="0"/>
              <a:cs typeface="Arial" panose="020B0604020202020204" pitchFamily="34" charset="0"/>
            </a:endParaRPr>
          </a:p>
          <a:p>
            <a:pPr lvl="0" fontAlgn="base">
              <a:spcBef>
                <a:spcPct val="0"/>
              </a:spcBef>
              <a:spcAft>
                <a:spcPct val="0"/>
              </a:spcAft>
              <a:defRPr/>
            </a:pPr>
            <a:r>
              <a:rPr lang="kk-KZ" altLang="ru-RU" sz="1350" b="1" dirty="0">
                <a:solidFill>
                  <a:srgbClr val="002060"/>
                </a:solidFill>
                <a:latin typeface="Century Gothic" panose="020B0502020202020204" pitchFamily="34" charset="0"/>
                <a:cs typeface="Arial" panose="020B0604020202020204" pitchFamily="34" charset="0"/>
              </a:rPr>
              <a:t>село </a:t>
            </a:r>
            <a:r>
              <a:rPr lang="ru-RU" altLang="ru-RU" sz="1350" b="1" dirty="0">
                <a:solidFill>
                  <a:srgbClr val="203864"/>
                </a:solidFill>
                <a:latin typeface="Century Gothic" panose="020B0502020202020204" pitchFamily="34" charset="0"/>
                <a:ea typeface="Times New Roman" panose="02020603050405020304" pitchFamily="18" charset="0"/>
                <a:cs typeface="Arial" panose="020B0604020202020204" pitchFamily="34" charset="0"/>
              </a:rPr>
              <a:t>– 1018,5 штатных единиц</a:t>
            </a:r>
            <a:endParaRPr lang="ru-RU" altLang="ru-RU" sz="1350" b="1" dirty="0">
              <a:solidFill>
                <a:srgbClr val="002060"/>
              </a:solidFill>
              <a:latin typeface="Century Gothic" panose="020B0502020202020204" pitchFamily="34" charset="0"/>
              <a:cs typeface="Arial" panose="020B0604020202020204" pitchFamily="34" charset="0"/>
            </a:endParaRPr>
          </a:p>
          <a:p>
            <a:pPr defTabSz="685800" fontAlgn="base">
              <a:spcBef>
                <a:spcPct val="0"/>
              </a:spcBef>
              <a:spcAft>
                <a:spcPct val="0"/>
              </a:spcAft>
              <a:buClrTx/>
              <a:defRPr/>
            </a:pPr>
            <a:r>
              <a:rPr lang="ru-RU" altLang="ru-RU" sz="1350" b="1" dirty="0">
                <a:solidFill>
                  <a:srgbClr val="002060"/>
                </a:solidFill>
                <a:latin typeface="Century Gothic" panose="020B0502020202020204" pitchFamily="34" charset="0"/>
                <a:cs typeface="Arial" panose="020B0604020202020204" pitchFamily="34" charset="0"/>
              </a:rPr>
              <a:t> </a:t>
            </a:r>
          </a:p>
          <a:p>
            <a:pPr defTabSz="685800" fontAlgn="base">
              <a:spcBef>
                <a:spcPct val="0"/>
              </a:spcBef>
              <a:spcAft>
                <a:spcPct val="0"/>
              </a:spcAft>
              <a:buClrTx/>
              <a:defRPr/>
            </a:pPr>
            <a:endParaRPr lang="ru-RU" altLang="ru-RU" sz="1350" dirty="0">
              <a:solidFill>
                <a:srgbClr val="002060"/>
              </a:solidFill>
              <a:latin typeface="Arial Narrow" panose="020B0606020202030204" pitchFamily="34" charset="0"/>
              <a:cs typeface="Arial" panose="020B0604020202020204" pitchFamily="34" charset="0"/>
            </a:endParaRPr>
          </a:p>
        </p:txBody>
      </p:sp>
      <p:graphicFrame>
        <p:nvGraphicFramePr>
          <p:cNvPr id="3" name="Таблица 2">
            <a:extLst>
              <a:ext uri="{FF2B5EF4-FFF2-40B4-BE49-F238E27FC236}">
                <a16:creationId xmlns:a16="http://schemas.microsoft.com/office/drawing/2014/main" id="{DCBEF3C7-7330-4FF6-2FEB-878286CA522F}"/>
              </a:ext>
            </a:extLst>
          </p:cNvPr>
          <p:cNvGraphicFramePr>
            <a:graphicFrameLocks noGrp="1"/>
          </p:cNvGraphicFramePr>
          <p:nvPr>
            <p:extLst>
              <p:ext uri="{D42A27DB-BD31-4B8C-83A1-F6EECF244321}">
                <p14:modId xmlns:p14="http://schemas.microsoft.com/office/powerpoint/2010/main" val="1439390129"/>
              </p:ext>
            </p:extLst>
          </p:nvPr>
        </p:nvGraphicFramePr>
        <p:xfrm>
          <a:off x="317395" y="1408536"/>
          <a:ext cx="8343355" cy="3554614"/>
        </p:xfrm>
        <a:graphic>
          <a:graphicData uri="http://schemas.openxmlformats.org/drawingml/2006/table">
            <a:tbl>
              <a:tblPr firstRow="1" firstCol="1" bandRow="1">
                <a:tableStyleId>{A053FE5A-D09E-4CAF-A020-7C48BDF69F9E}</a:tableStyleId>
              </a:tblPr>
              <a:tblGrid>
                <a:gridCol w="396736">
                  <a:extLst>
                    <a:ext uri="{9D8B030D-6E8A-4147-A177-3AD203B41FA5}">
                      <a16:colId xmlns:a16="http://schemas.microsoft.com/office/drawing/2014/main" val="1026964749"/>
                    </a:ext>
                  </a:extLst>
                </a:gridCol>
                <a:gridCol w="1885496">
                  <a:extLst>
                    <a:ext uri="{9D8B030D-6E8A-4147-A177-3AD203B41FA5}">
                      <a16:colId xmlns:a16="http://schemas.microsoft.com/office/drawing/2014/main" val="256718139"/>
                    </a:ext>
                  </a:extLst>
                </a:gridCol>
                <a:gridCol w="1155406">
                  <a:extLst>
                    <a:ext uri="{9D8B030D-6E8A-4147-A177-3AD203B41FA5}">
                      <a16:colId xmlns:a16="http://schemas.microsoft.com/office/drawing/2014/main" val="2652779164"/>
                    </a:ext>
                  </a:extLst>
                </a:gridCol>
                <a:gridCol w="987379">
                  <a:extLst>
                    <a:ext uri="{9D8B030D-6E8A-4147-A177-3AD203B41FA5}">
                      <a16:colId xmlns:a16="http://schemas.microsoft.com/office/drawing/2014/main" val="1349254397"/>
                    </a:ext>
                  </a:extLst>
                </a:gridCol>
                <a:gridCol w="1213437">
                  <a:extLst>
                    <a:ext uri="{9D8B030D-6E8A-4147-A177-3AD203B41FA5}">
                      <a16:colId xmlns:a16="http://schemas.microsoft.com/office/drawing/2014/main" val="3806702876"/>
                    </a:ext>
                  </a:extLst>
                </a:gridCol>
                <a:gridCol w="873918">
                  <a:extLst>
                    <a:ext uri="{9D8B030D-6E8A-4147-A177-3AD203B41FA5}">
                      <a16:colId xmlns:a16="http://schemas.microsoft.com/office/drawing/2014/main" val="1156515164"/>
                    </a:ext>
                  </a:extLst>
                </a:gridCol>
                <a:gridCol w="859193">
                  <a:extLst>
                    <a:ext uri="{9D8B030D-6E8A-4147-A177-3AD203B41FA5}">
                      <a16:colId xmlns:a16="http://schemas.microsoft.com/office/drawing/2014/main" val="3072939484"/>
                    </a:ext>
                  </a:extLst>
                </a:gridCol>
                <a:gridCol w="971790">
                  <a:extLst>
                    <a:ext uri="{9D8B030D-6E8A-4147-A177-3AD203B41FA5}">
                      <a16:colId xmlns:a16="http://schemas.microsoft.com/office/drawing/2014/main" val="522972280"/>
                    </a:ext>
                  </a:extLst>
                </a:gridCol>
              </a:tblGrid>
              <a:tr h="435711">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 №</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 Регион</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Данные </a:t>
                      </a:r>
                      <a:r>
                        <a:rPr lang="ru-RU" sz="900" kern="100" dirty="0" err="1">
                          <a:solidFill>
                            <a:schemeClr val="tx1"/>
                          </a:solidFill>
                          <a:effectLst/>
                          <a:latin typeface="Century Gothic" panose="020B0502020202020204" pitchFamily="34" charset="0"/>
                        </a:rPr>
                        <a:t>стат</a:t>
                      </a:r>
                      <a:r>
                        <a:rPr lang="ru-RU" sz="900" kern="100" dirty="0">
                          <a:solidFill>
                            <a:schemeClr val="tx1"/>
                          </a:solidFill>
                          <a:effectLst/>
                          <a:latin typeface="Century Gothic" panose="020B0502020202020204" pitchFamily="34" charset="0"/>
                        </a:rPr>
                        <a:t> формы № 19  на 31 декабря 2022 года </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KZ"/>
                    </a:p>
                  </a:txBody>
                  <a:tcPr/>
                </a:tc>
                <a:tc gridSpan="2">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ИТОГО ПО 19 ФОРМЕ </a:t>
                      </a:r>
                    </a:p>
                    <a:p>
                      <a:pPr algn="ctr">
                        <a:lnSpc>
                          <a:spcPct val="107000"/>
                        </a:lnSpc>
                        <a:spcAft>
                          <a:spcPts val="800"/>
                        </a:spcAft>
                      </a:pPr>
                      <a:r>
                        <a:rPr lang="ru-RU" sz="900" kern="100" dirty="0">
                          <a:solidFill>
                            <a:schemeClr val="tx1"/>
                          </a:solidFill>
                          <a:effectLst/>
                          <a:latin typeface="Century Gothic" panose="020B0502020202020204" pitchFamily="34" charset="0"/>
                        </a:rPr>
                        <a:t>НА 28 декабря 2023  ГОДА (</a:t>
                      </a:r>
                      <a:r>
                        <a:rPr lang="ru-RU" sz="900" kern="100" dirty="0" err="1">
                          <a:solidFill>
                            <a:schemeClr val="tx1"/>
                          </a:solidFill>
                          <a:effectLst/>
                          <a:latin typeface="Century Gothic" panose="020B0502020202020204" pitchFamily="34" charset="0"/>
                        </a:rPr>
                        <a:t>гос+ведомства</a:t>
                      </a:r>
                      <a:r>
                        <a:rPr lang="ru-RU" sz="900" kern="100" dirty="0">
                          <a:solidFill>
                            <a:schemeClr val="tx1"/>
                          </a:solidFill>
                          <a:effectLst/>
                          <a:latin typeface="Century Gothic" panose="020B0502020202020204" pitchFamily="34" charset="0"/>
                        </a:rPr>
                        <a:t>)</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ru-KZ"/>
                    </a:p>
                  </a:txBody>
                  <a:tcPr/>
                </a:tc>
                <a:tc gridSpan="2">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ДИНАМИКА  (</a:t>
                      </a:r>
                      <a:r>
                        <a:rPr lang="ru-RU" sz="900" kern="100" dirty="0" err="1">
                          <a:solidFill>
                            <a:schemeClr val="tx1"/>
                          </a:solidFill>
                          <a:effectLst/>
                          <a:latin typeface="Century Gothic" panose="020B0502020202020204" pitchFamily="34" charset="0"/>
                        </a:rPr>
                        <a:t>гос+ведомстава</a:t>
                      </a:r>
                      <a:r>
                        <a:rPr lang="ru-RU" sz="900" kern="100" dirty="0">
                          <a:solidFill>
                            <a:schemeClr val="tx1"/>
                          </a:solidFill>
                          <a:effectLst/>
                          <a:latin typeface="Century Gothic" panose="020B0502020202020204" pitchFamily="34" charset="0"/>
                        </a:rPr>
                        <a:t>) в сравнении со </a:t>
                      </a:r>
                      <a:r>
                        <a:rPr lang="ru-RU" sz="900" kern="100" dirty="0" err="1">
                          <a:solidFill>
                            <a:schemeClr val="tx1"/>
                          </a:solidFill>
                          <a:effectLst/>
                          <a:latin typeface="Century Gothic" panose="020B0502020202020204" pitchFamily="34" charset="0"/>
                        </a:rPr>
                        <a:t>стат</a:t>
                      </a:r>
                      <a:r>
                        <a:rPr lang="ru-RU" sz="900" kern="100" dirty="0">
                          <a:solidFill>
                            <a:schemeClr val="tx1"/>
                          </a:solidFill>
                          <a:effectLst/>
                          <a:latin typeface="Century Gothic" panose="020B0502020202020204" pitchFamily="34" charset="0"/>
                        </a:rPr>
                        <a:t> данными)</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KZ"/>
                    </a:p>
                  </a:txBody>
                  <a:tcPr/>
                </a:tc>
                <a:extLst>
                  <a:ext uri="{0D108BD9-81ED-4DB2-BD59-A6C34878D82A}">
                    <a16:rowId xmlns:a16="http://schemas.microsoft.com/office/drawing/2014/main" val="1711381784"/>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 </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 </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врачи</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СМР</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врачи</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СМР</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врачи</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СМР</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6898386"/>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Абайская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67,50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16,25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58,50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20,00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-13,3%</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23,1%</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823022"/>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Акмолинская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379,50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501,50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432,00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771,75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13,8%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53,9%</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390447"/>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Актюбинская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116,00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70,00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117,50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70,00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1,3%</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1408639"/>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Алматинская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358,50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88,75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10,25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-75,2%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925,0%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09530"/>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Атырауская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244,50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270,75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163,75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164,75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-33,0%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-39,2%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1637233"/>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6</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ВКО</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175,00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113,00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154,75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82,25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-11,6%</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-27,2%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9477263"/>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Жамбылская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202,25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107,25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122,25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18,25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-39,6%</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-83,0%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063852"/>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Жетысуская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193,75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64,00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255,50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142,50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31,9%</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122,7%</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40574989"/>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9</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ЗКО</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246,50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44,25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234,75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37,50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-15,3%</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2029681"/>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Карагандинская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163,50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152,25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151,25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128,00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-15,9%</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600591"/>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11</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Костанайская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570,25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872,75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378,25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515,25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-33,7%</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-41,0%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755570"/>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Кызылординская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390,00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183,50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109,75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0,00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-71,9%</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-100,0%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107035"/>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13</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Мангистауская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389,75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316,25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272,75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188,75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-40,3%</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5885420"/>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14</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Павлодарская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109,00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102,25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111,25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112,00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2,1%</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9,5%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1595755"/>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СКО</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376,00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561,25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382,00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468,75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1,6%</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-16,5%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7258841"/>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16</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Туркестанская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304,50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90,50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243,50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-98,3%</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5432707"/>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17</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Улытауская область</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71,25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8,75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128,75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22,50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80,7%</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157,1%</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258255"/>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 город Астана</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1296,75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2390,50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728,75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1367,50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-43,8%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-42,8%</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08955634"/>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19</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город Алматы</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444,25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573,50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404,00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590,75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-9,1%</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3,0%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374920"/>
                  </a:ext>
                </a:extLst>
              </a:tr>
              <a:tr h="130022">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город Шымкент</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228,00</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152,25</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209,25</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113,00</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kern="100">
                          <a:solidFill>
                            <a:schemeClr val="tx1"/>
                          </a:solidFill>
                          <a:effectLst/>
                          <a:latin typeface="Century Gothic" panose="020B0502020202020204" pitchFamily="34" charset="0"/>
                        </a:rPr>
                        <a:t>-8,2%</a:t>
                      </a:r>
                      <a:endParaRPr lang="ru-KZ" sz="90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kern="100" dirty="0">
                          <a:solidFill>
                            <a:schemeClr val="tx1"/>
                          </a:solidFill>
                          <a:effectLst/>
                          <a:latin typeface="Century Gothic" panose="020B0502020202020204" pitchFamily="34" charset="0"/>
                        </a:rPr>
                        <a:t>-25,8%</a:t>
                      </a:r>
                      <a:endParaRPr lang="ru-KZ" sz="90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7034037"/>
                  </a:ext>
                </a:extLst>
              </a:tr>
              <a:tr h="130022">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 </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Итого:</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6326,75</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6591,75</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4747,25</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4825,25</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-25,0%</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ru-RU" sz="900" b="1" kern="100" dirty="0">
                          <a:solidFill>
                            <a:schemeClr val="tx1"/>
                          </a:solidFill>
                          <a:effectLst/>
                          <a:latin typeface="Century Gothic" panose="020B0502020202020204" pitchFamily="34" charset="0"/>
                        </a:rPr>
                        <a:t>-26,8%</a:t>
                      </a:r>
                      <a:endParaRPr lang="ru-KZ" sz="900" b="1"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0789" marR="60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358500"/>
                  </a:ext>
                </a:extLst>
              </a:tr>
            </a:tbl>
          </a:graphicData>
        </a:graphic>
      </p:graphicFrame>
    </p:spTree>
    <p:extLst>
      <p:ext uri="{BB962C8B-B14F-4D97-AF65-F5344CB8AC3E}">
        <p14:creationId xmlns:p14="http://schemas.microsoft.com/office/powerpoint/2010/main" val="323762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674B75-0B6C-7E17-5FAC-916C0304E268}"/>
              </a:ext>
            </a:extLst>
          </p:cNvPr>
          <p:cNvSpPr txBox="1"/>
          <p:nvPr/>
        </p:nvSpPr>
        <p:spPr>
          <a:xfrm>
            <a:off x="188926" y="0"/>
            <a:ext cx="5954935" cy="611065"/>
          </a:xfrm>
          <a:prstGeom prst="rect">
            <a:avLst/>
          </a:prstGeom>
          <a:noFill/>
        </p:spPr>
        <p:txBody>
          <a:bodyPr wrap="square">
            <a:spAutoFit/>
          </a:bodyPr>
          <a:lstStyle/>
          <a:p>
            <a:pPr algn="ctr">
              <a:lnSpc>
                <a:spcPct val="110000"/>
              </a:lnSpc>
              <a:defRPr/>
            </a:pPr>
            <a:r>
              <a:rPr lang="ru-RU" sz="1600" b="1" dirty="0">
                <a:solidFill>
                  <a:schemeClr val="bg2">
                    <a:lumMod val="75000"/>
                  </a:schemeClr>
                </a:solidFill>
                <a:latin typeface="Century Gothic" panose="020B0502020202020204" pitchFamily="34" charset="0"/>
                <a:cs typeface="Arial" panose="020B0604020202020204" pitchFamily="34" charset="0"/>
              </a:rPr>
              <a:t>НАЦИОНАЛЬНЫЙ ПРОЕКТ </a:t>
            </a:r>
          </a:p>
          <a:p>
            <a:pPr algn="ctr">
              <a:lnSpc>
                <a:spcPct val="110000"/>
              </a:lnSpc>
              <a:defRPr/>
            </a:pPr>
            <a:r>
              <a:rPr lang="ru-RU" sz="1600" b="1" dirty="0">
                <a:solidFill>
                  <a:schemeClr val="bg2">
                    <a:lumMod val="75000"/>
                  </a:schemeClr>
                </a:solidFill>
                <a:latin typeface="Century Gothic" panose="020B0502020202020204" pitchFamily="34" charset="0"/>
                <a:cs typeface="Arial" panose="020B0604020202020204" pitchFamily="34" charset="0"/>
              </a:rPr>
              <a:t>«МОДЕРНИЗАЦИЯ СЕЛЬСКОГО ЗДРАВООХРАНЕНИЯ</a:t>
            </a:r>
            <a:r>
              <a:rPr lang="ru-RU" sz="1600" b="1" dirty="0">
                <a:solidFill>
                  <a:prstClr val="white"/>
                </a:solidFill>
                <a:latin typeface="Century Gothic" panose="020B0502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EDA4A24-3B33-CA57-D346-CC9A14E8277B}"/>
              </a:ext>
            </a:extLst>
          </p:cNvPr>
          <p:cNvSpPr txBox="1"/>
          <p:nvPr/>
        </p:nvSpPr>
        <p:spPr>
          <a:xfrm>
            <a:off x="188926" y="832235"/>
            <a:ext cx="8735920" cy="523220"/>
          </a:xfrm>
          <a:prstGeom prst="rect">
            <a:avLst/>
          </a:prstGeom>
          <a:noFill/>
        </p:spPr>
        <p:txBody>
          <a:bodyPr wrap="square">
            <a:spAutoFit/>
          </a:bodyPr>
          <a:lstStyle/>
          <a:p>
            <a:r>
              <a:rPr lang="ru-RU" sz="1400" b="1" dirty="0">
                <a:solidFill>
                  <a:schemeClr val="accent1">
                    <a:lumMod val="75000"/>
                  </a:schemeClr>
                </a:solidFill>
                <a:latin typeface="Century Gothic" panose="020B0502020202020204" pitchFamily="34" charset="0"/>
                <a:ea typeface="Times New Roman" panose="02020603050405020304" pitchFamily="18" charset="0"/>
              </a:rPr>
              <a:t>Цель национального проекта - это повышение уровня оказания медицинской помощи сельскому населению</a:t>
            </a:r>
            <a:endParaRPr lang="ru-RU" sz="1400" b="1" dirty="0">
              <a:solidFill>
                <a:schemeClr val="accent1">
                  <a:lumMod val="75000"/>
                </a:schemeClr>
              </a:solidFill>
              <a:latin typeface="Century Gothic" panose="020B0502020202020204" pitchFamily="34" charset="0"/>
            </a:endParaRPr>
          </a:p>
        </p:txBody>
      </p:sp>
      <p:sp>
        <p:nvSpPr>
          <p:cNvPr id="10" name="Прямоугольник 9">
            <a:extLst>
              <a:ext uri="{FF2B5EF4-FFF2-40B4-BE49-F238E27FC236}">
                <a16:creationId xmlns:a16="http://schemas.microsoft.com/office/drawing/2014/main" id="{5BBFF559-FD7A-49A2-3923-5436F115393C}"/>
              </a:ext>
            </a:extLst>
          </p:cNvPr>
          <p:cNvSpPr/>
          <p:nvPr/>
        </p:nvSpPr>
        <p:spPr>
          <a:xfrm>
            <a:off x="538282" y="1467108"/>
            <a:ext cx="1004121" cy="276999"/>
          </a:xfrm>
          <a:prstGeom prst="rect">
            <a:avLst/>
          </a:prstGeom>
        </p:spPr>
        <p:txBody>
          <a:bodyPr wrap="none">
            <a:spAutoFit/>
          </a:bodyPr>
          <a:lstStyle/>
          <a:p>
            <a:r>
              <a:rPr lang="ru-RU" sz="1200" b="1" u="sng" spc="-26" dirty="0">
                <a:solidFill>
                  <a:srgbClr val="1F4E79"/>
                </a:solidFill>
                <a:latin typeface="Century Gothic" panose="020B0502020202020204" pitchFamily="34" charset="0"/>
                <a:cs typeface="Arial" panose="020B0604020202020204" pitchFamily="34" charset="0"/>
              </a:rPr>
              <a:t>ЗАДАЧА 1:</a:t>
            </a:r>
            <a:r>
              <a:rPr lang="ru-RU" sz="1200" b="1" spc="-26" dirty="0">
                <a:solidFill>
                  <a:srgbClr val="1F4E79"/>
                </a:solidFill>
                <a:latin typeface="Century Gothic" panose="020B0502020202020204" pitchFamily="34" charset="0"/>
                <a:cs typeface="Arial" panose="020B0604020202020204" pitchFamily="34" charset="0"/>
              </a:rPr>
              <a:t> </a:t>
            </a:r>
            <a:endParaRPr lang="ru-RU" sz="1200" dirty="0">
              <a:latin typeface="Century Gothic" panose="020B0502020202020204" pitchFamily="34" charset="0"/>
            </a:endParaRPr>
          </a:p>
        </p:txBody>
      </p:sp>
      <p:sp>
        <p:nvSpPr>
          <p:cNvPr id="12" name="TextBox 11">
            <a:extLst>
              <a:ext uri="{FF2B5EF4-FFF2-40B4-BE49-F238E27FC236}">
                <a16:creationId xmlns:a16="http://schemas.microsoft.com/office/drawing/2014/main" id="{AD91610A-5A00-1635-C9F1-49599D75BD21}"/>
              </a:ext>
            </a:extLst>
          </p:cNvPr>
          <p:cNvSpPr txBox="1"/>
          <p:nvPr/>
        </p:nvSpPr>
        <p:spPr>
          <a:xfrm>
            <a:off x="1764566" y="1355455"/>
            <a:ext cx="7160280" cy="738664"/>
          </a:xfrm>
          <a:prstGeom prst="rect">
            <a:avLst/>
          </a:prstGeom>
          <a:noFill/>
        </p:spPr>
        <p:txBody>
          <a:bodyPr wrap="square">
            <a:spAutoFit/>
          </a:bodyPr>
          <a:lstStyle/>
          <a:p>
            <a:pPr marL="0" indent="0">
              <a:buNone/>
            </a:pPr>
            <a:r>
              <a:rPr lang="ru-RU" sz="1400" spc="-26" dirty="0">
                <a:solidFill>
                  <a:srgbClr val="1F4E79"/>
                </a:solidFill>
                <a:latin typeface="Century Gothic" panose="020B0502020202020204" pitchFamily="34" charset="0"/>
                <a:cs typeface="Arial" panose="020B0604020202020204" pitchFamily="34" charset="0"/>
                <a:sym typeface="Arial"/>
              </a:rPr>
              <a:t>ОБЕСПЕЧЕНИЕ СЕЛЬСКИХ НАСЕЛЕННЫХ ПУНКТОВ ОРГАНИЗАЦИЯМИ ПМСП </a:t>
            </a:r>
            <a:r>
              <a:rPr lang="ru-RU" sz="1400" b="1" spc="-26" dirty="0">
                <a:solidFill>
                  <a:srgbClr val="1F4E79"/>
                </a:solidFill>
                <a:latin typeface="Century Gothic" panose="020B0502020202020204" pitchFamily="34" charset="0"/>
                <a:cs typeface="Arial" panose="020B0604020202020204" pitchFamily="34" charset="0"/>
                <a:sym typeface="Arial"/>
              </a:rPr>
              <a:t>В СООТВЕТСТВИИ С НОРМАТИВАМИ </a:t>
            </a:r>
            <a:r>
              <a:rPr lang="ru-RU" sz="1400" i="1" spc="-26" dirty="0">
                <a:solidFill>
                  <a:schemeClr val="tx1"/>
                </a:solidFill>
                <a:latin typeface="Century Gothic" panose="020B0502020202020204" pitchFamily="34" charset="0"/>
                <a:cs typeface="Arial" panose="020B0604020202020204" pitchFamily="34" charset="0"/>
                <a:sym typeface="Arial"/>
              </a:rPr>
              <a:t>(строительство 655 объектов ПМСП: медпункты, ФАПы, врачебные амбулатории).</a:t>
            </a:r>
          </a:p>
        </p:txBody>
      </p:sp>
      <p:sp>
        <p:nvSpPr>
          <p:cNvPr id="14" name="TextBox 13">
            <a:extLst>
              <a:ext uri="{FF2B5EF4-FFF2-40B4-BE49-F238E27FC236}">
                <a16:creationId xmlns:a16="http://schemas.microsoft.com/office/drawing/2014/main" id="{7F480749-56C6-0741-0CC7-8E01372FDCA8}"/>
              </a:ext>
            </a:extLst>
          </p:cNvPr>
          <p:cNvSpPr txBox="1"/>
          <p:nvPr/>
        </p:nvSpPr>
        <p:spPr>
          <a:xfrm>
            <a:off x="478848" y="2294751"/>
            <a:ext cx="1122987" cy="276999"/>
          </a:xfrm>
          <a:prstGeom prst="rect">
            <a:avLst/>
          </a:prstGeom>
          <a:noFill/>
        </p:spPr>
        <p:txBody>
          <a:bodyPr wrap="square">
            <a:spAutoFit/>
          </a:bodyPr>
          <a:lstStyle/>
          <a:p>
            <a:r>
              <a:rPr lang="ru-RU" sz="1200" b="1" u="sng" spc="-26" dirty="0">
                <a:solidFill>
                  <a:srgbClr val="1F4E79"/>
                </a:solidFill>
                <a:latin typeface="Century Gothic" panose="020B0502020202020204" pitchFamily="34" charset="0"/>
                <a:cs typeface="Arial" panose="020B0604020202020204" pitchFamily="34" charset="0"/>
              </a:rPr>
              <a:t>ЗАДАЧА 2:</a:t>
            </a:r>
            <a:endParaRPr lang="ru-KZ" sz="1200" dirty="0">
              <a:latin typeface="Century Gothic" panose="020B0502020202020204" pitchFamily="34" charset="0"/>
            </a:endParaRPr>
          </a:p>
        </p:txBody>
      </p:sp>
      <p:sp>
        <p:nvSpPr>
          <p:cNvPr id="16" name="TextBox 15">
            <a:extLst>
              <a:ext uri="{FF2B5EF4-FFF2-40B4-BE49-F238E27FC236}">
                <a16:creationId xmlns:a16="http://schemas.microsoft.com/office/drawing/2014/main" id="{50A48775-193C-AD85-D783-924D34243D74}"/>
              </a:ext>
            </a:extLst>
          </p:cNvPr>
          <p:cNvSpPr txBox="1"/>
          <p:nvPr/>
        </p:nvSpPr>
        <p:spPr>
          <a:xfrm>
            <a:off x="1764566" y="2125170"/>
            <a:ext cx="7001583" cy="1309013"/>
          </a:xfrm>
          <a:prstGeom prst="rect">
            <a:avLst/>
          </a:prstGeom>
          <a:noFill/>
        </p:spPr>
        <p:txBody>
          <a:bodyPr wrap="square">
            <a:spAutoFit/>
          </a:bodyPr>
          <a:lstStyle/>
          <a:p>
            <a:pPr marL="0" indent="0" algn="just">
              <a:lnSpc>
                <a:spcPct val="115000"/>
              </a:lnSpc>
              <a:buNone/>
            </a:pPr>
            <a:r>
              <a:rPr lang="ru-RU" sz="1400" spc="-26" dirty="0">
                <a:solidFill>
                  <a:srgbClr val="1F4E79"/>
                </a:solidFill>
                <a:latin typeface="Century Gothic" panose="020B0502020202020204" pitchFamily="34" charset="0"/>
                <a:ea typeface="+mn-ea"/>
                <a:cs typeface="Arial" panose="020B0604020202020204" pitchFamily="34" charset="0"/>
                <a:sym typeface="Arial"/>
              </a:rPr>
              <a:t>ПОВЫШЕНИЕ СВОЕВРЕМЕННОСТИ ОКАЗАНИЯ </a:t>
            </a:r>
            <a:r>
              <a:rPr lang="ru-RU" sz="1400" b="1" spc="-26" dirty="0">
                <a:solidFill>
                  <a:srgbClr val="1F4E79"/>
                </a:solidFill>
                <a:latin typeface="Century Gothic" panose="020B0502020202020204" pitchFamily="34" charset="0"/>
                <a:ea typeface="+mn-ea"/>
                <a:cs typeface="Arial" panose="020B0604020202020204" pitchFamily="34" charset="0"/>
                <a:sym typeface="Arial"/>
              </a:rPr>
              <a:t>ЭКСТРЕННОЙ МЕДИЦИНСКОЙ ПОМОЩИ</a:t>
            </a:r>
            <a:r>
              <a:rPr lang="ru-RU" sz="1400" spc="-26" dirty="0">
                <a:solidFill>
                  <a:srgbClr val="1F4E79"/>
                </a:solidFill>
                <a:latin typeface="Century Gothic" panose="020B0502020202020204" pitchFamily="34" charset="0"/>
                <a:ea typeface="+mn-ea"/>
                <a:cs typeface="Arial" panose="020B0604020202020204" pitchFamily="34" charset="0"/>
                <a:sym typeface="Arial"/>
              </a:rPr>
              <a:t> СЕЛЬСКОМУ НАСЕЛЕНИЮ </a:t>
            </a:r>
            <a:r>
              <a:rPr lang="ru-RU" sz="1400" i="1" spc="-26" dirty="0">
                <a:solidFill>
                  <a:schemeClr val="tx1"/>
                </a:solidFill>
                <a:latin typeface="Century Gothic" panose="020B0502020202020204" pitchFamily="34" charset="0"/>
                <a:ea typeface="+mn-ea"/>
                <a:cs typeface="Arial" panose="020B0604020202020204" pitchFamily="34" charset="0"/>
                <a:sym typeface="Arial"/>
              </a:rPr>
              <a:t>(ввод в эксплуатацию 32 модернизированных МЦРБ с открытием отделений: инсультный центр, центр ЧКВ, перинатальный центр, отделения травматологии, хирургии и мед. реабилитации и оснащением КТ, МРТ, УЗИ, ИВЛ и </a:t>
            </a:r>
            <a:r>
              <a:rPr lang="ru-RU" sz="1400" i="1" spc="-26" dirty="0" err="1">
                <a:solidFill>
                  <a:schemeClr val="tx1"/>
                </a:solidFill>
                <a:latin typeface="Century Gothic" panose="020B0502020202020204" pitchFamily="34" charset="0"/>
                <a:ea typeface="+mn-ea"/>
                <a:cs typeface="Arial" panose="020B0604020202020204" pitchFamily="34" charset="0"/>
                <a:sym typeface="Arial"/>
              </a:rPr>
              <a:t>др</a:t>
            </a:r>
            <a:r>
              <a:rPr lang="ru-RU" sz="1400" i="1" spc="-26" dirty="0">
                <a:solidFill>
                  <a:schemeClr val="tx1"/>
                </a:solidFill>
                <a:latin typeface="Century Gothic" panose="020B0502020202020204" pitchFamily="34" charset="0"/>
                <a:ea typeface="+mn-ea"/>
                <a:cs typeface="Arial" panose="020B0604020202020204" pitchFamily="34" charset="0"/>
                <a:sym typeface="Arial"/>
              </a:rPr>
              <a:t>).</a:t>
            </a:r>
          </a:p>
        </p:txBody>
      </p:sp>
      <p:sp>
        <p:nvSpPr>
          <p:cNvPr id="18" name="TextBox 17">
            <a:extLst>
              <a:ext uri="{FF2B5EF4-FFF2-40B4-BE49-F238E27FC236}">
                <a16:creationId xmlns:a16="http://schemas.microsoft.com/office/drawing/2014/main" id="{8C5DA83D-275E-B3C9-71B9-0EEBC77ACDF4}"/>
              </a:ext>
            </a:extLst>
          </p:cNvPr>
          <p:cNvSpPr txBox="1"/>
          <p:nvPr/>
        </p:nvSpPr>
        <p:spPr>
          <a:xfrm>
            <a:off x="419416" y="3803236"/>
            <a:ext cx="1122987" cy="276999"/>
          </a:xfrm>
          <a:prstGeom prst="rect">
            <a:avLst/>
          </a:prstGeom>
          <a:noFill/>
        </p:spPr>
        <p:txBody>
          <a:bodyPr wrap="square">
            <a:spAutoFit/>
          </a:bodyPr>
          <a:lstStyle/>
          <a:p>
            <a:r>
              <a:rPr lang="ru-RU" sz="1200" b="1" u="sng" spc="-26" dirty="0">
                <a:solidFill>
                  <a:srgbClr val="1F4E79"/>
                </a:solidFill>
                <a:latin typeface="Century Gothic" panose="020B0502020202020204" pitchFamily="34" charset="0"/>
                <a:cs typeface="Arial" panose="020B0604020202020204" pitchFamily="34" charset="0"/>
              </a:rPr>
              <a:t>ЗАДАЧА 3:</a:t>
            </a:r>
            <a:endParaRPr lang="ru-RU" sz="1200" dirty="0">
              <a:latin typeface="Century Gothic" panose="020B0502020202020204" pitchFamily="34" charset="0"/>
            </a:endParaRPr>
          </a:p>
        </p:txBody>
      </p:sp>
      <p:sp>
        <p:nvSpPr>
          <p:cNvPr id="24" name="TextBox 23">
            <a:extLst>
              <a:ext uri="{FF2B5EF4-FFF2-40B4-BE49-F238E27FC236}">
                <a16:creationId xmlns:a16="http://schemas.microsoft.com/office/drawing/2014/main" id="{9D477D02-7D42-72BE-7CEE-89165CE90358}"/>
              </a:ext>
            </a:extLst>
          </p:cNvPr>
          <p:cNvSpPr txBox="1"/>
          <p:nvPr/>
        </p:nvSpPr>
        <p:spPr>
          <a:xfrm>
            <a:off x="1764565" y="3569358"/>
            <a:ext cx="7001583" cy="814518"/>
          </a:xfrm>
          <a:prstGeom prst="rect">
            <a:avLst/>
          </a:prstGeom>
          <a:noFill/>
        </p:spPr>
        <p:txBody>
          <a:bodyPr wrap="square">
            <a:spAutoFit/>
          </a:bodyPr>
          <a:lstStyle/>
          <a:p>
            <a:pPr marL="0" indent="0" algn="just">
              <a:lnSpc>
                <a:spcPct val="115000"/>
              </a:lnSpc>
              <a:buNone/>
            </a:pPr>
            <a:r>
              <a:rPr lang="ru-RU" sz="1400" spc="-26" dirty="0">
                <a:solidFill>
                  <a:srgbClr val="1F4E79"/>
                </a:solidFill>
                <a:latin typeface="Arial" panose="020B0604020202020204" pitchFamily="34" charset="0"/>
                <a:ea typeface="+mn-ea"/>
                <a:cs typeface="Arial" panose="020B0604020202020204" pitchFamily="34" charset="0"/>
                <a:sym typeface="Arial"/>
              </a:rPr>
              <a:t>ОБЕСПЕЧЕНИЕ ОБЪЕКТОВ СЕЛЬСКОГО ЗДРАВООХРАНЕНИЯ </a:t>
            </a:r>
            <a:r>
              <a:rPr lang="ru-RU" sz="1400" b="1" spc="-26" dirty="0">
                <a:solidFill>
                  <a:srgbClr val="1F4E79"/>
                </a:solidFill>
                <a:latin typeface="Arial" panose="020B0604020202020204" pitchFamily="34" charset="0"/>
                <a:ea typeface="+mn-ea"/>
                <a:cs typeface="Arial" panose="020B0604020202020204" pitchFamily="34" charset="0"/>
                <a:sym typeface="Arial"/>
              </a:rPr>
              <a:t>МЕДИЦИНСКИМИ КАДРАМИ </a:t>
            </a:r>
            <a:r>
              <a:rPr lang="ru-RU" sz="1400" i="1" spc="-26" dirty="0">
                <a:solidFill>
                  <a:schemeClr val="tx1"/>
                </a:solidFill>
                <a:latin typeface="Arial" panose="020B0604020202020204" pitchFamily="34" charset="0"/>
                <a:ea typeface="+mn-ea"/>
                <a:cs typeface="Arial" panose="020B0604020202020204" pitchFamily="34" charset="0"/>
                <a:sym typeface="Arial"/>
              </a:rPr>
              <a:t>(подготовка 1100 медицинских работников для медицинских объектов в рамках реализации национального проекта).</a:t>
            </a:r>
          </a:p>
        </p:txBody>
      </p:sp>
    </p:spTree>
    <p:extLst>
      <p:ext uri="{BB962C8B-B14F-4D97-AF65-F5344CB8AC3E}">
        <p14:creationId xmlns:p14="http://schemas.microsoft.com/office/powerpoint/2010/main" val="371462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9"/>
          <p:cNvPicPr preferRelativeResize="0"/>
          <p:nvPr/>
        </p:nvPicPr>
        <p:blipFill rotWithShape="1">
          <a:blip r:embed="rId3">
            <a:alphaModFix/>
          </a:blip>
          <a:srcRect t="4561" b="12329"/>
          <a:stretch/>
        </p:blipFill>
        <p:spPr>
          <a:xfrm>
            <a:off x="237632" y="565532"/>
            <a:ext cx="1194576" cy="618137"/>
          </a:xfrm>
          <a:prstGeom prst="rect">
            <a:avLst/>
          </a:prstGeom>
          <a:noFill/>
          <a:ln>
            <a:noFill/>
          </a:ln>
        </p:spPr>
      </p:pic>
      <p:sp>
        <p:nvSpPr>
          <p:cNvPr id="416" name="Google Shape;416;p39"/>
          <p:cNvSpPr/>
          <p:nvPr/>
        </p:nvSpPr>
        <p:spPr>
          <a:xfrm>
            <a:off x="1514006" y="731191"/>
            <a:ext cx="2644176" cy="375102"/>
          </a:xfrm>
          <a:prstGeom prst="roundRect">
            <a:avLst>
              <a:gd name="adj" fmla="val 16667"/>
            </a:avLst>
          </a:prstGeom>
          <a:solidFill>
            <a:srgbClr val="DDEAF6"/>
          </a:solidFill>
          <a:ln w="12700" cap="flat" cmpd="sng">
            <a:solidFill>
              <a:srgbClr val="EFEFE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rgbClr val="002060"/>
              </a:buClr>
              <a:buSzPts val="1200"/>
              <a:buFont typeface="Century Gothic"/>
              <a:buNone/>
            </a:pPr>
            <a:r>
              <a:rPr lang="ru" sz="1200" b="1" dirty="0">
                <a:solidFill>
                  <a:srgbClr val="002060"/>
                </a:solidFill>
                <a:latin typeface="Century Gothic"/>
                <a:ea typeface="Century Gothic"/>
                <a:cs typeface="Century Gothic"/>
                <a:sym typeface="Century Gothic"/>
              </a:rPr>
              <a:t>655 объектов </a:t>
            </a:r>
            <a:endParaRPr sz="1100" dirty="0">
              <a:solidFill>
                <a:schemeClr val="dk1"/>
              </a:solidFill>
              <a:latin typeface="Arial"/>
              <a:ea typeface="Arial"/>
              <a:cs typeface="Arial"/>
              <a:sym typeface="Arial"/>
            </a:endParaRPr>
          </a:p>
          <a:p>
            <a:pPr marL="0" marR="0" lvl="0" indent="0" algn="ctr" rtl="0">
              <a:spcBef>
                <a:spcPts val="0"/>
              </a:spcBef>
              <a:spcAft>
                <a:spcPts val="0"/>
              </a:spcAft>
              <a:buClr>
                <a:srgbClr val="002060"/>
              </a:buClr>
              <a:buSzPts val="1200"/>
              <a:buFont typeface="Century Gothic"/>
              <a:buNone/>
            </a:pPr>
            <a:r>
              <a:rPr lang="ru" sz="1200" b="1" dirty="0">
                <a:solidFill>
                  <a:srgbClr val="002060"/>
                </a:solidFill>
                <a:latin typeface="Century Gothic"/>
                <a:ea typeface="Century Gothic"/>
                <a:cs typeface="Century Gothic"/>
                <a:sym typeface="Century Gothic"/>
              </a:rPr>
              <a:t>(257 МП, 238 ФАП, 160 ВА) </a:t>
            </a:r>
            <a:endParaRPr sz="1100" dirty="0">
              <a:solidFill>
                <a:schemeClr val="dk1"/>
              </a:solidFill>
              <a:latin typeface="Arial"/>
              <a:ea typeface="Arial"/>
              <a:cs typeface="Arial"/>
              <a:sym typeface="Arial"/>
            </a:endParaRPr>
          </a:p>
        </p:txBody>
      </p:sp>
      <p:sp>
        <p:nvSpPr>
          <p:cNvPr id="417" name="Google Shape;417;p39"/>
          <p:cNvSpPr txBox="1">
            <a:spLocks noGrp="1"/>
          </p:cNvSpPr>
          <p:nvPr>
            <p:ph type="title"/>
          </p:nvPr>
        </p:nvSpPr>
        <p:spPr>
          <a:xfrm>
            <a:off x="26530" y="42577"/>
            <a:ext cx="6707328" cy="609782"/>
          </a:xfrm>
          <a:prstGeom prst="rect">
            <a:avLst/>
          </a:prstGeom>
          <a:noFill/>
          <a:ln>
            <a:noFill/>
          </a:ln>
        </p:spPr>
        <p:txBody>
          <a:bodyPr spcFirstLastPara="1" wrap="square" lIns="0" tIns="9525" rIns="0" bIns="0" anchor="ctr" anchorCtr="0">
            <a:spAutoFit/>
          </a:bodyPr>
          <a:lstStyle/>
          <a:p>
            <a:pPr marL="12700" lvl="0" indent="381000">
              <a:buClr>
                <a:srgbClr val="002060"/>
              </a:buClr>
              <a:buSzPts val="1500"/>
            </a:pPr>
            <a:r>
              <a:rPr lang="ru-RU" sz="1300" b="1" dirty="0">
                <a:solidFill>
                  <a:schemeClr val="accent1">
                    <a:lumMod val="75000"/>
                  </a:schemeClr>
                </a:solidFill>
                <a:latin typeface="Century Gothic" panose="020B0502020202020204" pitchFamily="34" charset="0"/>
              </a:rPr>
              <a:t>Обеспечение объектов ПМСП, МЦРБ  медицинскими кадрами </a:t>
            </a:r>
            <a:br>
              <a:rPr lang="ru-RU" sz="1300" b="1" dirty="0">
                <a:solidFill>
                  <a:schemeClr val="accent1">
                    <a:lumMod val="75000"/>
                  </a:schemeClr>
                </a:solidFill>
                <a:latin typeface="Century Gothic" panose="020B0502020202020204" pitchFamily="34" charset="0"/>
              </a:rPr>
            </a:br>
            <a:r>
              <a:rPr lang="ru-RU" sz="1300" b="1" dirty="0">
                <a:solidFill>
                  <a:schemeClr val="accent1">
                    <a:lumMod val="75000"/>
                  </a:schemeClr>
                </a:solidFill>
                <a:latin typeface="Century Gothic" panose="020B0502020202020204" pitchFamily="34" charset="0"/>
              </a:rPr>
              <a:t>в рамках  Национального проекта  «Модернизация сельского здравоохранения»</a:t>
            </a:r>
            <a:endParaRPr sz="1300" b="1" dirty="0">
              <a:solidFill>
                <a:schemeClr val="accent1">
                  <a:lumMod val="75000"/>
                </a:schemeClr>
              </a:solidFill>
              <a:latin typeface="Century Gothic" panose="020B0502020202020204" pitchFamily="34" charset="0"/>
              <a:ea typeface="Century Gothic"/>
              <a:cs typeface="Century Gothic"/>
              <a:sym typeface="Century Gothic"/>
            </a:endParaRPr>
          </a:p>
        </p:txBody>
      </p:sp>
      <p:sp>
        <p:nvSpPr>
          <p:cNvPr id="418" name="Google Shape;418;p39"/>
          <p:cNvSpPr txBox="1"/>
          <p:nvPr/>
        </p:nvSpPr>
        <p:spPr>
          <a:xfrm>
            <a:off x="223688" y="1915595"/>
            <a:ext cx="4271579" cy="348172"/>
          </a:xfrm>
          <a:prstGeom prst="rect">
            <a:avLst/>
          </a:prstGeom>
          <a:solidFill>
            <a:schemeClr val="lt1"/>
          </a:solidFill>
          <a:ln>
            <a:noFill/>
          </a:ln>
        </p:spPr>
        <p:txBody>
          <a:bodyPr spcFirstLastPara="1" wrap="square" lIns="0" tIns="9525" rIns="0" bIns="0" anchor="t" anchorCtr="0">
            <a:spAutoFit/>
          </a:bodyPr>
          <a:lstStyle/>
          <a:p>
            <a:pPr marL="266700" marR="0" lvl="0" indent="-260350" algn="l" rtl="0">
              <a:spcBef>
                <a:spcPts val="0"/>
              </a:spcBef>
              <a:spcAft>
                <a:spcPts val="0"/>
              </a:spcAft>
              <a:buClr>
                <a:srgbClr val="1E4E79"/>
              </a:buClr>
              <a:buSzPts val="1100"/>
              <a:buFont typeface="Noto Sans Symbols"/>
              <a:buChar char="❑"/>
            </a:pPr>
            <a:r>
              <a:rPr lang="ru" sz="1100" b="1" dirty="0">
                <a:solidFill>
                  <a:srgbClr val="1E4E79"/>
                </a:solidFill>
                <a:latin typeface="Century Gothic"/>
                <a:ea typeface="Century Gothic"/>
                <a:cs typeface="Century Gothic"/>
                <a:sym typeface="Century Gothic"/>
              </a:rPr>
              <a:t>ПОТРЕБНОСТЬ - 259 </a:t>
            </a:r>
            <a:r>
              <a:rPr lang="ru" sz="1100" dirty="0">
                <a:solidFill>
                  <a:srgbClr val="1E4E79"/>
                </a:solidFill>
                <a:latin typeface="Century Gothic"/>
                <a:ea typeface="Century Gothic"/>
                <a:cs typeface="Century Gothic"/>
                <a:sym typeface="Century Gothic"/>
              </a:rPr>
              <a:t>медицинских работников для новых </a:t>
            </a:r>
            <a:r>
              <a:rPr lang="ru" sz="1100" b="1" dirty="0">
                <a:solidFill>
                  <a:srgbClr val="1E4E79"/>
                </a:solidFill>
                <a:latin typeface="Century Gothic"/>
                <a:ea typeface="Century Gothic"/>
                <a:cs typeface="Century Gothic"/>
                <a:sym typeface="Century Gothic"/>
              </a:rPr>
              <a:t>ВА, МП и ФАП</a:t>
            </a:r>
            <a:endParaRPr sz="1100" dirty="0">
              <a:solidFill>
                <a:srgbClr val="1E4E79"/>
              </a:solidFill>
              <a:latin typeface="Century Gothic"/>
              <a:ea typeface="Century Gothic"/>
              <a:cs typeface="Century Gothic"/>
              <a:sym typeface="Century Gothic"/>
            </a:endParaRPr>
          </a:p>
        </p:txBody>
      </p:sp>
      <p:sp>
        <p:nvSpPr>
          <p:cNvPr id="420" name="Google Shape;420;p39"/>
          <p:cNvSpPr/>
          <p:nvPr/>
        </p:nvSpPr>
        <p:spPr>
          <a:xfrm>
            <a:off x="4475437" y="795903"/>
            <a:ext cx="34289" cy="2572165"/>
          </a:xfrm>
          <a:custGeom>
            <a:avLst/>
            <a:gdLst/>
            <a:ahLst/>
            <a:cxnLst/>
            <a:rect l="l" t="t" r="r" b="b"/>
            <a:pathLst>
              <a:path w="120000" h="1784350" extrusionOk="0">
                <a:moveTo>
                  <a:pt x="0" y="0"/>
                </a:moveTo>
                <a:lnTo>
                  <a:pt x="0" y="1784350"/>
                </a:lnTo>
              </a:path>
            </a:pathLst>
          </a:custGeom>
          <a:noFill/>
          <a:ln w="9525" cap="flat" cmpd="sng">
            <a:solidFill>
              <a:srgbClr val="2E75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pic>
        <p:nvPicPr>
          <p:cNvPr id="421" name="Google Shape;421;p39"/>
          <p:cNvPicPr preferRelativeResize="0"/>
          <p:nvPr/>
        </p:nvPicPr>
        <p:blipFill rotWithShape="1">
          <a:blip r:embed="rId4">
            <a:alphaModFix/>
          </a:blip>
          <a:srcRect/>
          <a:stretch/>
        </p:blipFill>
        <p:spPr>
          <a:xfrm>
            <a:off x="4642733" y="625490"/>
            <a:ext cx="836598" cy="578224"/>
          </a:xfrm>
          <a:prstGeom prst="rect">
            <a:avLst/>
          </a:prstGeom>
          <a:noFill/>
          <a:ln>
            <a:noFill/>
          </a:ln>
        </p:spPr>
      </p:pic>
      <p:sp>
        <p:nvSpPr>
          <p:cNvPr id="422" name="Google Shape;422;p39"/>
          <p:cNvSpPr/>
          <p:nvPr/>
        </p:nvSpPr>
        <p:spPr>
          <a:xfrm>
            <a:off x="5660696" y="695082"/>
            <a:ext cx="3100779" cy="375102"/>
          </a:xfrm>
          <a:prstGeom prst="roundRect">
            <a:avLst>
              <a:gd name="adj" fmla="val 16667"/>
            </a:avLst>
          </a:prstGeom>
          <a:solidFill>
            <a:srgbClr val="DDEAF6"/>
          </a:solidFill>
          <a:ln w="12700" cap="flat" cmpd="sng">
            <a:solidFill>
              <a:srgbClr val="EFEFE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rgbClr val="002060"/>
              </a:buClr>
              <a:buSzPts val="1200"/>
              <a:buFont typeface="Century Gothic"/>
              <a:buNone/>
            </a:pPr>
            <a:r>
              <a:rPr lang="ru" sz="1200" b="1" dirty="0">
                <a:solidFill>
                  <a:srgbClr val="002060"/>
                </a:solidFill>
                <a:latin typeface="Century Gothic"/>
                <a:ea typeface="Century Gothic"/>
                <a:cs typeface="Century Gothic"/>
                <a:sym typeface="Century Gothic"/>
              </a:rPr>
              <a:t>32 объекта МЦРБ </a:t>
            </a:r>
            <a:endParaRPr sz="1100" dirty="0">
              <a:solidFill>
                <a:schemeClr val="dk1"/>
              </a:solidFill>
              <a:latin typeface="Arial"/>
              <a:ea typeface="Arial"/>
              <a:cs typeface="Arial"/>
              <a:sym typeface="Arial"/>
            </a:endParaRPr>
          </a:p>
          <a:p>
            <a:pPr marL="0" marR="0" lvl="0" indent="0" algn="ctr" rtl="0">
              <a:spcBef>
                <a:spcPts val="0"/>
              </a:spcBef>
              <a:spcAft>
                <a:spcPts val="0"/>
              </a:spcAft>
              <a:buClr>
                <a:srgbClr val="002060"/>
              </a:buClr>
              <a:buSzPts val="1200"/>
              <a:buFont typeface="Century Gothic"/>
              <a:buNone/>
            </a:pPr>
            <a:r>
              <a:rPr lang="ru" sz="1200" b="1" dirty="0">
                <a:solidFill>
                  <a:srgbClr val="002060"/>
                </a:solidFill>
                <a:latin typeface="Century Gothic"/>
                <a:ea typeface="Century Gothic"/>
                <a:cs typeface="Century Gothic"/>
                <a:sym typeface="Century Gothic"/>
              </a:rPr>
              <a:t>(12 действующие, 20 планируемые)</a:t>
            </a:r>
            <a:r>
              <a:rPr lang="ru" sz="1200" b="1" dirty="0">
                <a:solidFill>
                  <a:schemeClr val="dk1"/>
                </a:solidFill>
                <a:latin typeface="Century Gothic"/>
                <a:ea typeface="Century Gothic"/>
                <a:cs typeface="Century Gothic"/>
                <a:sym typeface="Century Gothic"/>
              </a:rPr>
              <a:t> </a:t>
            </a:r>
            <a:endParaRPr sz="1100" dirty="0">
              <a:solidFill>
                <a:schemeClr val="dk1"/>
              </a:solidFill>
              <a:latin typeface="Arial"/>
              <a:ea typeface="Arial"/>
              <a:cs typeface="Arial"/>
              <a:sym typeface="Arial"/>
            </a:endParaRPr>
          </a:p>
        </p:txBody>
      </p:sp>
      <p:sp>
        <p:nvSpPr>
          <p:cNvPr id="423" name="Google Shape;423;p39"/>
          <p:cNvSpPr txBox="1"/>
          <p:nvPr/>
        </p:nvSpPr>
        <p:spPr>
          <a:xfrm>
            <a:off x="4606834" y="1239137"/>
            <a:ext cx="3637121" cy="171201"/>
          </a:xfrm>
          <a:prstGeom prst="rect">
            <a:avLst/>
          </a:prstGeom>
          <a:solidFill>
            <a:schemeClr val="lt1"/>
          </a:solidFill>
          <a:ln>
            <a:noFill/>
          </a:ln>
        </p:spPr>
        <p:txBody>
          <a:bodyPr spcFirstLastPara="1" wrap="square" lIns="0" tIns="9525" rIns="0" bIns="0" anchor="t" anchorCtr="0">
            <a:spAutoFit/>
          </a:bodyPr>
          <a:lstStyle/>
          <a:p>
            <a:pPr marL="266700" marR="0" lvl="0" indent="-260350" algn="l" rtl="0">
              <a:lnSpc>
                <a:spcPct val="100000"/>
              </a:lnSpc>
              <a:spcBef>
                <a:spcPts val="0"/>
              </a:spcBef>
              <a:spcAft>
                <a:spcPts val="0"/>
              </a:spcAft>
              <a:buClr>
                <a:srgbClr val="1E4E79"/>
              </a:buClr>
              <a:buSzPts val="1100"/>
              <a:buFont typeface="Noto Sans Symbols"/>
              <a:buChar char="❑"/>
            </a:pPr>
            <a:r>
              <a:rPr lang="ru" sz="1100" b="1" dirty="0">
                <a:solidFill>
                  <a:srgbClr val="1E4E79"/>
                </a:solidFill>
                <a:latin typeface="Century Gothic"/>
                <a:ea typeface="Century Gothic"/>
                <a:cs typeface="Century Gothic"/>
                <a:sym typeface="Century Gothic"/>
              </a:rPr>
              <a:t>ОБЕСПЕЧЕННОСТЬ мед.работниками </a:t>
            </a:r>
            <a:endParaRPr sz="1100" dirty="0">
              <a:solidFill>
                <a:srgbClr val="1E4E79"/>
              </a:solidFill>
              <a:latin typeface="Century Gothic"/>
              <a:ea typeface="Century Gothic"/>
              <a:cs typeface="Century Gothic"/>
              <a:sym typeface="Century Gothic"/>
            </a:endParaRPr>
          </a:p>
        </p:txBody>
      </p:sp>
      <p:sp>
        <p:nvSpPr>
          <p:cNvPr id="424" name="Google Shape;424;p39"/>
          <p:cNvSpPr txBox="1"/>
          <p:nvPr/>
        </p:nvSpPr>
        <p:spPr>
          <a:xfrm>
            <a:off x="4993371" y="1457486"/>
            <a:ext cx="2864045" cy="223138"/>
          </a:xfrm>
          <a:prstGeom prst="rect">
            <a:avLst/>
          </a:prstGeom>
          <a:solidFill>
            <a:schemeClr val="lt1"/>
          </a:solidFill>
          <a:ln>
            <a:noFill/>
          </a:ln>
        </p:spPr>
        <p:txBody>
          <a:bodyPr spcFirstLastPara="1" wrap="square" lIns="0" tIns="38100" rIns="0" bIns="0" anchor="t" anchorCtr="0">
            <a:spAutoFit/>
          </a:bodyPr>
          <a:lstStyle/>
          <a:p>
            <a:pPr marL="266700" marR="0" lvl="0" indent="-254000" algn="l" rtl="0">
              <a:lnSpc>
                <a:spcPct val="100000"/>
              </a:lnSpc>
              <a:spcBef>
                <a:spcPts val="0"/>
              </a:spcBef>
              <a:spcAft>
                <a:spcPts val="0"/>
              </a:spcAft>
              <a:buClr>
                <a:srgbClr val="2E75B5"/>
              </a:buClr>
              <a:buSzPts val="1200"/>
              <a:buFont typeface="Noto Sans Symbols"/>
              <a:buChar char="⮚"/>
            </a:pPr>
            <a:r>
              <a:rPr lang="ru" sz="1200" dirty="0">
                <a:solidFill>
                  <a:srgbClr val="2E75B5"/>
                </a:solidFill>
                <a:latin typeface="Century Gothic"/>
                <a:ea typeface="Century Gothic"/>
                <a:cs typeface="Century Gothic"/>
                <a:sym typeface="Century Gothic"/>
              </a:rPr>
              <a:t>3 776 врачей , 15 318 СМР</a:t>
            </a:r>
            <a:endParaRPr sz="1200" dirty="0">
              <a:solidFill>
                <a:srgbClr val="2E75B5"/>
              </a:solidFill>
              <a:latin typeface="Century Gothic"/>
              <a:ea typeface="Century Gothic"/>
              <a:cs typeface="Century Gothic"/>
              <a:sym typeface="Century Gothic"/>
            </a:endParaRPr>
          </a:p>
        </p:txBody>
      </p:sp>
      <p:sp>
        <p:nvSpPr>
          <p:cNvPr id="425" name="Google Shape;425;p39"/>
          <p:cNvSpPr txBox="1"/>
          <p:nvPr/>
        </p:nvSpPr>
        <p:spPr>
          <a:xfrm>
            <a:off x="4618262" y="1757072"/>
            <a:ext cx="4314199" cy="486672"/>
          </a:xfrm>
          <a:prstGeom prst="rect">
            <a:avLst/>
          </a:prstGeom>
          <a:solidFill>
            <a:schemeClr val="lt1"/>
          </a:solidFill>
          <a:ln>
            <a:noFill/>
          </a:ln>
        </p:spPr>
        <p:txBody>
          <a:bodyPr spcFirstLastPara="1" wrap="square" lIns="0" tIns="9525" rIns="0" bIns="0" anchor="t" anchorCtr="0">
            <a:spAutoFit/>
          </a:bodyPr>
          <a:lstStyle/>
          <a:p>
            <a:pPr marL="266700" marR="0" lvl="0" indent="-260350" algn="l" rtl="0">
              <a:lnSpc>
                <a:spcPct val="100000"/>
              </a:lnSpc>
              <a:spcBef>
                <a:spcPts val="0"/>
              </a:spcBef>
              <a:spcAft>
                <a:spcPts val="0"/>
              </a:spcAft>
              <a:buClr>
                <a:srgbClr val="1E4E79"/>
              </a:buClr>
              <a:buSzPts val="1100"/>
              <a:buFont typeface="Noto Sans Symbols"/>
              <a:buChar char="❑"/>
            </a:pPr>
            <a:r>
              <a:rPr lang="ru" sz="1100" b="1" dirty="0">
                <a:solidFill>
                  <a:srgbClr val="1E4E79"/>
                </a:solidFill>
                <a:latin typeface="Century Gothic"/>
                <a:ea typeface="Century Gothic"/>
                <a:cs typeface="Century Gothic"/>
                <a:sym typeface="Century Gothic"/>
              </a:rPr>
              <a:t>ДОПОЛНИТЕЛЬНАЯ ПОТРЕБНОСТЬ – 600 врачей, 412  СМР</a:t>
            </a:r>
          </a:p>
          <a:p>
            <a:pPr marL="6350" marR="0" lvl="0" algn="l" rtl="0">
              <a:lnSpc>
                <a:spcPct val="100000"/>
              </a:lnSpc>
              <a:spcBef>
                <a:spcPts val="0"/>
              </a:spcBef>
              <a:spcAft>
                <a:spcPts val="0"/>
              </a:spcAft>
              <a:buClr>
                <a:srgbClr val="1E4E79"/>
              </a:buClr>
              <a:buSzPts val="1100"/>
            </a:pPr>
            <a:r>
              <a:rPr lang="ru" sz="1100" b="1" dirty="0">
                <a:solidFill>
                  <a:srgbClr val="1E4E79"/>
                </a:solidFill>
                <a:latin typeface="Century Gothic"/>
                <a:ea typeface="Century Gothic"/>
                <a:cs typeface="Century Gothic"/>
                <a:sym typeface="Century Gothic"/>
              </a:rPr>
              <a:t>                         </a:t>
            </a:r>
            <a:r>
              <a:rPr lang="ru" sz="900" b="1" dirty="0">
                <a:solidFill>
                  <a:srgbClr val="1E4E79"/>
                </a:solidFill>
                <a:latin typeface="Century Gothic"/>
                <a:ea typeface="Century Gothic"/>
                <a:cs typeface="Century Gothic"/>
                <a:sym typeface="Century Gothic"/>
              </a:rPr>
              <a:t>2024 год                                        2025 год</a:t>
            </a:r>
          </a:p>
          <a:p>
            <a:pPr marL="6350" marR="0" lvl="0" algn="l" rtl="0">
              <a:lnSpc>
                <a:spcPct val="100000"/>
              </a:lnSpc>
              <a:spcBef>
                <a:spcPts val="0"/>
              </a:spcBef>
              <a:spcAft>
                <a:spcPts val="0"/>
              </a:spcAft>
              <a:buClr>
                <a:srgbClr val="1E4E79"/>
              </a:buClr>
              <a:buSzPts val="1100"/>
            </a:pPr>
            <a:r>
              <a:rPr lang="ru" sz="900" b="1" dirty="0">
                <a:solidFill>
                  <a:srgbClr val="1E4E79"/>
                </a:solidFill>
                <a:latin typeface="Century Gothic"/>
                <a:ea typeface="Century Gothic"/>
                <a:cs typeface="Century Gothic"/>
                <a:sym typeface="Century Gothic"/>
              </a:rPr>
              <a:t>                    врачи – 411, СМР – 189                 врачи – 189, СМР- 193                            </a:t>
            </a:r>
            <a:endParaRPr sz="900" dirty="0">
              <a:solidFill>
                <a:srgbClr val="1E4E79"/>
              </a:solidFill>
              <a:latin typeface="Century Gothic"/>
              <a:ea typeface="Century Gothic"/>
              <a:cs typeface="Century Gothic"/>
              <a:sym typeface="Century Gothic"/>
            </a:endParaRPr>
          </a:p>
        </p:txBody>
      </p:sp>
      <p:sp>
        <p:nvSpPr>
          <p:cNvPr id="426" name="Google Shape;426;p39"/>
          <p:cNvSpPr txBox="1"/>
          <p:nvPr/>
        </p:nvSpPr>
        <p:spPr>
          <a:xfrm>
            <a:off x="4672265" y="2224418"/>
            <a:ext cx="4378649" cy="1061829"/>
          </a:xfrm>
          <a:prstGeom prst="rect">
            <a:avLst/>
          </a:prstGeom>
          <a:solidFill>
            <a:schemeClr val="lt1"/>
          </a:solidFill>
          <a:ln>
            <a:noFill/>
          </a:ln>
        </p:spPr>
        <p:txBody>
          <a:bodyPr spcFirstLastPara="1" wrap="square" lIns="0" tIns="38100" rIns="0" bIns="0" anchor="t" anchorCtr="0">
            <a:spAutoFit/>
          </a:bodyPr>
          <a:lstStyle/>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кардиологи – 53</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радиологи (КТ, МРТ, лучевая диагностика) – 59  </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анестезиологи-реаниматологи – 45</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акушер-гинекологи – 42 </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ангиохирурги – 22 ., </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травматологи-ортопеды – 27 чел.,</a:t>
            </a:r>
          </a:p>
          <a:p>
            <a:pPr marL="266700" marR="0" lvl="0" indent="-260350" algn="l" rtl="0">
              <a:lnSpc>
                <a:spcPct val="100000"/>
              </a:lnSpc>
              <a:spcBef>
                <a:spcPts val="0"/>
              </a:spcBef>
              <a:spcAft>
                <a:spcPts val="0"/>
              </a:spcAft>
              <a:buClr>
                <a:srgbClr val="002060"/>
              </a:buClr>
              <a:buSzPts val="900"/>
              <a:buFont typeface="Noto Sans Symbols"/>
              <a:buChar char="⮚"/>
            </a:pPr>
            <a:r>
              <a:rPr lang="ru" sz="800" dirty="0">
                <a:solidFill>
                  <a:srgbClr val="002060"/>
                </a:solidFill>
                <a:latin typeface="Century Gothic"/>
                <a:ea typeface="Century Gothic"/>
                <a:cs typeface="Century Gothic"/>
                <a:sym typeface="Century Gothic"/>
              </a:rPr>
              <a:t> неврологи – 23 , др.</a:t>
            </a:r>
            <a:endParaRPr sz="800" dirty="0">
              <a:solidFill>
                <a:schemeClr val="dk1"/>
              </a:solidFill>
              <a:sym typeface="Arial"/>
            </a:endParaRPr>
          </a:p>
          <a:p>
            <a:pPr marL="266700" marR="0" lvl="0" indent="-177800" algn="l" rtl="0">
              <a:lnSpc>
                <a:spcPct val="100000"/>
              </a:lnSpc>
              <a:spcBef>
                <a:spcPts val="300"/>
              </a:spcBef>
              <a:spcAft>
                <a:spcPts val="0"/>
              </a:spcAft>
              <a:buClr>
                <a:schemeClr val="dk1"/>
              </a:buClr>
              <a:buSzPts val="1200"/>
              <a:buFont typeface="Noto Sans Symbols"/>
              <a:buNone/>
            </a:pPr>
            <a:endParaRPr sz="800" dirty="0">
              <a:solidFill>
                <a:schemeClr val="dk1"/>
              </a:solidFill>
              <a:sym typeface="Arial"/>
            </a:endParaRPr>
          </a:p>
        </p:txBody>
      </p:sp>
      <p:sp>
        <p:nvSpPr>
          <p:cNvPr id="427" name="Google Shape;427;p39"/>
          <p:cNvSpPr txBox="1"/>
          <p:nvPr/>
        </p:nvSpPr>
        <p:spPr>
          <a:xfrm>
            <a:off x="259092" y="1262759"/>
            <a:ext cx="3637121" cy="171201"/>
          </a:xfrm>
          <a:prstGeom prst="rect">
            <a:avLst/>
          </a:prstGeom>
          <a:solidFill>
            <a:schemeClr val="lt1"/>
          </a:solidFill>
          <a:ln>
            <a:noFill/>
          </a:ln>
        </p:spPr>
        <p:txBody>
          <a:bodyPr spcFirstLastPara="1" wrap="square" lIns="0" tIns="9525" rIns="0" bIns="0" anchor="t" anchorCtr="0">
            <a:spAutoFit/>
          </a:bodyPr>
          <a:lstStyle/>
          <a:p>
            <a:pPr marL="266700" marR="0" lvl="0" indent="-260350" algn="l" rtl="0">
              <a:lnSpc>
                <a:spcPct val="100000"/>
              </a:lnSpc>
              <a:spcBef>
                <a:spcPts val="0"/>
              </a:spcBef>
              <a:spcAft>
                <a:spcPts val="0"/>
              </a:spcAft>
              <a:buClr>
                <a:srgbClr val="1E4E79"/>
              </a:buClr>
              <a:buSzPts val="1100"/>
              <a:buFont typeface="Noto Sans Symbols"/>
              <a:buChar char="❑"/>
            </a:pPr>
            <a:r>
              <a:rPr lang="ru" sz="1100" b="1" dirty="0">
                <a:solidFill>
                  <a:srgbClr val="1E4E79"/>
                </a:solidFill>
                <a:latin typeface="Century Gothic"/>
                <a:ea typeface="Century Gothic"/>
                <a:cs typeface="Century Gothic"/>
                <a:sym typeface="Century Gothic"/>
              </a:rPr>
              <a:t>ОБЕСПЕЧЕННОСТЬ мед.работниками </a:t>
            </a:r>
            <a:endParaRPr sz="1100" dirty="0">
              <a:solidFill>
                <a:srgbClr val="1E4E79"/>
              </a:solidFill>
              <a:latin typeface="Century Gothic"/>
              <a:ea typeface="Century Gothic"/>
              <a:cs typeface="Century Gothic"/>
              <a:sym typeface="Century Gothic"/>
            </a:endParaRPr>
          </a:p>
        </p:txBody>
      </p:sp>
      <p:sp>
        <p:nvSpPr>
          <p:cNvPr id="428" name="Google Shape;428;p39"/>
          <p:cNvSpPr txBox="1"/>
          <p:nvPr/>
        </p:nvSpPr>
        <p:spPr>
          <a:xfrm>
            <a:off x="714375" y="1433960"/>
            <a:ext cx="2837373" cy="446276"/>
          </a:xfrm>
          <a:prstGeom prst="rect">
            <a:avLst/>
          </a:prstGeom>
          <a:solidFill>
            <a:schemeClr val="lt1"/>
          </a:solidFill>
          <a:ln>
            <a:noFill/>
          </a:ln>
        </p:spPr>
        <p:txBody>
          <a:bodyPr spcFirstLastPara="1" wrap="square" lIns="0" tIns="38100" rIns="0" bIns="0" anchor="t" anchorCtr="0">
            <a:spAutoFit/>
          </a:bodyPr>
          <a:lstStyle/>
          <a:p>
            <a:pPr marL="266700" marR="0" lvl="0" indent="-254000" algn="l" rtl="0">
              <a:lnSpc>
                <a:spcPct val="100000"/>
              </a:lnSpc>
              <a:spcBef>
                <a:spcPts val="0"/>
              </a:spcBef>
              <a:spcAft>
                <a:spcPts val="0"/>
              </a:spcAft>
              <a:buClr>
                <a:srgbClr val="2E75B5"/>
              </a:buClr>
              <a:buSzPts val="1200"/>
              <a:buFont typeface="Noto Sans Symbols"/>
              <a:buChar char="⮚"/>
            </a:pPr>
            <a:r>
              <a:rPr lang="ru" sz="1200" dirty="0">
                <a:solidFill>
                  <a:srgbClr val="2E75B5"/>
                </a:solidFill>
                <a:latin typeface="Century Gothic"/>
                <a:ea typeface="Century Gothic"/>
                <a:cs typeface="Century Gothic"/>
                <a:sym typeface="Century Gothic"/>
              </a:rPr>
              <a:t>226 врачей  </a:t>
            </a:r>
            <a:endParaRPr sz="1100" dirty="0">
              <a:solidFill>
                <a:schemeClr val="dk1"/>
              </a:solidFill>
              <a:latin typeface="Arial"/>
              <a:ea typeface="Arial"/>
              <a:cs typeface="Arial"/>
              <a:sym typeface="Arial"/>
            </a:endParaRPr>
          </a:p>
          <a:p>
            <a:pPr marL="266700" marR="0" lvl="0" indent="-254000" algn="l" rtl="0">
              <a:lnSpc>
                <a:spcPct val="100000"/>
              </a:lnSpc>
              <a:spcBef>
                <a:spcPts val="300"/>
              </a:spcBef>
              <a:spcAft>
                <a:spcPts val="0"/>
              </a:spcAft>
              <a:buClr>
                <a:srgbClr val="2E75B5"/>
              </a:buClr>
              <a:buSzPts val="1200"/>
              <a:buFont typeface="Noto Sans Symbols"/>
              <a:buChar char="⮚"/>
            </a:pPr>
            <a:r>
              <a:rPr lang="ru" sz="1200" dirty="0">
                <a:solidFill>
                  <a:srgbClr val="2E75B5"/>
                </a:solidFill>
                <a:latin typeface="Century Gothic"/>
                <a:ea typeface="Century Gothic"/>
                <a:cs typeface="Century Gothic"/>
                <a:sym typeface="Century Gothic"/>
              </a:rPr>
              <a:t>1784 СМР</a:t>
            </a:r>
            <a:endParaRPr sz="1200" dirty="0">
              <a:solidFill>
                <a:srgbClr val="2E75B5"/>
              </a:solidFill>
              <a:latin typeface="Century Gothic"/>
              <a:ea typeface="Century Gothic"/>
              <a:cs typeface="Century Gothic"/>
              <a:sym typeface="Century Gothic"/>
            </a:endParaRPr>
          </a:p>
        </p:txBody>
      </p:sp>
      <p:sp>
        <p:nvSpPr>
          <p:cNvPr id="429" name="Google Shape;429;p39"/>
          <p:cNvSpPr/>
          <p:nvPr/>
        </p:nvSpPr>
        <p:spPr>
          <a:xfrm>
            <a:off x="259092" y="3266921"/>
            <a:ext cx="8936831" cy="0"/>
          </a:xfrm>
          <a:custGeom>
            <a:avLst/>
            <a:gdLst/>
            <a:ahLst/>
            <a:cxnLst/>
            <a:rect l="l" t="t" r="r" b="b"/>
            <a:pathLst>
              <a:path w="11915775" h="120000" extrusionOk="0">
                <a:moveTo>
                  <a:pt x="11915648" y="0"/>
                </a:moveTo>
                <a:lnTo>
                  <a:pt x="0" y="0"/>
                </a:lnTo>
              </a:path>
            </a:pathLst>
          </a:custGeom>
          <a:noFill/>
          <a:ln w="9525" cap="flat" cmpd="sng">
            <a:solidFill>
              <a:srgbClr val="001F5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30" name="Google Shape;430;p39"/>
          <p:cNvSpPr txBox="1"/>
          <p:nvPr/>
        </p:nvSpPr>
        <p:spPr>
          <a:xfrm>
            <a:off x="1196750" y="3281573"/>
            <a:ext cx="7492841" cy="193803"/>
          </a:xfrm>
          <a:prstGeom prst="rect">
            <a:avLst/>
          </a:prstGeom>
          <a:solidFill>
            <a:schemeClr val="lt1"/>
          </a:solid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Clr>
                <a:srgbClr val="002060"/>
              </a:buClr>
              <a:buSzPts val="1200"/>
              <a:buFont typeface="Century Gothic"/>
              <a:buNone/>
            </a:pPr>
            <a:r>
              <a:rPr lang="ru" sz="1200" b="1" dirty="0">
                <a:solidFill>
                  <a:srgbClr val="002060"/>
                </a:solidFill>
                <a:latin typeface="Century Gothic"/>
                <a:ea typeface="Century Gothic"/>
                <a:cs typeface="Century Gothic"/>
                <a:sym typeface="Century Gothic"/>
              </a:rPr>
              <a:t>УКОМПЛЕКТОВАНИЕ МЕДИЦИНСКИХ КАДРОВ В РАМКАХ ПИЛОТНОГО ПРОЕКТА</a:t>
            </a:r>
            <a:endParaRPr sz="1200" dirty="0">
              <a:solidFill>
                <a:srgbClr val="002060"/>
              </a:solidFill>
              <a:latin typeface="Century Gothic"/>
              <a:ea typeface="Century Gothic"/>
              <a:cs typeface="Century Gothic"/>
              <a:sym typeface="Century Gothic"/>
            </a:endParaRPr>
          </a:p>
        </p:txBody>
      </p:sp>
      <p:sp>
        <p:nvSpPr>
          <p:cNvPr id="431" name="Google Shape;431;p39"/>
          <p:cNvSpPr/>
          <p:nvPr/>
        </p:nvSpPr>
        <p:spPr>
          <a:xfrm flipH="1">
            <a:off x="4479091" y="3625130"/>
            <a:ext cx="38912" cy="1518371"/>
          </a:xfrm>
          <a:custGeom>
            <a:avLst/>
            <a:gdLst/>
            <a:ahLst/>
            <a:cxnLst/>
            <a:rect l="l" t="t" r="r" b="b"/>
            <a:pathLst>
              <a:path w="120000" h="1784350" extrusionOk="0">
                <a:moveTo>
                  <a:pt x="0" y="0"/>
                </a:moveTo>
                <a:lnTo>
                  <a:pt x="0" y="1784350"/>
                </a:lnTo>
              </a:path>
            </a:pathLst>
          </a:custGeom>
          <a:noFill/>
          <a:ln w="9525" cap="flat" cmpd="sng">
            <a:solidFill>
              <a:srgbClr val="2E75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32" name="Google Shape;432;p39"/>
          <p:cNvSpPr txBox="1"/>
          <p:nvPr/>
        </p:nvSpPr>
        <p:spPr>
          <a:xfrm>
            <a:off x="239225" y="3908193"/>
            <a:ext cx="4215485" cy="613150"/>
          </a:xfrm>
          <a:prstGeom prst="rect">
            <a:avLst/>
          </a:prstGeom>
          <a:solidFill>
            <a:schemeClr val="lt1"/>
          </a:solidFill>
          <a:ln>
            <a:noFill/>
          </a:ln>
        </p:spPr>
        <p:txBody>
          <a:bodyPr spcFirstLastPara="1" wrap="square" lIns="0" tIns="104300"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В 2023 году повысили свою квалификацию  1859 медицинских работников объектов ПМСП и МЦРБ, из них врачи – 519 чел., СМР – 1316 чел, др. – 25 чел.</a:t>
            </a:r>
            <a:endParaRPr sz="1100" dirty="0">
              <a:solidFill>
                <a:srgbClr val="2E75B5"/>
              </a:solidFill>
              <a:latin typeface="Century Gothic"/>
              <a:ea typeface="Century Gothic"/>
              <a:cs typeface="Century Gothic"/>
              <a:sym typeface="Century Gothic"/>
            </a:endParaRPr>
          </a:p>
        </p:txBody>
      </p:sp>
      <p:sp>
        <p:nvSpPr>
          <p:cNvPr id="433" name="Google Shape;433;p39"/>
          <p:cNvSpPr txBox="1"/>
          <p:nvPr/>
        </p:nvSpPr>
        <p:spPr>
          <a:xfrm>
            <a:off x="231456" y="3518093"/>
            <a:ext cx="4125522" cy="443873"/>
          </a:xfrm>
          <a:prstGeom prst="rect">
            <a:avLst/>
          </a:prstGeom>
          <a:solidFill>
            <a:schemeClr val="lt1"/>
          </a:solidFill>
          <a:ln>
            <a:noFill/>
          </a:ln>
        </p:spPr>
        <p:txBody>
          <a:bodyPr spcFirstLastPara="1" wrap="square" lIns="0" tIns="104300"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В 2023 году завершилмсь строительно монтажные работы по 85 объектам ПМСП. </a:t>
            </a:r>
            <a:endParaRPr sz="1100" dirty="0">
              <a:solidFill>
                <a:srgbClr val="2E75B5"/>
              </a:solidFill>
              <a:latin typeface="Century Gothic"/>
              <a:ea typeface="Century Gothic"/>
              <a:cs typeface="Century Gothic"/>
              <a:sym typeface="Century Gothic"/>
            </a:endParaRPr>
          </a:p>
        </p:txBody>
      </p:sp>
      <p:sp>
        <p:nvSpPr>
          <p:cNvPr id="434" name="Google Shape;434;p39"/>
          <p:cNvSpPr txBox="1"/>
          <p:nvPr/>
        </p:nvSpPr>
        <p:spPr>
          <a:xfrm>
            <a:off x="4672265" y="3460276"/>
            <a:ext cx="4294596" cy="590065"/>
          </a:xfrm>
          <a:prstGeom prst="rect">
            <a:avLst/>
          </a:prstGeom>
          <a:solidFill>
            <a:schemeClr val="lt1"/>
          </a:solidFill>
          <a:ln>
            <a:noFill/>
          </a:ln>
        </p:spPr>
        <p:txBody>
          <a:bodyPr spcFirstLastPara="1" wrap="square" lIns="0" tIns="104300"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В 2023 г.од по 32 объектам МЦРБ отмечается снижение показателя дефицита по врачам на 6 % (с 491 шт.ед. до 462 шт.ед.), по СМР на 18 % (с 304 шт.ед. до 249 шт.ед.)</a:t>
            </a:r>
            <a:endParaRPr sz="1100" b="1" dirty="0">
              <a:solidFill>
                <a:srgbClr val="2E75B5"/>
              </a:solidFill>
              <a:latin typeface="Century Gothic"/>
              <a:ea typeface="Century Gothic"/>
              <a:cs typeface="Century Gothic"/>
              <a:sym typeface="Century Gothic"/>
            </a:endParaRPr>
          </a:p>
        </p:txBody>
      </p:sp>
      <p:sp>
        <p:nvSpPr>
          <p:cNvPr id="435" name="Google Shape;435;p39"/>
          <p:cNvSpPr txBox="1"/>
          <p:nvPr/>
        </p:nvSpPr>
        <p:spPr>
          <a:xfrm>
            <a:off x="4647884" y="4045544"/>
            <a:ext cx="4294596" cy="428482"/>
          </a:xfrm>
          <a:prstGeom prst="rect">
            <a:avLst/>
          </a:prstGeom>
          <a:solidFill>
            <a:schemeClr val="lt1"/>
          </a:solidFill>
          <a:ln>
            <a:noFill/>
          </a:ln>
        </p:spPr>
        <p:txBody>
          <a:bodyPr spcFirstLastPara="1" wrap="square" lIns="0" tIns="104300"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Рост числа действующих медицинских работников по врачам на 1 %, по СМР на 2,3 %.</a:t>
            </a:r>
            <a:endParaRPr sz="1100" b="1" dirty="0">
              <a:solidFill>
                <a:srgbClr val="2E75B5"/>
              </a:solidFill>
              <a:latin typeface="Century Gothic"/>
              <a:ea typeface="Century Gothic"/>
              <a:cs typeface="Century Gothic"/>
              <a:sym typeface="Century Gothic"/>
            </a:endParaRPr>
          </a:p>
        </p:txBody>
      </p:sp>
      <p:sp>
        <p:nvSpPr>
          <p:cNvPr id="436" name="Google Shape;436;p39"/>
          <p:cNvSpPr txBox="1"/>
          <p:nvPr/>
        </p:nvSpPr>
        <p:spPr>
          <a:xfrm>
            <a:off x="180721" y="4516919"/>
            <a:ext cx="4226992" cy="428482"/>
          </a:xfrm>
          <a:prstGeom prst="rect">
            <a:avLst/>
          </a:prstGeom>
          <a:solidFill>
            <a:schemeClr val="lt1"/>
          </a:solidFill>
          <a:ln>
            <a:noFill/>
          </a:ln>
        </p:spPr>
        <p:txBody>
          <a:bodyPr spcFirstLastPara="1" wrap="square" lIns="0" tIns="104300"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Выпуск врачей общей практики ежегодно составляет более 2 200 специалистов</a:t>
            </a:r>
            <a:endParaRPr sz="1100" b="1" dirty="0">
              <a:solidFill>
                <a:srgbClr val="2E75B5"/>
              </a:solidFill>
              <a:latin typeface="Century Gothic"/>
              <a:ea typeface="Century Gothic"/>
              <a:cs typeface="Century Gothic"/>
              <a:sym typeface="Century Gothic"/>
            </a:endParaRPr>
          </a:p>
        </p:txBody>
      </p:sp>
      <p:sp>
        <p:nvSpPr>
          <p:cNvPr id="437" name="Google Shape;437;p39"/>
          <p:cNvSpPr txBox="1"/>
          <p:nvPr/>
        </p:nvSpPr>
        <p:spPr>
          <a:xfrm>
            <a:off x="4647884" y="4468643"/>
            <a:ext cx="4171949" cy="432811"/>
          </a:xfrm>
          <a:prstGeom prst="rect">
            <a:avLst/>
          </a:prstGeom>
          <a:solidFill>
            <a:schemeClr val="lt1"/>
          </a:solidFill>
          <a:ln>
            <a:noFill/>
          </a:ln>
        </p:spPr>
        <p:txBody>
          <a:bodyPr spcFirstLastPara="1" wrap="square" lIns="0" tIns="108575" rIns="0" bIns="0" anchor="t" anchorCtr="0">
            <a:spAutoFit/>
          </a:bodyPr>
          <a:lstStyle/>
          <a:p>
            <a:pPr marL="266700" marR="0" lvl="0" indent="-260350" algn="l" rtl="0">
              <a:lnSpc>
                <a:spcPct val="100000"/>
              </a:lnSpc>
              <a:spcBef>
                <a:spcPts val="0"/>
              </a:spcBef>
              <a:spcAft>
                <a:spcPts val="0"/>
              </a:spcAft>
              <a:buClr>
                <a:srgbClr val="2E75B5"/>
              </a:buClr>
              <a:buSzPts val="1100"/>
              <a:buFont typeface="Noto Sans Symbols"/>
              <a:buChar char="❑"/>
            </a:pPr>
            <a:r>
              <a:rPr lang="ru" sz="1100" b="1" dirty="0">
                <a:solidFill>
                  <a:srgbClr val="2E75B5"/>
                </a:solidFill>
                <a:latin typeface="Century Gothic"/>
                <a:ea typeface="Century Gothic"/>
                <a:cs typeface="Century Gothic"/>
                <a:sym typeface="Century Gothic"/>
              </a:rPr>
              <a:t>ПОДГОТОВКА врачей </a:t>
            </a:r>
            <a:r>
              <a:rPr lang="ru" sz="1100" dirty="0">
                <a:solidFill>
                  <a:srgbClr val="2E75B5"/>
                </a:solidFill>
                <a:latin typeface="Century Gothic"/>
                <a:ea typeface="Century Gothic"/>
                <a:cs typeface="Century Gothic"/>
                <a:sym typeface="Century Gothic"/>
              </a:rPr>
              <a:t>в 7 мед.университетах за счет РБ (2500 грантов), МБ (867 грантов)</a:t>
            </a:r>
            <a:endParaRPr sz="1100" dirty="0">
              <a:solidFill>
                <a:srgbClr val="2E75B5"/>
              </a:solidFill>
              <a:latin typeface="Century Gothic"/>
              <a:ea typeface="Century Gothic"/>
              <a:cs typeface="Century Gothic"/>
              <a:sym typeface="Century Gothic"/>
            </a:endParaRPr>
          </a:p>
        </p:txBody>
      </p:sp>
      <p:sp>
        <p:nvSpPr>
          <p:cNvPr id="438" name="Google Shape;438;p39"/>
          <p:cNvSpPr txBox="1">
            <a:spLocks noGrp="1"/>
          </p:cNvSpPr>
          <p:nvPr>
            <p:ph type="sldNum" idx="12"/>
          </p:nvPr>
        </p:nvSpPr>
        <p:spPr>
          <a:xfrm>
            <a:off x="6553200" y="4767263"/>
            <a:ext cx="2555304" cy="37623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dirty="0">
              <a:solidFill>
                <a:schemeClr val="lt1"/>
              </a:solidFill>
            </a:endParaRPr>
          </a:p>
        </p:txBody>
      </p:sp>
      <p:sp>
        <p:nvSpPr>
          <p:cNvPr id="2" name="Прямоугольник 1"/>
          <p:cNvSpPr/>
          <p:nvPr/>
        </p:nvSpPr>
        <p:spPr>
          <a:xfrm>
            <a:off x="644138" y="1983300"/>
            <a:ext cx="2736056" cy="1337289"/>
          </a:xfrm>
          <a:prstGeom prst="rect">
            <a:avLst/>
          </a:prstGeom>
        </p:spPr>
        <p:txBody>
          <a:bodyPr wrap="square">
            <a:spAutoFit/>
          </a:bodyPr>
          <a:lstStyle/>
          <a:p>
            <a:pPr>
              <a:lnSpc>
                <a:spcPct val="107000"/>
              </a:lnSpc>
              <a:spcAft>
                <a:spcPts val="800"/>
              </a:spcAft>
            </a:pPr>
            <a:r>
              <a:rPr lang="ru-RU" sz="105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120 медицинских сестер</a:t>
            </a:r>
            <a:endParaRPr lang="ru-RU" sz="900" dirty="0">
              <a:latin typeface="Century Gothic" panose="020B0502020202020204" pitchFamily="34" charset="0"/>
            </a:endParaRP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62 акушерки</a:t>
            </a:r>
            <a:endParaRPr lang="ru-RU" sz="900" dirty="0">
              <a:latin typeface="Century Gothic" panose="020B0502020202020204" pitchFamily="34" charset="0"/>
            </a:endParaRP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40 врачей общей практики</a:t>
            </a:r>
            <a:endParaRPr lang="ru-RU" sz="900" dirty="0">
              <a:latin typeface="Century Gothic" panose="020B0502020202020204" pitchFamily="34" charset="0"/>
            </a:endParaRP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25 фельдшеров</a:t>
            </a:r>
            <a:endParaRPr lang="ru-RU" sz="900" dirty="0">
              <a:latin typeface="Century Gothic" panose="020B0502020202020204" pitchFamily="34" charset="0"/>
            </a:endParaRP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3 акушер-гинеколога</a:t>
            </a:r>
            <a:endParaRPr lang="ru-RU" sz="900" dirty="0">
              <a:latin typeface="Century Gothic" panose="020B0502020202020204" pitchFamily="34" charset="0"/>
            </a:endParaRPr>
          </a:p>
          <a:p>
            <a:pPr marL="342900" lvl="0" indent="-342900">
              <a:buFont typeface="Segoe UI Symbol" panose="020B0502040204020203" pitchFamily="34" charset="0"/>
              <a:buChar char="⮚"/>
              <a:tabLst>
                <a:tab pos="499110" algn="l"/>
              </a:tabLst>
            </a:pPr>
            <a:r>
              <a:rPr lang="ru-RU" sz="900" dirty="0">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3 врача дневного стационара и др.</a:t>
            </a:r>
            <a:endParaRPr lang="ru-RU" sz="900" dirty="0">
              <a:latin typeface="Century Gothic" panose="020B0502020202020204" pitchFamily="34" charset="0"/>
            </a:endParaRPr>
          </a:p>
          <a:p>
            <a:pPr marL="722630"/>
            <a:r>
              <a:rPr lang="ru-RU" sz="900" dirty="0">
                <a:solidFill>
                  <a:srgbClr val="002060"/>
                </a:solidFill>
                <a:latin typeface="Century Gothic" panose="020B0502020202020204" pitchFamily="34" charset="0"/>
                <a:ea typeface="Times New Roman" panose="02020603050405020304" pitchFamily="18" charset="0"/>
              </a:rPr>
              <a:t> </a:t>
            </a:r>
            <a:endParaRPr lang="ru-RU" sz="900" dirty="0">
              <a:effectLst/>
              <a:latin typeface="Century Gothic" panose="020B0502020202020204" pitchFamily="34" charset="0"/>
            </a:endParaRPr>
          </a:p>
        </p:txBody>
      </p:sp>
    </p:spTree>
    <p:extLst>
      <p:ext uri="{BB962C8B-B14F-4D97-AF65-F5344CB8AC3E}">
        <p14:creationId xmlns:p14="http://schemas.microsoft.com/office/powerpoint/2010/main" val="72992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p:nvPr/>
        </p:nvSpPr>
        <p:spPr>
          <a:xfrm>
            <a:off x="0" y="118350"/>
            <a:ext cx="6838487" cy="297005"/>
          </a:xfrm>
          <a:prstGeom prst="rect">
            <a:avLst/>
          </a:prstGeom>
          <a:noFill/>
          <a:ln>
            <a:noFill/>
          </a:ln>
        </p:spPr>
        <p:txBody>
          <a:bodyPr spcFirstLastPara="1" wrap="square" lIns="68575" tIns="34275" rIns="68575" bIns="34275" anchor="t" anchorCtr="0">
            <a:noAutofit/>
          </a:bodyPr>
          <a:lstStyle/>
          <a:p>
            <a:pPr marL="0" marR="0" lvl="0" indent="342900" algn="ctr" rtl="0">
              <a:lnSpc>
                <a:spcPct val="107000"/>
              </a:lnSpc>
              <a:spcBef>
                <a:spcPts val="0"/>
              </a:spcBef>
              <a:spcAft>
                <a:spcPts val="0"/>
              </a:spcAft>
              <a:buClr>
                <a:srgbClr val="1E4E79"/>
              </a:buClr>
              <a:buSzPts val="1500"/>
              <a:buFont typeface="Century Gothic"/>
              <a:buNone/>
            </a:pPr>
            <a:r>
              <a:rPr lang="ru" sz="1500" b="1" i="0" u="none" strike="noStrike" cap="none" dirty="0">
                <a:solidFill>
                  <a:srgbClr val="1E4E79"/>
                </a:solidFill>
                <a:latin typeface="Century Gothic"/>
                <a:ea typeface="Century Gothic"/>
                <a:cs typeface="Century Gothic"/>
                <a:sym typeface="Century Gothic"/>
              </a:rPr>
              <a:t>Прогнозирование кадровых ресурсов здравоохранения</a:t>
            </a:r>
            <a:endParaRPr sz="1500" b="0" i="0" u="none" strike="noStrike" cap="none" dirty="0">
              <a:solidFill>
                <a:srgbClr val="1E4E79"/>
              </a:solidFill>
              <a:latin typeface="Century Gothic"/>
              <a:ea typeface="Century Gothic"/>
              <a:cs typeface="Century Gothic"/>
              <a:sym typeface="Century Gothic"/>
            </a:endParaRPr>
          </a:p>
        </p:txBody>
      </p:sp>
      <p:graphicFrame>
        <p:nvGraphicFramePr>
          <p:cNvPr id="454" name="Google Shape;454;p39"/>
          <p:cNvGraphicFramePr/>
          <p:nvPr/>
        </p:nvGraphicFramePr>
        <p:xfrm>
          <a:off x="251520" y="771550"/>
          <a:ext cx="8425050" cy="4248375"/>
        </p:xfrm>
        <a:graphic>
          <a:graphicData uri="http://schemas.openxmlformats.org/drawingml/2006/table">
            <a:tbl>
              <a:tblPr>
                <a:noFill/>
                <a:tableStyleId>{AB06EAD3-6406-4A72-8AB2-4ACB275D8131}</a:tableStyleId>
              </a:tblPr>
              <a:tblGrid>
                <a:gridCol w="1437200">
                  <a:extLst>
                    <a:ext uri="{9D8B030D-6E8A-4147-A177-3AD203B41FA5}">
                      <a16:colId xmlns:a16="http://schemas.microsoft.com/office/drawing/2014/main" val="20000"/>
                    </a:ext>
                  </a:extLst>
                </a:gridCol>
                <a:gridCol w="1437200">
                  <a:extLst>
                    <a:ext uri="{9D8B030D-6E8A-4147-A177-3AD203B41FA5}">
                      <a16:colId xmlns:a16="http://schemas.microsoft.com/office/drawing/2014/main" val="20001"/>
                    </a:ext>
                  </a:extLst>
                </a:gridCol>
                <a:gridCol w="396475">
                  <a:extLst>
                    <a:ext uri="{9D8B030D-6E8A-4147-A177-3AD203B41FA5}">
                      <a16:colId xmlns:a16="http://schemas.microsoft.com/office/drawing/2014/main" val="20002"/>
                    </a:ext>
                  </a:extLst>
                </a:gridCol>
                <a:gridCol w="396475">
                  <a:extLst>
                    <a:ext uri="{9D8B030D-6E8A-4147-A177-3AD203B41FA5}">
                      <a16:colId xmlns:a16="http://schemas.microsoft.com/office/drawing/2014/main" val="20003"/>
                    </a:ext>
                  </a:extLst>
                </a:gridCol>
                <a:gridCol w="396475">
                  <a:extLst>
                    <a:ext uri="{9D8B030D-6E8A-4147-A177-3AD203B41FA5}">
                      <a16:colId xmlns:a16="http://schemas.microsoft.com/office/drawing/2014/main" val="20004"/>
                    </a:ext>
                  </a:extLst>
                </a:gridCol>
                <a:gridCol w="396475">
                  <a:extLst>
                    <a:ext uri="{9D8B030D-6E8A-4147-A177-3AD203B41FA5}">
                      <a16:colId xmlns:a16="http://schemas.microsoft.com/office/drawing/2014/main" val="20005"/>
                    </a:ext>
                  </a:extLst>
                </a:gridCol>
                <a:gridCol w="396475">
                  <a:extLst>
                    <a:ext uri="{9D8B030D-6E8A-4147-A177-3AD203B41FA5}">
                      <a16:colId xmlns:a16="http://schemas.microsoft.com/office/drawing/2014/main" val="20006"/>
                    </a:ext>
                  </a:extLst>
                </a:gridCol>
                <a:gridCol w="396475">
                  <a:extLst>
                    <a:ext uri="{9D8B030D-6E8A-4147-A177-3AD203B41FA5}">
                      <a16:colId xmlns:a16="http://schemas.microsoft.com/office/drawing/2014/main" val="20007"/>
                    </a:ext>
                  </a:extLst>
                </a:gridCol>
                <a:gridCol w="396475">
                  <a:extLst>
                    <a:ext uri="{9D8B030D-6E8A-4147-A177-3AD203B41FA5}">
                      <a16:colId xmlns:a16="http://schemas.microsoft.com/office/drawing/2014/main" val="20008"/>
                    </a:ext>
                  </a:extLst>
                </a:gridCol>
                <a:gridCol w="396475">
                  <a:extLst>
                    <a:ext uri="{9D8B030D-6E8A-4147-A177-3AD203B41FA5}">
                      <a16:colId xmlns:a16="http://schemas.microsoft.com/office/drawing/2014/main" val="20009"/>
                    </a:ext>
                  </a:extLst>
                </a:gridCol>
                <a:gridCol w="396475">
                  <a:extLst>
                    <a:ext uri="{9D8B030D-6E8A-4147-A177-3AD203B41FA5}">
                      <a16:colId xmlns:a16="http://schemas.microsoft.com/office/drawing/2014/main" val="20010"/>
                    </a:ext>
                  </a:extLst>
                </a:gridCol>
                <a:gridCol w="396475">
                  <a:extLst>
                    <a:ext uri="{9D8B030D-6E8A-4147-A177-3AD203B41FA5}">
                      <a16:colId xmlns:a16="http://schemas.microsoft.com/office/drawing/2014/main" val="20011"/>
                    </a:ext>
                  </a:extLst>
                </a:gridCol>
                <a:gridCol w="396475">
                  <a:extLst>
                    <a:ext uri="{9D8B030D-6E8A-4147-A177-3AD203B41FA5}">
                      <a16:colId xmlns:a16="http://schemas.microsoft.com/office/drawing/2014/main" val="20012"/>
                    </a:ext>
                  </a:extLst>
                </a:gridCol>
                <a:gridCol w="396475">
                  <a:extLst>
                    <a:ext uri="{9D8B030D-6E8A-4147-A177-3AD203B41FA5}">
                      <a16:colId xmlns:a16="http://schemas.microsoft.com/office/drawing/2014/main" val="20013"/>
                    </a:ext>
                  </a:extLst>
                </a:gridCol>
                <a:gridCol w="396475">
                  <a:extLst>
                    <a:ext uri="{9D8B030D-6E8A-4147-A177-3AD203B41FA5}">
                      <a16:colId xmlns:a16="http://schemas.microsoft.com/office/drawing/2014/main" val="20014"/>
                    </a:ext>
                  </a:extLst>
                </a:gridCol>
                <a:gridCol w="396475">
                  <a:extLst>
                    <a:ext uri="{9D8B030D-6E8A-4147-A177-3AD203B41FA5}">
                      <a16:colId xmlns:a16="http://schemas.microsoft.com/office/drawing/2014/main" val="20015"/>
                    </a:ext>
                  </a:extLst>
                </a:gridCol>
              </a:tblGrid>
              <a:tr h="131875">
                <a:tc rowSpan="2">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Регион</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Наименование специальности</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gridSpan="6">
                  <a:txBody>
                    <a:bodyPr/>
                    <a:lstStyle/>
                    <a:p>
                      <a:pPr marL="0" marR="0" lvl="0" indent="0" algn="ctr" rtl="0">
                        <a:lnSpc>
                          <a:spcPct val="100000"/>
                        </a:lnSpc>
                        <a:spcBef>
                          <a:spcPts val="0"/>
                        </a:spcBef>
                        <a:spcAft>
                          <a:spcPts val="0"/>
                        </a:spcAft>
                        <a:buClr>
                          <a:srgbClr val="000000"/>
                        </a:buClr>
                        <a:buSzPts val="400"/>
                        <a:buFont typeface="Arial"/>
                        <a:buNone/>
                      </a:pPr>
                      <a:r>
                        <a:rPr lang="ru" sz="400" b="1" i="0" u="none" strike="noStrike" cap="none">
                          <a:solidFill>
                            <a:schemeClr val="dk1"/>
                          </a:solidFill>
                          <a:latin typeface="Times New Roman"/>
                          <a:ea typeface="Times New Roman"/>
                          <a:cs typeface="Times New Roman"/>
                          <a:sym typeface="Times New Roman"/>
                        </a:rPr>
                        <a:t>Фактические данные</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marL="0" marR="0" lvl="0" indent="0" algn="ctr" rtl="0">
                        <a:lnSpc>
                          <a:spcPct val="100000"/>
                        </a:lnSpc>
                        <a:spcBef>
                          <a:spcPts val="0"/>
                        </a:spcBef>
                        <a:spcAft>
                          <a:spcPts val="0"/>
                        </a:spcAft>
                        <a:buClr>
                          <a:srgbClr val="000000"/>
                        </a:buClr>
                        <a:buSzPts val="400"/>
                        <a:buFont typeface="Arial"/>
                        <a:buNone/>
                      </a:pPr>
                      <a:r>
                        <a:rPr lang="ru" sz="400" b="1" i="0" u="none" strike="noStrike" cap="none">
                          <a:solidFill>
                            <a:schemeClr val="dk1"/>
                          </a:solidFill>
                          <a:latin typeface="Times New Roman"/>
                          <a:ea typeface="Times New Roman"/>
                          <a:cs typeface="Times New Roman"/>
                          <a:sym typeface="Times New Roman"/>
                        </a:rPr>
                        <a:t>Прогнозные данные </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5950">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chemeClr val="dk1"/>
                          </a:solidFill>
                          <a:latin typeface="Times New Roman"/>
                          <a:ea typeface="Times New Roman"/>
                          <a:cs typeface="Times New Roman"/>
                          <a:sym typeface="Times New Roman"/>
                        </a:rPr>
                        <a:t>2030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ВКО (+Абай)</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кардиохирурги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02"/>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ревматологи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03"/>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инфекционисты</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04"/>
                  </a:ext>
                </a:extLst>
              </a:tr>
              <a:tr h="123625">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аллергология и иммунология</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05"/>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нейрохирурги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06"/>
                  </a:ext>
                </a:extLst>
              </a:tr>
              <a:tr h="123625">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Жамбылская область</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аллергология и иммунология</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ревматологи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пульмонологи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гематологи взрослые</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 Астана</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медицинские генетики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12"/>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600" b="1" i="0" u="none" strike="noStrike" cap="none">
                        <a:solidFill>
                          <a:srgbClr val="000000"/>
                        </a:solidFill>
                        <a:latin typeface="Times New Roman"/>
                        <a:ea typeface="Times New Roman"/>
                        <a:cs typeface="Times New Roman"/>
                        <a:sym typeface="Times New Roman"/>
                      </a:endParaRPr>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13"/>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гастроэнтерологи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14"/>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неонатологи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15"/>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пульмонологи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16"/>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Карагандинская область</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акушер-гинекологи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305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333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357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7"/>
                  </a:ext>
                </a:extLst>
              </a:tr>
              <a:tr h="123625">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аллергология и иммунология</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9"/>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анестезиологи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244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0"/>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гастроэнтерологи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1"/>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Костанайская область</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акушер-гинекологи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22"/>
                  </a:ext>
                </a:extLst>
              </a:tr>
              <a:tr h="123625">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аллергология и иммунология</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23"/>
                  </a:ext>
                </a:extLst>
              </a:tr>
              <a:tr h="140125">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600" b="1" i="0" u="none" strike="noStrike" cap="none">
                        <a:solidFill>
                          <a:srgbClr val="000000"/>
                        </a:solidFill>
                        <a:latin typeface="Times New Roman"/>
                        <a:ea typeface="Times New Roman"/>
                        <a:cs typeface="Times New Roman"/>
                        <a:sym typeface="Times New Roman"/>
                      </a:endParaRPr>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24"/>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анестезиологи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25"/>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гастроэнтерологи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26"/>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Мангистауская область</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эндокринологи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7"/>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гастроэнтерологи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8"/>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600" b="1" i="0" u="none" strike="noStrike" cap="none">
                        <a:solidFill>
                          <a:srgbClr val="000000"/>
                        </a:solidFill>
                        <a:latin typeface="Times New Roman"/>
                        <a:ea typeface="Times New Roman"/>
                        <a:cs typeface="Times New Roman"/>
                        <a:sym typeface="Times New Roman"/>
                      </a:endParaRPr>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9"/>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неонатологи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30"/>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нефрологи</a:t>
                      </a:r>
                      <a:endParaRPr sz="1400" u="none" strike="noStrike" cap="none"/>
                    </a:p>
                  </a:txBody>
                  <a:tcPr marL="3475" marR="3475" marT="3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31"/>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Алматинская (+ Область Жетысу) </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акушер-гинекологи</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213</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320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273</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275</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32"/>
                  </a:ext>
                </a:extLst>
              </a:tr>
              <a:tr h="123625">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аллергология и иммунология</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10</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33"/>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ангиохирурги</a:t>
                      </a:r>
                      <a:endParaRPr sz="600" b="1" i="0" u="none" strike="noStrike" cap="none">
                        <a:solidFill>
                          <a:srgbClr val="000000"/>
                        </a:solidFill>
                        <a:latin typeface="Times New Roman"/>
                        <a:ea typeface="Times New Roman"/>
                        <a:cs typeface="Times New Roman"/>
                        <a:sym typeface="Times New Roman"/>
                      </a:endParaRPr>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5</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34"/>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анестезиологи</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174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148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138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156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215</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195</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207</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35"/>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гастроэнтерологи</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16</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24</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a:t>
                      </a:r>
                      <a:endParaRPr sz="1400" u="none" strike="noStrike" cap="none"/>
                    </a:p>
                  </a:txBody>
                  <a:tcPr marL="3475" marR="3475" marT="34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9A9C"/>
                    </a:solidFill>
                  </a:tcPr>
                </a:tc>
                <a:extLst>
                  <a:ext uri="{0D108BD9-81ED-4DB2-BD59-A6C34878D82A}">
                    <a16:rowId xmlns:a16="http://schemas.microsoft.com/office/drawing/2014/main" val="10036"/>
                  </a:ext>
                </a:extLst>
              </a:tr>
              <a:tr h="95950">
                <a:tc rowSpan="5">
                  <a:txBody>
                    <a:bodyPr/>
                    <a:lstStyle/>
                    <a:p>
                      <a:pPr marL="0" marR="0" lvl="0" indent="0" algn="ctr"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СКО</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медицинские генетики</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37"/>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онкологи взрослые</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38"/>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дерматологи</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18</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19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20</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39"/>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кардиологи</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26</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40"/>
                  </a:ext>
                </a:extLst>
              </a:tr>
              <a:tr h="95950">
                <a:tc v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ts val="600"/>
                        <a:buFont typeface="Arial"/>
                        <a:buNone/>
                      </a:pPr>
                      <a:r>
                        <a:rPr lang="ru" sz="600" b="1" i="0" u="none" strike="noStrike" cap="none">
                          <a:solidFill>
                            <a:srgbClr val="000000"/>
                          </a:solidFill>
                          <a:latin typeface="Times New Roman"/>
                          <a:ea typeface="Times New Roman"/>
                          <a:cs typeface="Times New Roman"/>
                          <a:sym typeface="Times New Roman"/>
                        </a:rPr>
                        <a:t>акушер-гинекологи</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79</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87</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83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91</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92</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93</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94</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a:solidFill>
                            <a:srgbClr val="000000"/>
                          </a:solidFill>
                          <a:latin typeface="Times New Roman"/>
                          <a:ea typeface="Times New Roman"/>
                          <a:cs typeface="Times New Roman"/>
                          <a:sym typeface="Times New Roman"/>
                        </a:rPr>
                        <a:t>95</a:t>
                      </a:r>
                      <a:endParaRPr sz="1400" u="none" strike="noStrike" cap="none"/>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ru" sz="600" b="0" i="0" u="none" strike="noStrike" cap="none" dirty="0">
                          <a:solidFill>
                            <a:srgbClr val="000000"/>
                          </a:solidFill>
                          <a:latin typeface="Times New Roman"/>
                          <a:ea typeface="Times New Roman"/>
                          <a:cs typeface="Times New Roman"/>
                          <a:sym typeface="Times New Roman"/>
                        </a:rPr>
                        <a:t>95</a:t>
                      </a:r>
                      <a:endParaRPr sz="1400" u="none" strike="noStrike" cap="none" dirty="0"/>
                    </a:p>
                  </a:txBody>
                  <a:tcPr marL="3475" marR="3475" marT="3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41"/>
                  </a:ext>
                </a:extLst>
              </a:tr>
            </a:tbl>
          </a:graphicData>
        </a:graphic>
      </p:graphicFrame>
      <p:sp>
        <p:nvSpPr>
          <p:cNvPr id="455" name="Google Shape;455;p39"/>
          <p:cNvSpPr txBox="1">
            <a:spLocks noGrp="1"/>
          </p:cNvSpPr>
          <p:nvPr>
            <p:ph type="sldNum" idx="12"/>
          </p:nvPr>
        </p:nvSpPr>
        <p:spPr>
          <a:xfrm>
            <a:off x="6553200" y="4767263"/>
            <a:ext cx="2555304" cy="3762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endParaRPr dirty="0">
              <a:solidFill>
                <a:schemeClr val="lt1"/>
              </a:solidFill>
            </a:endParaRPr>
          </a:p>
        </p:txBody>
      </p:sp>
    </p:spTree>
    <p:extLst>
      <p:ext uri="{BB962C8B-B14F-4D97-AF65-F5344CB8AC3E}">
        <p14:creationId xmlns:p14="http://schemas.microsoft.com/office/powerpoint/2010/main" val="252101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id="{17E3C4DF-6A1B-5074-A941-939D0678E894}"/>
              </a:ext>
            </a:extLst>
          </p:cNvPr>
          <p:cNvSpPr>
            <a:spLocks noGrp="1"/>
          </p:cNvSpPr>
          <p:nvPr>
            <p:ph type="body" idx="1"/>
          </p:nvPr>
        </p:nvSpPr>
        <p:spPr>
          <a:xfrm>
            <a:off x="351403" y="699420"/>
            <a:ext cx="3865417" cy="254272"/>
          </a:xfrm>
        </p:spPr>
        <p:txBody>
          <a:bodyPr/>
          <a:lstStyle/>
          <a:p>
            <a:pPr algn="ctr"/>
            <a:r>
              <a:rPr lang="ru-RU" sz="1200" dirty="0">
                <a:solidFill>
                  <a:schemeClr val="bg2">
                    <a:lumMod val="75000"/>
                  </a:schemeClr>
                </a:solidFill>
                <a:latin typeface="Century Gothic" panose="020B0502020202020204" pitchFamily="34" charset="0"/>
              </a:rPr>
              <a:t>До августа 2023 года</a:t>
            </a:r>
            <a:endParaRPr lang="ru-KZ" sz="1200" dirty="0">
              <a:solidFill>
                <a:schemeClr val="bg2">
                  <a:lumMod val="75000"/>
                </a:schemeClr>
              </a:solidFill>
              <a:latin typeface="Century Gothic" panose="020B0502020202020204" pitchFamily="34" charset="0"/>
            </a:endParaRPr>
          </a:p>
        </p:txBody>
      </p:sp>
      <p:sp>
        <p:nvSpPr>
          <p:cNvPr id="12" name="Текст 11">
            <a:extLst>
              <a:ext uri="{FF2B5EF4-FFF2-40B4-BE49-F238E27FC236}">
                <a16:creationId xmlns:a16="http://schemas.microsoft.com/office/drawing/2014/main" id="{67A06F77-1A4E-1BB3-57B7-22C4C6195C0E}"/>
              </a:ext>
            </a:extLst>
          </p:cNvPr>
          <p:cNvSpPr>
            <a:spLocks noGrp="1"/>
          </p:cNvSpPr>
          <p:nvPr>
            <p:ph type="body" idx="2"/>
          </p:nvPr>
        </p:nvSpPr>
        <p:spPr>
          <a:xfrm>
            <a:off x="173811" y="896076"/>
            <a:ext cx="4995193" cy="4061332"/>
          </a:xfrm>
        </p:spPr>
        <p:txBody>
          <a:bodyPr/>
          <a:lstStyle/>
          <a:p>
            <a:pPr marL="76200" indent="0" algn="just">
              <a:buNone/>
            </a:pPr>
            <a:r>
              <a:rPr lang="ru-RU" sz="1000" dirty="0">
                <a:latin typeface="Century Gothic" panose="020B0502020202020204" pitchFamily="34" charset="0"/>
              </a:rPr>
              <a:t>       Закон Республики Казахстан от 27 июля 2007 года «Об образовании» (статья 47, пункт 17) с внесенными изменениями и дополнениями от 2021 года*.</a:t>
            </a:r>
          </a:p>
          <a:p>
            <a:pPr marL="76200" indent="0" algn="just">
              <a:buNone/>
            </a:pPr>
            <a:r>
              <a:rPr lang="ru-RU" sz="1000" dirty="0">
                <a:latin typeface="Century Gothic" panose="020B0502020202020204" pitchFamily="34" charset="0"/>
              </a:rPr>
              <a:t>       Постановление Правительства Республики Казахстан от 30 марта 2012 года №390 «Об утверждении Правил направления специалиста на работу предоставления права самостоятельного трудоустройства, освобождения от обязанности или прекращения обязанности по отработке гражданами, обучавшимися на основе государственного образовательного заказа».</a:t>
            </a:r>
          </a:p>
          <a:p>
            <a:pPr marL="76200" indent="0" algn="just">
              <a:buNone/>
            </a:pPr>
            <a:r>
              <a:rPr lang="ru-RU" sz="1000" dirty="0">
                <a:latin typeface="Century Gothic" panose="020B0502020202020204" pitchFamily="34" charset="0"/>
              </a:rPr>
              <a:t>        Приказ Министра здравоохранения Республики Казахстан от 14 мая 2019 года № ҚД ДСМ-77 «Об утверждении Положения о комиссии по распределению на работу молодых специалистов и докторов философии (PhD)».</a:t>
            </a:r>
          </a:p>
          <a:p>
            <a:pPr marL="76200" indent="0" algn="just">
              <a:buNone/>
            </a:pPr>
            <a:r>
              <a:rPr lang="ru-RU" sz="1000" dirty="0">
                <a:latin typeface="Century Gothic" panose="020B0502020202020204" pitchFamily="34" charset="0"/>
              </a:rPr>
              <a:t>        Приказ Министра здравоохранения Республики Казахстан от 19 мая 2023 года № 282 «О создании комиссии по распределению на работу молодых специалистов и докторов философии (PhD) на 2023 год</a:t>
            </a:r>
          </a:p>
          <a:p>
            <a:pPr marL="76200" indent="0" algn="just">
              <a:buNone/>
            </a:pPr>
            <a:r>
              <a:rPr lang="ru-RU" sz="1000" dirty="0">
                <a:latin typeface="Century Gothic" panose="020B0502020202020204" pitchFamily="34" charset="0"/>
              </a:rPr>
              <a:t>        Кодекс РК от 18 сентября 2009 года «О здоровье народа и системе здравоохранения». (Статья 9, пункт 6-1. Организация контроля за кадровым обеспечением государственных организаций здравоохранения и принятие мер по кадровому обеспечению государственных организаций здравоохранения, включая меры социальной поддержки и закрепления молодых специалистов относится к компетенции органов местного государственного управления областей, городов республиканского значения и столицы).</a:t>
            </a:r>
          </a:p>
          <a:p>
            <a:pPr marL="76200" indent="0">
              <a:buNone/>
            </a:pPr>
            <a:endParaRPr lang="ru-KZ" dirty="0"/>
          </a:p>
        </p:txBody>
      </p:sp>
      <p:sp>
        <p:nvSpPr>
          <p:cNvPr id="13" name="Текст 12">
            <a:extLst>
              <a:ext uri="{FF2B5EF4-FFF2-40B4-BE49-F238E27FC236}">
                <a16:creationId xmlns:a16="http://schemas.microsoft.com/office/drawing/2014/main" id="{BD77B300-05A5-495E-BD83-FD10C22CFD3F}"/>
              </a:ext>
            </a:extLst>
          </p:cNvPr>
          <p:cNvSpPr>
            <a:spLocks noGrp="1"/>
          </p:cNvSpPr>
          <p:nvPr>
            <p:ph type="body" idx="3"/>
          </p:nvPr>
        </p:nvSpPr>
        <p:spPr>
          <a:xfrm>
            <a:off x="5331480" y="699420"/>
            <a:ext cx="3638708" cy="254272"/>
          </a:xfrm>
        </p:spPr>
        <p:txBody>
          <a:bodyPr/>
          <a:lstStyle/>
          <a:p>
            <a:pPr algn="ctr"/>
            <a:r>
              <a:rPr lang="ru-RU" sz="1100" dirty="0">
                <a:latin typeface="Century Gothic" panose="020B0502020202020204" pitchFamily="34" charset="0"/>
              </a:rPr>
              <a:t>Внесенные изменения</a:t>
            </a:r>
            <a:r>
              <a:rPr lang="ru-RU" dirty="0"/>
              <a:t> </a:t>
            </a:r>
            <a:endParaRPr lang="ru-KZ" dirty="0"/>
          </a:p>
        </p:txBody>
      </p:sp>
      <p:sp>
        <p:nvSpPr>
          <p:cNvPr id="14" name="Текст 13">
            <a:extLst>
              <a:ext uri="{FF2B5EF4-FFF2-40B4-BE49-F238E27FC236}">
                <a16:creationId xmlns:a16="http://schemas.microsoft.com/office/drawing/2014/main" id="{029A792C-6ADC-A24B-1875-229468FB05B6}"/>
              </a:ext>
            </a:extLst>
          </p:cNvPr>
          <p:cNvSpPr>
            <a:spLocks noGrp="1"/>
          </p:cNvSpPr>
          <p:nvPr>
            <p:ph type="body" idx="4"/>
          </p:nvPr>
        </p:nvSpPr>
        <p:spPr>
          <a:xfrm>
            <a:off x="5331480" y="953691"/>
            <a:ext cx="3638708" cy="3180001"/>
          </a:xfrm>
        </p:spPr>
        <p:txBody>
          <a:bodyPr/>
          <a:lstStyle/>
          <a:p>
            <a:pPr marL="76200" indent="0" algn="just">
              <a:buNone/>
            </a:pPr>
            <a:r>
              <a:rPr lang="ru-RU" sz="1100" dirty="0">
                <a:latin typeface="Century Gothic" panose="020B0502020202020204" pitchFamily="34" charset="0"/>
              </a:rPr>
              <a:t>Приказ </a:t>
            </a:r>
            <a:r>
              <a:rPr lang="ru-RU" sz="1100" dirty="0" err="1">
                <a:latin typeface="Century Gothic" panose="020B0502020202020204" pitchFamily="34" charset="0"/>
              </a:rPr>
              <a:t>и.о.Министра</a:t>
            </a:r>
            <a:r>
              <a:rPr lang="ru-RU" sz="1100" dirty="0">
                <a:latin typeface="Century Gothic" panose="020B0502020202020204" pitchFamily="34" charset="0"/>
              </a:rPr>
              <a:t> науки и высшего образования Республики Казахстан </a:t>
            </a:r>
            <a:r>
              <a:rPr lang="ru-RU" sz="1100" b="1" dirty="0">
                <a:latin typeface="Century Gothic" panose="020B0502020202020204" pitchFamily="34" charset="0"/>
              </a:rPr>
              <a:t>от 11 августа 2023 года № 403 </a:t>
            </a:r>
            <a:r>
              <a:rPr lang="ru-RU" sz="1100" dirty="0">
                <a:latin typeface="Century Gothic" panose="020B0502020202020204" pitchFamily="34" charset="0"/>
              </a:rPr>
              <a:t>«Правила направления специалиста на работу, возмещения расходов, понесенных за счет бюджетных средств, предоставления права самостоятельного трудоустройства, освобождения от обязанности или прекращения обязанности по отработке гражданами Республики Казахстан, обучавшимися на основе государственного образовательного заказа»: «Комиссии по персональному распределению молодых специалистов, начинающие свою работу с даты утверждения ее состава, являются постоянно действующими и создаются ежегодно при соответствующих ОВПО и НООЗ»</a:t>
            </a:r>
          </a:p>
          <a:p>
            <a:pPr marL="76200" indent="0">
              <a:buNone/>
            </a:pPr>
            <a:endParaRPr lang="ru-KZ" dirty="0"/>
          </a:p>
        </p:txBody>
      </p:sp>
      <p:sp>
        <p:nvSpPr>
          <p:cNvPr id="6" name="TextBox 5">
            <a:extLst>
              <a:ext uri="{FF2B5EF4-FFF2-40B4-BE49-F238E27FC236}">
                <a16:creationId xmlns:a16="http://schemas.microsoft.com/office/drawing/2014/main" id="{E08740B1-C363-7C8D-9794-A3C6FE547268}"/>
              </a:ext>
            </a:extLst>
          </p:cNvPr>
          <p:cNvSpPr txBox="1"/>
          <p:nvPr/>
        </p:nvSpPr>
        <p:spPr>
          <a:xfrm>
            <a:off x="-120912" y="106829"/>
            <a:ext cx="6952462" cy="523220"/>
          </a:xfrm>
          <a:prstGeom prst="rect">
            <a:avLst/>
          </a:prstGeom>
          <a:noFill/>
        </p:spPr>
        <p:txBody>
          <a:bodyPr wrap="square">
            <a:spAutoFit/>
          </a:bodyPr>
          <a:lstStyle/>
          <a:p>
            <a:pPr algn="ctr">
              <a:defRPr/>
            </a:pPr>
            <a:r>
              <a:rPr lang="ru-RU" b="1" dirty="0">
                <a:solidFill>
                  <a:schemeClr val="bg2">
                    <a:lumMod val="75000"/>
                  </a:schemeClr>
                </a:solidFill>
                <a:latin typeface="Century Gothic" panose="020B0502020202020204" pitchFamily="34" charset="0"/>
                <a:ea typeface="+mn-ea"/>
                <a:cs typeface="+mn-cs"/>
              </a:rPr>
              <a:t>Нормативно правовые документы, регулирующие процедуры  распределения и трудоустройства  выпускников в 2023 году</a:t>
            </a:r>
          </a:p>
        </p:txBody>
      </p:sp>
    </p:spTree>
    <p:extLst>
      <p:ext uri="{BB962C8B-B14F-4D97-AF65-F5344CB8AC3E}">
        <p14:creationId xmlns:p14="http://schemas.microsoft.com/office/powerpoint/2010/main" val="2302286107"/>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935</TotalTime>
  <Words>3808</Words>
  <Application>Microsoft Office PowerPoint</Application>
  <PresentationFormat>Экран (16:9)</PresentationFormat>
  <Paragraphs>1660</Paragraphs>
  <Slides>20</Slides>
  <Notes>13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Wingdings</vt:lpstr>
      <vt:lpstr>Noto Sans Symbols</vt:lpstr>
      <vt:lpstr>Calibri</vt:lpstr>
      <vt:lpstr>Arial Black</vt:lpstr>
      <vt:lpstr>Century Gothic</vt:lpstr>
      <vt:lpstr>Segoe UI Symbol</vt:lpstr>
      <vt:lpstr>Arial</vt:lpstr>
      <vt:lpstr>Times New Roman</vt:lpstr>
      <vt:lpstr>Arial Narrow</vt:lpstr>
      <vt:lpstr>Тема Office</vt:lpstr>
      <vt:lpstr>Презентация PowerPoint</vt:lpstr>
      <vt:lpstr>Презентация PowerPoint</vt:lpstr>
      <vt:lpstr>Кадровые ресурсы здравоохранения </vt:lpstr>
      <vt:lpstr>Презентация PowerPoint</vt:lpstr>
      <vt:lpstr>Презентация PowerPoint</vt:lpstr>
      <vt:lpstr>Презентация PowerPoint</vt:lpstr>
      <vt:lpstr>Обеспечение объектов ПМСП, МЦРБ  медицинскими кадрами  в рамках  Национального проекта  «Модернизация сельского здравоохранения»</vt:lpstr>
      <vt:lpstr>Презентация PowerPoint</vt:lpstr>
      <vt:lpstr>Презентация PowerPoint</vt:lpstr>
      <vt:lpstr>Распределение выпускников 2023 года  по уровням подготовки и формам обучения</vt:lpstr>
      <vt:lpstr>Анализ эффективности работы Комиссии Министерства здравоохранения Республики Казахстан по персональному распределению выпускников/молодых специалистов и докторов философии (PhD), обучившихся на основе государственного образовательного заказа в медицинских организациях образования и науки Республики Казахстан за период 2019- 2023 годы</vt:lpstr>
      <vt:lpstr>Презентация PowerPoint</vt:lpstr>
      <vt:lpstr>Презентация PowerPoint</vt:lpstr>
      <vt:lpstr>Презентация PowerPoint</vt:lpstr>
      <vt:lpstr>Презентация PowerPoint</vt:lpstr>
      <vt:lpstr>  Трудоустройство выпускников в разрезе  организаций медицинского образования и науки </vt:lpstr>
      <vt:lpstr>Презентация PowerPoint</vt:lpstr>
      <vt:lpstr>Презентация PowerPoint</vt:lpstr>
      <vt:lpstr>Презентация PowerPoint</vt:lpstr>
      <vt:lpstr> НАЗАРЛАРЫҢЫЗҒА РАҚМЕТ!  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Рамиз С. Кулиев</dc:creator>
  <cp:lastModifiedBy>Nrchd Nrchd</cp:lastModifiedBy>
  <cp:revision>54</cp:revision>
  <cp:lastPrinted>2024-01-10T05:37:00Z</cp:lastPrinted>
  <dcterms:modified xsi:type="dcterms:W3CDTF">2024-01-30T13:17:41Z</dcterms:modified>
</cp:coreProperties>
</file>