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1" r:id="rId3"/>
    <p:sldId id="270" r:id="rId4"/>
    <p:sldId id="269" r:id="rId5"/>
    <p:sldId id="265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62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25FFAF-CCCE-45A6-8467-AEBB664BF8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42E457-00CD-490C-8572-E386B01471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24ADC2-D6E8-4A1F-812F-E268C153C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3681CD-C77E-45E4-AFA2-D35C2932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FA0D56-FC12-4A1B-B32C-46C4B196F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92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D8B451-B790-4646-A2A9-0EBF721B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BE81265-F0A4-4272-BC1B-8B14910BB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D7349E-07CB-40C5-827D-D66DFC0BB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83AB13-91D4-46A7-AFAF-DCF05F6B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18D262-CA68-4047-A56D-851EF22D3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4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DBBA76-2A0C-4FCC-A594-6331DFAAD4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A26D7B-355E-4264-92AA-067D42F1D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C11F3C-F872-476D-A123-E0AA6B7E6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E3E8A0-F7EE-4CC4-B5EC-500B3C819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3361CD-DE55-4C35-A206-F7CFA82DB9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08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E678F8-5BFF-4C0E-9F12-EB1F73B2D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9933C71-8D06-4A18-9F2A-E0CE8605BA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639D04-7A47-46E0-9364-BD4999B4D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4895FA-C5F7-4B07-8CBB-2799DAAC4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9CE702-9BE4-4157-8C77-66A22226B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72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53867-EB12-4029-9AE7-83781DB96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2E8111-1126-433B-BAAE-28AAC4212C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26D1D1-5104-44E6-9F46-93EFA646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5BA1AE-27E1-44B3-979D-24696D5D9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6923D5-9940-47D6-B98F-1F0E4C2A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66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E9C446-D937-4044-B17F-E56D88C92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856288-0CAD-4AA7-BCDF-0927350C98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012637-5B09-4E86-B5F8-25B1427C96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776BFF-AF1B-46AA-9B4A-13C19359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0C4D90-2FCB-42FE-8D57-E7C7D594E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19783-3B4A-47D2-AE1F-A88C0EC76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89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B7639-D4C2-4B2C-AE3D-A0F51965C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2EEC0E-B660-4FF8-8C93-2959C6C9E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88FE24-5FF5-446C-9C03-C6614ECB1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1ABFACC-0392-4E30-909A-F06F97DB9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0E62FFD-9551-4DB6-9C9D-9CAA2626C9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E09A39-F592-4544-A7D4-F8EE416BA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D50A7C4-0CEB-4A69-B953-D0266803C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97A243-F072-4647-9D2E-758950E8F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54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B8E730-3E3E-450E-9656-F394A1010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DB9049-A3D3-43E5-B94E-FDFE05CE0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D385764-6076-4E62-AACE-42C8E703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08C795-1A00-4E51-BBD6-0C4FD089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0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C94E8C-F10B-4D81-9749-3C25056E2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FDC75E8-5E9A-46AC-9843-5F29B588F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EF0093-E7B2-4184-B96A-FB674503C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43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87E28-C039-4487-A2EE-E66D05A75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58C4A8-1FEA-4FC4-9CED-E2A21AD2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E4E8C0-7C71-4126-BB08-D08B3F16D8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25B167-89E3-411D-9FEB-0077D277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A56A60-BF52-4A0B-97B6-76139BADE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7289568-BBEC-4689-8709-C00206A12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46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30D68-8623-4BF1-9F2E-1A9298E07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AEFCFD7-749E-4297-81E9-8E62A2AA46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B8B30C-4E4D-4A43-A23B-1FAFD1A85E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573D466-E35A-4226-ABE8-E6966A0C3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16CD1B-C506-4D46-AF4F-60D4FB250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2541B5-5881-464E-B371-E0AFA30FB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743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136CEC-6E26-4837-9C86-8D23720E9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BF7A443-CC27-488F-96EC-23358DD2F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1110E-946E-490B-90D9-D45147258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C2A9D-7F78-4471-9FFC-4F7E78569FE5}" type="datetimeFigureOut">
              <a:rPr lang="ru-RU" smtClean="0"/>
              <a:t>06.02.2024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62FD771-6BF6-4EEB-BA41-18FFDF7E04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9B8C6-0E5F-436E-AFCC-65FD27565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422AC-14B1-413E-A974-FFF0CE83E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68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" r="660"/>
          <a:stretch/>
        </p:blipFill>
        <p:spPr>
          <a:xfrm>
            <a:off x="0" y="-36533"/>
            <a:ext cx="12814137" cy="695969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" y="-74348"/>
            <a:ext cx="12814137" cy="7035326"/>
          </a:xfrm>
          <a:prstGeom prst="rect">
            <a:avLst/>
          </a:prstGeom>
          <a:solidFill>
            <a:schemeClr val="bg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305175" y="5094409"/>
            <a:ext cx="106603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докладчик руководитель координации деятельности УМО направления подготовки «Здравоохранение» </a:t>
            </a:r>
          </a:p>
          <a:p>
            <a:pPr algn="ctr"/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 базе НАО «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С.Д.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Асфендиярова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Сыдыкова</a:t>
            </a:r>
            <a:r>
              <a:rPr lang="ru-RU" sz="20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С.И.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072122" y="4958532"/>
            <a:ext cx="6409113" cy="0"/>
          </a:xfrm>
          <a:prstGeom prst="line">
            <a:avLst/>
          </a:prstGeom>
          <a:ln>
            <a:solidFill>
              <a:srgbClr val="8B4D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9699" y="6482785"/>
            <a:ext cx="12191998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Заседание УМО направление подготовки «Здравоохранение», 8 февраля 2024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72" y="323376"/>
            <a:ext cx="688573" cy="825102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5189754" y="1535795"/>
            <a:ext cx="2173850" cy="21738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993" y="1881072"/>
            <a:ext cx="1451965" cy="1018069"/>
          </a:xfrm>
          <a:prstGeom prst="rect">
            <a:avLst/>
          </a:prstGeom>
        </p:spPr>
      </p:pic>
      <p:sp>
        <p:nvSpPr>
          <p:cNvPr id="15" name="object 5"/>
          <p:cNvSpPr txBox="1"/>
          <p:nvPr/>
        </p:nvSpPr>
        <p:spPr>
          <a:xfrm>
            <a:off x="311066" y="3187708"/>
            <a:ext cx="12192000" cy="1265304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Запрос ДНЧР МЗ РК </a:t>
            </a:r>
          </a:p>
          <a:p>
            <a:pPr marL="8467" algn="ctr">
              <a:spcBef>
                <a:spcPts val="67"/>
              </a:spcBef>
            </a:pPr>
            <a:r>
              <a:rPr lang="ru-RU" sz="2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(соответствие уровня образования </a:t>
            </a:r>
          </a:p>
          <a:p>
            <a:pPr marL="8467" algn="ctr">
              <a:spcBef>
                <a:spcPts val="67"/>
              </a:spcBef>
            </a:pPr>
            <a:r>
              <a:rPr lang="kk-KZ" sz="2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для трудоустройства в Республике Казахстан</a:t>
            </a:r>
            <a:r>
              <a:rPr lang="ru-RU" sz="2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AB76C5E-105C-4379-BD93-AA92C75148FE}"/>
              </a:ext>
            </a:extLst>
          </p:cNvPr>
          <p:cNvSpPr/>
          <p:nvPr/>
        </p:nvSpPr>
        <p:spPr>
          <a:xfrm>
            <a:off x="1988729" y="411846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262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CF8CB17-131B-4F9D-8E51-1D66EF55D3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41" y="207034"/>
            <a:ext cx="4330133" cy="64439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CB77CEC-136B-4DEF-994A-D18F21592D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07033"/>
            <a:ext cx="4081949" cy="644393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EAB8E1-2E9C-453F-92E1-6425CD615B2A}"/>
              </a:ext>
            </a:extLst>
          </p:cNvPr>
          <p:cNvSpPr/>
          <p:nvPr/>
        </p:nvSpPr>
        <p:spPr>
          <a:xfrm>
            <a:off x="2198446" y="5176020"/>
            <a:ext cx="1416022" cy="22411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AF531DF-AF9C-41AD-87E0-AFFA22C03724}"/>
              </a:ext>
            </a:extLst>
          </p:cNvPr>
          <p:cNvSpPr/>
          <p:nvPr/>
        </p:nvSpPr>
        <p:spPr>
          <a:xfrm>
            <a:off x="2552129" y="6021409"/>
            <a:ext cx="902741" cy="181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BF1D949-B857-4254-8BBB-58B6306DB47A}"/>
              </a:ext>
            </a:extLst>
          </p:cNvPr>
          <p:cNvSpPr/>
          <p:nvPr/>
        </p:nvSpPr>
        <p:spPr>
          <a:xfrm>
            <a:off x="7486439" y="1130231"/>
            <a:ext cx="902741" cy="181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4C4FE62A-2620-462C-8B5C-1DB8E37688C7}"/>
              </a:ext>
            </a:extLst>
          </p:cNvPr>
          <p:cNvSpPr/>
          <p:nvPr/>
        </p:nvSpPr>
        <p:spPr>
          <a:xfrm>
            <a:off x="7234232" y="1371771"/>
            <a:ext cx="1400810" cy="18115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7F5A49F-2BD1-442F-9898-19B0C20EFCB2}"/>
              </a:ext>
            </a:extLst>
          </p:cNvPr>
          <p:cNvSpPr/>
          <p:nvPr/>
        </p:nvSpPr>
        <p:spPr>
          <a:xfrm>
            <a:off x="7391548" y="6202564"/>
            <a:ext cx="1786958" cy="30175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775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F5F741E-B6DE-496A-BAB1-E6611B68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32" y="224287"/>
            <a:ext cx="4411683" cy="64094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EF3F9E-7E0A-4842-9687-3767433F8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8658" y="331069"/>
            <a:ext cx="4640810" cy="660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19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486B19E-7B04-4FD8-AB71-6A79A5342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616" y="153192"/>
            <a:ext cx="1156716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  <a:latin typeface="Arial Narrow" panose="020B0606020202030204" pitchFamily="34" charset="0"/>
              </a:rPr>
              <a:t>Сравнение квалификации «врач-биофизик», академической степени бакалавра здравоохранения ОП «Биомедицина», ОП «Общая медицина»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4332DA01-CEFE-4EDD-852F-C635339F2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616" y="1478755"/>
            <a:ext cx="5579950" cy="43513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ОП «Биомедицина»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В учебном плане ОП «Общая медицина» 109 кредитов (38%) из 287 кредитов (9180 часов) сопоставимы в ОП «Медицинская биохимия» с 117 </a:t>
            </a:r>
            <a:r>
              <a:rPr lang="ru-RU" sz="1600" dirty="0" err="1">
                <a:latin typeface="Arial Narrow" panose="020B0606020202030204" pitchFamily="34" charset="0"/>
              </a:rPr>
              <a:t>з.е</a:t>
            </a:r>
            <a:r>
              <a:rPr lang="ru-RU" sz="1600" dirty="0">
                <a:latin typeface="Arial Narrow" panose="020B0606020202030204" pitchFamily="34" charset="0"/>
              </a:rPr>
              <a:t>. (32%) из 360 </a:t>
            </a:r>
            <a:r>
              <a:rPr lang="ru-RU" sz="1600" dirty="0" err="1">
                <a:latin typeface="Arial Narrow" panose="020B0606020202030204" pitchFamily="34" charset="0"/>
              </a:rPr>
              <a:t>з.е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Выпускники специалитета по специальности 30.05.02 «Медицинская биофизика» могут работать в сферах: клинической лабораторной диагностики; медико-биохимических исследований (ФГОС ВО) или продолжить обучение в ординатуре диагностического (неклинического) профиля: </a:t>
            </a:r>
            <a:r>
              <a:rPr lang="ru-RU" sz="1600" b="1" dirty="0">
                <a:latin typeface="Arial Narrow" panose="020B0606020202030204" pitchFamily="34" charset="0"/>
              </a:rPr>
              <a:t>32.08.14 Бактериология,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32.08.13 Вирусология, 31.08.05 Клиническая лабораторная диагностика,</a:t>
            </a:r>
            <a:r>
              <a:rPr lang="ru-RU" sz="1600" dirty="0">
                <a:latin typeface="Arial Narrow" panose="020B0606020202030204" pitchFamily="34" charset="0"/>
              </a:rPr>
              <a:t> </a:t>
            </a:r>
            <a:r>
              <a:rPr lang="ru-RU" sz="1600" b="1" dirty="0">
                <a:latin typeface="Arial Narrow" panose="020B0606020202030204" pitchFamily="34" charset="0"/>
              </a:rPr>
              <a:t>31.08.09 Рентгенология, 31.08.11 Ультразвуковая диагностика, 31.08.12 Функциональная диагностика</a:t>
            </a:r>
            <a:r>
              <a:rPr lang="ru-RU" sz="1600" dirty="0">
                <a:latin typeface="Arial Narrow" panose="020B0606020202030204" pitchFamily="34" charset="0"/>
              </a:rPr>
              <a:t> (приказ Минздрава РФ от 8 октября 2015 г. № 707).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диплом Алимовой М.А. о присвоении квалификации «Врач биофизик» по специальности 30.05.02 «Медицинская биофизика», продолжительностью обучения 6 лет не является эквивалентом диплома ОП бакалавриата «Общая медицина» с присуждением академической степени бакалавра здравоохранения, продолжительностью обучения 5 лет</a:t>
            </a:r>
          </a:p>
        </p:txBody>
      </p:sp>
      <p:sp>
        <p:nvSpPr>
          <p:cNvPr id="8" name="Объект 6">
            <a:extLst>
              <a:ext uri="{FF2B5EF4-FFF2-40B4-BE49-F238E27FC236}">
                <a16:creationId xmlns:a16="http://schemas.microsoft.com/office/drawing/2014/main" id="{51661150-48DF-4DBE-A66E-879CD9949972}"/>
              </a:ext>
            </a:extLst>
          </p:cNvPr>
          <p:cNvSpPr txBox="1">
            <a:spLocks/>
          </p:cNvSpPr>
          <p:nvPr/>
        </p:nvSpPr>
        <p:spPr>
          <a:xfrm>
            <a:off x="6255436" y="1544039"/>
            <a:ext cx="5779055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ОП «Общая медицина» 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В учебном плане ОП бакалавриата «Биомедицина» 110 кредитов (66%) из 165 кредитов сопоставимы в ОП специалитета «Медицинская биофизика» с 157 </a:t>
            </a:r>
            <a:r>
              <a:rPr lang="ru-RU" sz="1600" dirty="0" err="1">
                <a:latin typeface="Arial Narrow" panose="020B0606020202030204" pitchFamily="34" charset="0"/>
              </a:rPr>
              <a:t>з.е</a:t>
            </a:r>
            <a:r>
              <a:rPr lang="ru-RU" sz="1600" dirty="0">
                <a:latin typeface="Arial Narrow" panose="020B0606020202030204" pitchFamily="34" charset="0"/>
              </a:rPr>
              <a:t>. (44%) из 360 </a:t>
            </a:r>
            <a:r>
              <a:rPr lang="ru-RU" sz="1600" dirty="0" err="1">
                <a:latin typeface="Arial Narrow" panose="020B0606020202030204" pitchFamily="34" charset="0"/>
              </a:rPr>
              <a:t>з.е</a:t>
            </a:r>
            <a:r>
              <a:rPr lang="ru-RU" sz="1600" dirty="0">
                <a:latin typeface="Arial Narrow" panose="020B0606020202030204" pitchFamily="34" charset="0"/>
              </a:rPr>
              <a:t>.</a:t>
            </a:r>
          </a:p>
          <a:p>
            <a:r>
              <a:rPr lang="ru-RU" sz="1600" dirty="0">
                <a:latin typeface="Arial Narrow" panose="020B0606020202030204" pitchFamily="34" charset="0"/>
              </a:rPr>
              <a:t>диплом Алимовой М.А. о присвоении квалификации «Врач биофизик» по специальности 30.05.02 «Медицинская биофизика», продолжительностью обучения 6 лет является эквивалентом диплома ОП бакалавриата «Биомедицина» с присуждением академической степени бакалавра здравоохранения, продолжительностью обучения 4 года.</a:t>
            </a:r>
          </a:p>
          <a:p>
            <a:endParaRPr lang="ru-RU" sz="16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95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-1" y="839874"/>
            <a:ext cx="12192001" cy="50099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algn="ctr">
              <a:spcBef>
                <a:spcPts val="67"/>
              </a:spcBef>
            </a:pPr>
            <a:r>
              <a:rPr lang="ru-RU" sz="3200" b="1" spc="13" dirty="0">
                <a:solidFill>
                  <a:srgbClr val="8B4D8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Проект решения</a:t>
            </a:r>
            <a:endParaRPr lang="ru-RU" sz="3200" dirty="0">
              <a:solidFill>
                <a:srgbClr val="8B4D8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19915" y="230838"/>
            <a:ext cx="8836674" cy="376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УМО направления подготовки «Здравоохранения» на базе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КазНМУ</a:t>
            </a:r>
            <a:r>
              <a:rPr lang="ru-RU" sz="1400" dirty="0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им. </a:t>
            </a:r>
            <a:r>
              <a:rPr lang="ru-RU" sz="1400" dirty="0" err="1">
                <a:solidFill>
                  <a:srgbClr val="8B4D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С.Д.Асфендиярова</a:t>
            </a:r>
            <a:endParaRPr lang="ru-RU" sz="1400" dirty="0">
              <a:solidFill>
                <a:srgbClr val="8B4D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70" y="97765"/>
            <a:ext cx="568853" cy="6816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68A775-AF9A-4B71-9972-F8F49576642A}"/>
              </a:ext>
            </a:extLst>
          </p:cNvPr>
          <p:cNvSpPr txBox="1"/>
          <p:nvPr/>
        </p:nvSpPr>
        <p:spPr>
          <a:xfrm>
            <a:off x="654587" y="1825180"/>
            <a:ext cx="108828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По результатам проведенной оценки, диплом Алимовой М.А.  о присвоении квалификации «Врач биофизик» по специальности 30.05.02 «Медицинская биофизика» является эквивалентом диплома ОП бакалавриата «Биомедицина» с присуждением академической степени бакалавра здравоохранения Республики Казахстан.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ru-RU" sz="2000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rgbClr val="002060"/>
                </a:solidFill>
                <a:latin typeface="Arial Narrow" panose="020B0606020202030204" pitchFamily="34" charset="0"/>
              </a:rPr>
              <a:t>Заявителю рекомендуется трудоустройство для осуществления профессиональной  деятельности в системе санитарно-эпидемиологического благополучия здравоохранения РК или продолжить обучение в магистратуре «Биомедицина».</a:t>
            </a:r>
          </a:p>
        </p:txBody>
      </p:sp>
    </p:spTree>
    <p:extLst>
      <p:ext uri="{BB962C8B-B14F-4D97-AF65-F5344CB8AC3E}">
        <p14:creationId xmlns:p14="http://schemas.microsoft.com/office/powerpoint/2010/main" val="8048782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415</Words>
  <Application>Microsoft Office PowerPoint</Application>
  <PresentationFormat>Широкоэкранный</PresentationFormat>
  <Paragraphs>20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Сравнение квалификации «врач-биофизик», академической степени бакалавра здравоохранения ОП «Биомедицина», ОП «Общая медицина»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Saule Sydykova</dc:creator>
  <cp:lastModifiedBy>Saule Sydykova</cp:lastModifiedBy>
  <cp:revision>32</cp:revision>
  <dcterms:created xsi:type="dcterms:W3CDTF">2023-12-12T16:24:16Z</dcterms:created>
  <dcterms:modified xsi:type="dcterms:W3CDTF">2024-02-05T18:46:20Z</dcterms:modified>
</cp:coreProperties>
</file>