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4869-327E-48CB-B877-1DC939481677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01A7-F19F-42AC-BDE2-78FEA2645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087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4869-327E-48CB-B877-1DC939481677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01A7-F19F-42AC-BDE2-78FEA2645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7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4869-327E-48CB-B877-1DC939481677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01A7-F19F-42AC-BDE2-78FEA2645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73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9B9A-0D22-4673-9969-5DD4831DAD6C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E185-DF70-4762-9EF7-C78DE180C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767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9B9A-0D22-4673-9969-5DD4831DAD6C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E185-DF70-4762-9EF7-C78DE180C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840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9B9A-0D22-4673-9969-5DD4831DAD6C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E185-DF70-4762-9EF7-C78DE180C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201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9B9A-0D22-4673-9969-5DD4831DAD6C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E185-DF70-4762-9EF7-C78DE180C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829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9B9A-0D22-4673-9969-5DD4831DAD6C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E185-DF70-4762-9EF7-C78DE180C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977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9B9A-0D22-4673-9969-5DD4831DAD6C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E185-DF70-4762-9EF7-C78DE180C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258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9B9A-0D22-4673-9969-5DD4831DAD6C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E185-DF70-4762-9EF7-C78DE180C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254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9B9A-0D22-4673-9969-5DD4831DAD6C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E185-DF70-4762-9EF7-C78DE180C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246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4869-327E-48CB-B877-1DC939481677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01A7-F19F-42AC-BDE2-78FEA2645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668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9B9A-0D22-4673-9969-5DD4831DAD6C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E185-DF70-4762-9EF7-C78DE180C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156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9B9A-0D22-4673-9969-5DD4831DAD6C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E185-DF70-4762-9EF7-C78DE180C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321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9B9A-0D22-4673-9969-5DD4831DAD6C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E185-DF70-4762-9EF7-C78DE180C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97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4869-327E-48CB-B877-1DC939481677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01A7-F19F-42AC-BDE2-78FEA2645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506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4869-327E-48CB-B877-1DC939481677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01A7-F19F-42AC-BDE2-78FEA2645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62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4869-327E-48CB-B877-1DC939481677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01A7-F19F-42AC-BDE2-78FEA2645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56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4869-327E-48CB-B877-1DC939481677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01A7-F19F-42AC-BDE2-78FEA2645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87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4869-327E-48CB-B877-1DC939481677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01A7-F19F-42AC-BDE2-78FEA2645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829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4869-327E-48CB-B877-1DC939481677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01A7-F19F-42AC-BDE2-78FEA2645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06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4869-327E-48CB-B877-1DC939481677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01A7-F19F-42AC-BDE2-78FEA2645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76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B4869-327E-48CB-B877-1DC939481677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801A7-F19F-42AC-BDE2-78FEA2645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60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99B9A-0D22-4673-9969-5DD4831DAD6C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2E185-DF70-4762-9EF7-C78DE180C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53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507958" y="2073309"/>
            <a:ext cx="9720759" cy="2585124"/>
          </a:xfrm>
        </p:spPr>
        <p:txBody>
          <a:bodyPr>
            <a:noAutofit/>
          </a:bodyPr>
          <a:lstStyle/>
          <a:p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«Миелопролиферативные новообразования» учебное пособие</a:t>
            </a:r>
            <a:b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«Рентген-эндоваскулярная реканализация при сочетанном атеросклеротическом поражении подвздошных артерии» учебное пособие </a:t>
            </a:r>
            <a:b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5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486987"/>
              </p:ext>
            </p:extLst>
          </p:nvPr>
        </p:nvGraphicFramePr>
        <p:xfrm>
          <a:off x="3247520" y="4676155"/>
          <a:ext cx="5696960" cy="6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3634209" imgH="65887" progId="CorelDraw.Graphic.21">
                  <p:embed/>
                </p:oleObj>
              </mc:Choice>
              <mc:Fallback>
                <p:oleObj name="CorelDRAW" r:id="rId2" imgW="3634209" imgH="65887" progId="CorelDraw.Graphic.21">
                  <p:embed/>
                  <p:pic>
                    <p:nvPicPr>
                      <p:cNvPr id="12" name="Объект 1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47520" y="4676155"/>
                        <a:ext cx="5696960" cy="66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2038"/>
              </p:ext>
            </p:extLst>
          </p:nvPr>
        </p:nvGraphicFramePr>
        <p:xfrm>
          <a:off x="-82852" y="2902028"/>
          <a:ext cx="6284204" cy="3955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1980332" imgH="1246440" progId="CorelDraw.Graphic.21">
                  <p:embed/>
                </p:oleObj>
              </mc:Choice>
              <mc:Fallback>
                <p:oleObj name="CorelDRAW" r:id="rId4" imgW="1980332" imgH="1246440" progId="CorelDraw.Graphic.21">
                  <p:embed/>
                  <p:pic>
                    <p:nvPicPr>
                      <p:cNvPr id="13" name="Объект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82852" y="2902028"/>
                        <a:ext cx="6284204" cy="39559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263742"/>
              </p:ext>
            </p:extLst>
          </p:nvPr>
        </p:nvGraphicFramePr>
        <p:xfrm>
          <a:off x="7758548" y="-41565"/>
          <a:ext cx="4502727" cy="2585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1177194" imgH="675760" progId="CorelDraw.Graphic.21">
                  <p:embed/>
                </p:oleObj>
              </mc:Choice>
              <mc:Fallback>
                <p:oleObj name="CorelDRAW" r:id="rId6" imgW="1177194" imgH="675760" progId="CorelDraw.Graphic.21">
                  <p:embed/>
                  <p:pic>
                    <p:nvPicPr>
                      <p:cNvPr id="14" name="Объект 1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58548" y="-41565"/>
                        <a:ext cx="4502727" cy="2585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Заголовок 6"/>
          <p:cNvSpPr txBox="1">
            <a:spLocks/>
          </p:cNvSpPr>
          <p:nvPr/>
        </p:nvSpPr>
        <p:spPr>
          <a:xfrm>
            <a:off x="10817525" y="5762445"/>
            <a:ext cx="1095032" cy="905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 dirty="0"/>
              <a:t> </a:t>
            </a:r>
            <a:r>
              <a:rPr lang="kk-KZ" sz="2000" b="1" dirty="0">
                <a:solidFill>
                  <a:schemeClr val="accent1">
                    <a:lumMod val="50000"/>
                  </a:schemeClr>
                </a:solidFill>
              </a:rPr>
              <a:t>Астана</a:t>
            </a:r>
          </a:p>
          <a:p>
            <a:r>
              <a:rPr lang="kk-KZ" sz="2000" b="1" dirty="0">
                <a:solidFill>
                  <a:schemeClr val="accent1">
                    <a:lumMod val="50000"/>
                  </a:schemeClr>
                </a:solidFill>
              </a:rPr>
              <a:t>2023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91" y="3936"/>
            <a:ext cx="5099314" cy="143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08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1173308"/>
            <a:ext cx="12233565" cy="5726257"/>
            <a:chOff x="0" y="1173308"/>
            <a:chExt cx="12233565" cy="5726257"/>
          </a:xfrm>
        </p:grpSpPr>
        <p:graphicFrame>
          <p:nvGraphicFramePr>
            <p:cNvPr id="4" name="Объект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7538232"/>
                </p:ext>
              </p:extLst>
            </p:nvPr>
          </p:nvGraphicFramePr>
          <p:xfrm>
            <a:off x="0" y="1173308"/>
            <a:ext cx="11685326" cy="66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2" imgW="3634209" imgH="65887" progId="CorelDraw.Graphic.21">
                    <p:embed/>
                  </p:oleObj>
                </mc:Choice>
                <mc:Fallback>
                  <p:oleObj name="CorelDRAW" r:id="rId2" imgW="3634209" imgH="65887" progId="CorelDraw.Graphic.21">
                    <p:embed/>
                    <p:pic>
                      <p:nvPicPr>
                        <p:cNvPr id="4" name="Объект 3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0" y="1173308"/>
                          <a:ext cx="11685326" cy="66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52334043"/>
                </p:ext>
              </p:extLst>
            </p:nvPr>
          </p:nvGraphicFramePr>
          <p:xfrm>
            <a:off x="9227128" y="5173498"/>
            <a:ext cx="3006437" cy="17260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4" imgW="1177194" imgH="675760" progId="CorelDraw.Graphic.21">
                    <p:embed/>
                  </p:oleObj>
                </mc:Choice>
                <mc:Fallback>
                  <p:oleObj name="CorelDRAW" r:id="rId4" imgW="1177194" imgH="675760" progId="CorelDraw.Graphic.21">
                    <p:embed/>
                    <p:pic>
                      <p:nvPicPr>
                        <p:cNvPr id="9" name="Объект 8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227128" y="5173498"/>
                          <a:ext cx="3006437" cy="172606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" y="92720"/>
            <a:ext cx="3838267" cy="10805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57733" y="6439725"/>
            <a:ext cx="90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nncrzRK</a:t>
            </a:r>
            <a:endParaRPr lang="ru-RU" sz="16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03" y="6424162"/>
            <a:ext cx="308852" cy="3088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23" y="6385407"/>
            <a:ext cx="338554" cy="3385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35553" y="6439725"/>
            <a:ext cx="1004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nncrz_kz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48068" y="6439725"/>
            <a:ext cx="23708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https://nncrz-uslugi.kz/</a:t>
            </a:r>
            <a:endParaRPr lang="ru-RU" sz="16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75" y="6419644"/>
            <a:ext cx="275611" cy="2756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245" y="6376020"/>
            <a:ext cx="372113" cy="3721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22472" y="6428459"/>
            <a:ext cx="1004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ННЦРЗ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A5B394-6616-553B-B994-69062E3C1EDE}"/>
              </a:ext>
            </a:extLst>
          </p:cNvPr>
          <p:cNvSpPr txBox="1"/>
          <p:nvPr/>
        </p:nvSpPr>
        <p:spPr>
          <a:xfrm>
            <a:off x="434356" y="1345632"/>
            <a:ext cx="684488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Авторы:</a:t>
            </a:r>
          </a:p>
          <a:p>
            <a:pPr algn="just"/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Айнабай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А.М.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–  кандидат медицинских наук, доцент кафедры внутренних болезней с курсами гастроэнтерологии, эндокринологии и пульмонологии НАО МУА. </a:t>
            </a:r>
          </a:p>
          <a:p>
            <a:pPr algn="just"/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Вильданова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Р.Ф.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– врач-гематолог, заведующий отделением онкогематологии и трансплантации костного мозга ТОО «Национальный научный онкологический центр»</a:t>
            </a:r>
          </a:p>
          <a:p>
            <a:pPr algn="just"/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Худайбергенова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М.С.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– врач – фармаколог ТОО «Национальный научный онкологический центр»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CDD06F-5CAC-4382-0EE1-75EBE21817EB}"/>
              </a:ext>
            </a:extLst>
          </p:cNvPr>
          <p:cNvSpPr txBox="1"/>
          <p:nvPr/>
        </p:nvSpPr>
        <p:spPr>
          <a:xfrm>
            <a:off x="4026077" y="380524"/>
            <a:ext cx="784777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«Миелопролиферативные новообразования» 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ru-RU" sz="1400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5FCE6DE0-A3E2-EB05-34C7-E6D8F03F2CD9}"/>
              </a:ext>
            </a:extLst>
          </p:cNvPr>
          <p:cNvSpPr/>
          <p:nvPr/>
        </p:nvSpPr>
        <p:spPr>
          <a:xfrm>
            <a:off x="7279243" y="1439076"/>
            <a:ext cx="4093412" cy="480155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3B32D1-3B36-35BA-B548-883B0B3A84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87418" y="1603747"/>
            <a:ext cx="3392743" cy="447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05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1173308"/>
            <a:ext cx="12233565" cy="5726257"/>
            <a:chOff x="0" y="1173308"/>
            <a:chExt cx="12233565" cy="5726257"/>
          </a:xfrm>
        </p:grpSpPr>
        <p:graphicFrame>
          <p:nvGraphicFramePr>
            <p:cNvPr id="4" name="Объект 3"/>
            <p:cNvGraphicFramePr>
              <a:graphicFrameLocks noChangeAspect="1"/>
            </p:cNvGraphicFramePr>
            <p:nvPr/>
          </p:nvGraphicFramePr>
          <p:xfrm>
            <a:off x="0" y="1173308"/>
            <a:ext cx="11685326" cy="66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2" imgW="3634209" imgH="65887" progId="CorelDraw.Graphic.21">
                    <p:embed/>
                  </p:oleObj>
                </mc:Choice>
                <mc:Fallback>
                  <p:oleObj name="CorelDRAW" r:id="rId2" imgW="3634209" imgH="65887" progId="CorelDraw.Graphic.21">
                    <p:embed/>
                    <p:pic>
                      <p:nvPicPr>
                        <p:cNvPr id="4" name="Объект 3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0" y="1173308"/>
                          <a:ext cx="11685326" cy="66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/>
          </p:nvGraphicFramePr>
          <p:xfrm>
            <a:off x="9227128" y="5173498"/>
            <a:ext cx="3006437" cy="17260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4" imgW="1177194" imgH="675760" progId="CorelDraw.Graphic.21">
                    <p:embed/>
                  </p:oleObj>
                </mc:Choice>
                <mc:Fallback>
                  <p:oleObj name="CorelDRAW" r:id="rId4" imgW="1177194" imgH="675760" progId="CorelDraw.Graphic.21">
                    <p:embed/>
                    <p:pic>
                      <p:nvPicPr>
                        <p:cNvPr id="9" name="Объект 8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227128" y="5173498"/>
                          <a:ext cx="3006437" cy="172606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" y="92720"/>
            <a:ext cx="3838267" cy="10805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57733" y="6439725"/>
            <a:ext cx="90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nncrzRK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03" y="6424162"/>
            <a:ext cx="308852" cy="3088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23" y="6385407"/>
            <a:ext cx="338554" cy="3385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35553" y="6439725"/>
            <a:ext cx="1004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nncrz_kz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48068" y="6439725"/>
            <a:ext cx="23708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https://nncrz-uslugi.kz/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75" y="6419644"/>
            <a:ext cx="275611" cy="2756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245" y="6376020"/>
            <a:ext cx="372113" cy="3721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22472" y="6428459"/>
            <a:ext cx="1004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ННЦРЗ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CDE63B-C778-7F7E-47F5-39A6CC9FAFAA}"/>
              </a:ext>
            </a:extLst>
          </p:cNvPr>
          <p:cNvSpPr txBox="1"/>
          <p:nvPr/>
        </p:nvSpPr>
        <p:spPr>
          <a:xfrm>
            <a:off x="171091" y="1329007"/>
            <a:ext cx="279378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Кемайкин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В.М.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ассоциированный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профессор, руководитель центра онкогематологии и трансплантации костного мозга ТОО «Национальный научный онкологический центр» 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68FCDF-AF45-E639-1247-93C5A64E9994}"/>
              </a:ext>
            </a:extLst>
          </p:cNvPr>
          <p:cNvSpPr txBox="1"/>
          <p:nvPr/>
        </p:nvSpPr>
        <p:spPr>
          <a:xfrm>
            <a:off x="6320250" y="1536174"/>
            <a:ext cx="254889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Смагулова А.К.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доцент кафедры внутренних болезней с курсами гастроэнтерологии, эндокринологии и пульмонологии НАО «Медицинский университет Астана»,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PhD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8F9947-509A-A207-FBCD-79FC12400304}"/>
              </a:ext>
            </a:extLst>
          </p:cNvPr>
          <p:cNvSpPr txBox="1"/>
          <p:nvPr/>
        </p:nvSpPr>
        <p:spPr>
          <a:xfrm>
            <a:off x="3561203" y="297314"/>
            <a:ext cx="73985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«Миелопролиферативные новообразования»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РЕЦЕНЗЕНТ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436A02B-3502-2F36-CF85-748C489252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37355" y="1435096"/>
            <a:ext cx="3491320" cy="489352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677C0C4-87AF-1A46-C2B5-27B902F2A77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94939" y="1430166"/>
            <a:ext cx="3225970" cy="494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74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1173308"/>
            <a:ext cx="12233565" cy="5726257"/>
            <a:chOff x="0" y="1173308"/>
            <a:chExt cx="12233565" cy="5726257"/>
          </a:xfrm>
        </p:grpSpPr>
        <p:graphicFrame>
          <p:nvGraphicFramePr>
            <p:cNvPr id="4" name="Объект 3"/>
            <p:cNvGraphicFramePr>
              <a:graphicFrameLocks noChangeAspect="1"/>
            </p:cNvGraphicFramePr>
            <p:nvPr/>
          </p:nvGraphicFramePr>
          <p:xfrm>
            <a:off x="0" y="1173308"/>
            <a:ext cx="11685326" cy="66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2" imgW="3634209" imgH="65887" progId="CorelDraw.Graphic.21">
                    <p:embed/>
                  </p:oleObj>
                </mc:Choice>
                <mc:Fallback>
                  <p:oleObj name="CorelDRAW" r:id="rId2" imgW="3634209" imgH="65887" progId="CorelDraw.Graphic.21">
                    <p:embed/>
                    <p:pic>
                      <p:nvPicPr>
                        <p:cNvPr id="4" name="Объект 3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0" y="1173308"/>
                          <a:ext cx="11685326" cy="66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/>
          </p:nvGraphicFramePr>
          <p:xfrm>
            <a:off x="9227128" y="5173498"/>
            <a:ext cx="3006437" cy="17260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4" imgW="1177194" imgH="675760" progId="CorelDraw.Graphic.21">
                    <p:embed/>
                  </p:oleObj>
                </mc:Choice>
                <mc:Fallback>
                  <p:oleObj name="CorelDRAW" r:id="rId4" imgW="1177194" imgH="675760" progId="CorelDraw.Graphic.21">
                    <p:embed/>
                    <p:pic>
                      <p:nvPicPr>
                        <p:cNvPr id="9" name="Объект 8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227128" y="5173498"/>
                          <a:ext cx="3006437" cy="172606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" y="92720"/>
            <a:ext cx="3838267" cy="10805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57733" y="6439725"/>
            <a:ext cx="90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nncrzRK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03" y="6424162"/>
            <a:ext cx="308852" cy="3088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23" y="6385407"/>
            <a:ext cx="338554" cy="3385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35553" y="6439725"/>
            <a:ext cx="1004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nncrz_kz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48068" y="6439725"/>
            <a:ext cx="23708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https://nncrz-uslugi.kz/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75" y="6419644"/>
            <a:ext cx="275611" cy="2756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245" y="6376020"/>
            <a:ext cx="372113" cy="3721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22472" y="6428459"/>
            <a:ext cx="1004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ННЦРЗ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5319BC-04D4-E63F-7A3E-5504DB65D13C}"/>
              </a:ext>
            </a:extLst>
          </p:cNvPr>
          <p:cNvSpPr txBox="1"/>
          <p:nvPr/>
        </p:nvSpPr>
        <p:spPr>
          <a:xfrm>
            <a:off x="746769" y="2205110"/>
            <a:ext cx="10710249" cy="313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Экспертное заключение: 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Учебное пособие «Миелопролиферативные новообразования» соответствуют требованиям, предъявляемым к учебным пособиям по структуре и оформлению, а также содержанию и может быть рекомендовано к утверждению с учетом вынесенных замечаний и рекомендаций.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Решение: 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Учебное пособие «Миелопролиферативные новообразования» рекомендуется к присвоению грифа УМО РУМС.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08DA9B-0452-CA93-AA40-DDDF3B7FC3D5}"/>
              </a:ext>
            </a:extLst>
          </p:cNvPr>
          <p:cNvSpPr txBox="1"/>
          <p:nvPr/>
        </p:nvSpPr>
        <p:spPr>
          <a:xfrm>
            <a:off x="1159489" y="1315457"/>
            <a:ext cx="10138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«Миелопролиферативные новообразования»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65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1173308"/>
            <a:ext cx="12233565" cy="5726257"/>
            <a:chOff x="0" y="1173308"/>
            <a:chExt cx="12233565" cy="5726257"/>
          </a:xfrm>
        </p:grpSpPr>
        <p:graphicFrame>
          <p:nvGraphicFramePr>
            <p:cNvPr id="4" name="Объект 3"/>
            <p:cNvGraphicFramePr>
              <a:graphicFrameLocks noChangeAspect="1"/>
            </p:cNvGraphicFramePr>
            <p:nvPr/>
          </p:nvGraphicFramePr>
          <p:xfrm>
            <a:off x="0" y="1173308"/>
            <a:ext cx="11685326" cy="66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2" imgW="3634209" imgH="65887" progId="CorelDraw.Graphic.21">
                    <p:embed/>
                  </p:oleObj>
                </mc:Choice>
                <mc:Fallback>
                  <p:oleObj name="CorelDRAW" r:id="rId2" imgW="3634209" imgH="65887" progId="CorelDraw.Graphic.21">
                    <p:embed/>
                    <p:pic>
                      <p:nvPicPr>
                        <p:cNvPr id="4" name="Объект 3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0" y="1173308"/>
                          <a:ext cx="11685326" cy="66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/>
          </p:nvGraphicFramePr>
          <p:xfrm>
            <a:off x="9227128" y="5173498"/>
            <a:ext cx="3006437" cy="17260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4" imgW="1177194" imgH="675760" progId="CorelDraw.Graphic.21">
                    <p:embed/>
                  </p:oleObj>
                </mc:Choice>
                <mc:Fallback>
                  <p:oleObj name="CorelDRAW" r:id="rId4" imgW="1177194" imgH="675760" progId="CorelDraw.Graphic.21">
                    <p:embed/>
                    <p:pic>
                      <p:nvPicPr>
                        <p:cNvPr id="9" name="Объект 8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227128" y="5173498"/>
                          <a:ext cx="3006437" cy="172606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" y="92720"/>
            <a:ext cx="3838267" cy="10805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57733" y="6439725"/>
            <a:ext cx="90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nncrzRK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03" y="6424162"/>
            <a:ext cx="308852" cy="3088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23" y="6385407"/>
            <a:ext cx="338554" cy="3385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35553" y="6439725"/>
            <a:ext cx="1004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nncrz_kz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48068" y="6439725"/>
            <a:ext cx="23708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https://nncrz-uslugi.kz/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75" y="6419644"/>
            <a:ext cx="275611" cy="2756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245" y="6376020"/>
            <a:ext cx="372113" cy="3721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22472" y="6428459"/>
            <a:ext cx="1004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ННЦРЗ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33B2F6-9C7A-B4F0-90A2-E070D36D6FB8}"/>
              </a:ext>
            </a:extLst>
          </p:cNvPr>
          <p:cNvSpPr txBox="1"/>
          <p:nvPr/>
        </p:nvSpPr>
        <p:spPr>
          <a:xfrm>
            <a:off x="506674" y="1308653"/>
            <a:ext cx="11178652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E290E7-CB3B-86B5-EA29-B4FD50ABDAEE}"/>
              </a:ext>
            </a:extLst>
          </p:cNvPr>
          <p:cNvSpPr txBox="1"/>
          <p:nvPr/>
        </p:nvSpPr>
        <p:spPr>
          <a:xfrm>
            <a:off x="3687524" y="163207"/>
            <a:ext cx="84320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«Рентген-эндоваскулярная реканализация при сочетанном атеросклеротическом поражении подвздошных артерии» учебное пособие </a:t>
            </a:r>
            <a:endParaRPr lang="ru-RU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C28E15-3230-AB19-0226-03DAA61B0206}"/>
              </a:ext>
            </a:extLst>
          </p:cNvPr>
          <p:cNvSpPr txBox="1"/>
          <p:nvPr/>
        </p:nvSpPr>
        <p:spPr>
          <a:xfrm>
            <a:off x="506674" y="1308653"/>
            <a:ext cx="572200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Авторы:</a:t>
            </a:r>
          </a:p>
          <a:p>
            <a:pPr algn="ctr"/>
            <a:endParaRPr lang="en-US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</a:rPr>
              <a:t>Чиналиев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 Азат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</a:rPr>
              <a:t>Мырзабаевич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ангиохирург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, интервенционный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рентгенхирург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, руководитель центра интервенционной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рентгенхирургии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«Национального научного онкологического центра». Докторант PhD НАО «Западно-Казахстанского Медицинского Университета имени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М.Оспанова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».</a:t>
            </a:r>
          </a:p>
          <a:p>
            <a:pPr algn="just"/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Хасенов Дидар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</a:rPr>
              <a:t>Талгатович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ангиохирург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, врач интервенционный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рентгенхирург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центра интервенционной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рентгенхирургии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«Национального научного онкологического центра».</a:t>
            </a:r>
            <a:endParaRPr lang="ru-RU" sz="1700" dirty="0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E4810DDA-66A6-2C20-D269-75F098BA14EA}"/>
              </a:ext>
            </a:extLst>
          </p:cNvPr>
          <p:cNvSpPr/>
          <p:nvPr/>
        </p:nvSpPr>
        <p:spPr>
          <a:xfrm>
            <a:off x="7084950" y="1331970"/>
            <a:ext cx="4093412" cy="480155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AF8DAA1-CFA1-DAFE-F39C-9A18B0AB63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13433" y="1533592"/>
            <a:ext cx="3427389" cy="437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46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1173308"/>
            <a:ext cx="12233565" cy="5726257"/>
            <a:chOff x="0" y="1173308"/>
            <a:chExt cx="12233565" cy="5726257"/>
          </a:xfrm>
        </p:grpSpPr>
        <p:graphicFrame>
          <p:nvGraphicFramePr>
            <p:cNvPr id="4" name="Объект 3"/>
            <p:cNvGraphicFramePr>
              <a:graphicFrameLocks noChangeAspect="1"/>
            </p:cNvGraphicFramePr>
            <p:nvPr/>
          </p:nvGraphicFramePr>
          <p:xfrm>
            <a:off x="0" y="1173308"/>
            <a:ext cx="11685326" cy="66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2" imgW="3634209" imgH="65887" progId="CorelDraw.Graphic.21">
                    <p:embed/>
                  </p:oleObj>
                </mc:Choice>
                <mc:Fallback>
                  <p:oleObj name="CorelDRAW" r:id="rId2" imgW="3634209" imgH="65887" progId="CorelDraw.Graphic.21">
                    <p:embed/>
                    <p:pic>
                      <p:nvPicPr>
                        <p:cNvPr id="4" name="Объект 3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0" y="1173308"/>
                          <a:ext cx="11685326" cy="66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/>
          </p:nvGraphicFramePr>
          <p:xfrm>
            <a:off x="9227128" y="5173498"/>
            <a:ext cx="3006437" cy="17260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4" imgW="1177194" imgH="675760" progId="CorelDraw.Graphic.21">
                    <p:embed/>
                  </p:oleObj>
                </mc:Choice>
                <mc:Fallback>
                  <p:oleObj name="CorelDRAW" r:id="rId4" imgW="1177194" imgH="675760" progId="CorelDraw.Graphic.21">
                    <p:embed/>
                    <p:pic>
                      <p:nvPicPr>
                        <p:cNvPr id="9" name="Объект 8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227128" y="5173498"/>
                          <a:ext cx="3006437" cy="172606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" y="92720"/>
            <a:ext cx="3838267" cy="10805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57733" y="6439725"/>
            <a:ext cx="90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nncrzRK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03" y="6424162"/>
            <a:ext cx="308852" cy="3088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23" y="6385407"/>
            <a:ext cx="338554" cy="3385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35553" y="6439725"/>
            <a:ext cx="1004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nncrz_kz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48068" y="6439725"/>
            <a:ext cx="23708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https://nncrz-uslugi.kz/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75" y="6419644"/>
            <a:ext cx="275611" cy="2756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245" y="6376020"/>
            <a:ext cx="372113" cy="3721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22472" y="6428459"/>
            <a:ext cx="1004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ННЦРЗ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E290E7-CB3B-86B5-EA29-B4FD50ABDAEE}"/>
              </a:ext>
            </a:extLst>
          </p:cNvPr>
          <p:cNvSpPr txBox="1"/>
          <p:nvPr/>
        </p:nvSpPr>
        <p:spPr>
          <a:xfrm>
            <a:off x="3910694" y="68461"/>
            <a:ext cx="77746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«Рентген-эндоваскулярная реканализация при сочетанном атеросклеротическом поражении подвздошных артерии»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РЕЦЕНЗЕНТТЫ: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8F6763-D900-3719-EB3C-F04BDD297D7C}"/>
              </a:ext>
            </a:extLst>
          </p:cNvPr>
          <p:cNvSpPr txBox="1"/>
          <p:nvPr/>
        </p:nvSpPr>
        <p:spPr>
          <a:xfrm>
            <a:off x="179441" y="1811483"/>
            <a:ext cx="2557914" cy="4785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0"/>
              </a:spcAft>
              <a:tabLst>
                <a:tab pos="5490845" algn="r"/>
              </a:tabLst>
            </a:pPr>
            <a:r>
              <a:rPr lang="kk-KZ" sz="20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1. Султаналиев Т. А. – Президент «Казахстанского общества сосудистых хирургов», «Казахстанского Флебологического общества», Профессор, доктор медицинских наук.</a:t>
            </a:r>
          </a:p>
          <a:p>
            <a:pPr algn="just">
              <a:spcBef>
                <a:spcPts val="300"/>
              </a:spcBef>
              <a:spcAft>
                <a:spcPts val="0"/>
              </a:spcAft>
              <a:tabLst>
                <a:tab pos="5490845" algn="r"/>
              </a:tabLst>
            </a:pPr>
            <a:endParaRPr lang="kk-KZ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0"/>
              </a:spcAft>
              <a:tabLst>
                <a:tab pos="5490845" algn="r"/>
              </a:tabLst>
            </a:pPr>
            <a:r>
              <a:rPr lang="kk-KZ" sz="20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38F837-1266-E683-930E-109725F3148D}"/>
              </a:ext>
            </a:extLst>
          </p:cNvPr>
          <p:cNvSpPr txBox="1"/>
          <p:nvPr/>
        </p:nvSpPr>
        <p:spPr>
          <a:xfrm>
            <a:off x="8430164" y="1729128"/>
            <a:ext cx="360663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k-KZ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2. Асамов Р.Э. – главный консультант отдела хирургии ЦКБ №1 главного медицинского управления при администрации Президента Республики Узбекистан, доктор медицинских наук, профессор, сердечно-сосудистый хирург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C294CBC-706F-C3CE-DD18-117FA7C382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86354" y="1292422"/>
            <a:ext cx="3236897" cy="436346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D51CC7C-F1CD-2418-173C-2AE7BA0C61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51894" y="1268790"/>
            <a:ext cx="2781502" cy="229992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17FD239-9DE3-0B6C-EC91-94325718D2E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58018">
            <a:off x="5559686" y="3460047"/>
            <a:ext cx="2673894" cy="253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4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1173308"/>
            <a:ext cx="12233565" cy="5726257"/>
            <a:chOff x="0" y="1173308"/>
            <a:chExt cx="12233565" cy="5726257"/>
          </a:xfrm>
        </p:grpSpPr>
        <p:graphicFrame>
          <p:nvGraphicFramePr>
            <p:cNvPr id="4" name="Объект 3"/>
            <p:cNvGraphicFramePr>
              <a:graphicFrameLocks noChangeAspect="1"/>
            </p:cNvGraphicFramePr>
            <p:nvPr/>
          </p:nvGraphicFramePr>
          <p:xfrm>
            <a:off x="0" y="1173308"/>
            <a:ext cx="11685326" cy="66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2" imgW="3634209" imgH="65887" progId="CorelDraw.Graphic.21">
                    <p:embed/>
                  </p:oleObj>
                </mc:Choice>
                <mc:Fallback>
                  <p:oleObj name="CorelDRAW" r:id="rId2" imgW="3634209" imgH="65887" progId="CorelDraw.Graphic.21">
                    <p:embed/>
                    <p:pic>
                      <p:nvPicPr>
                        <p:cNvPr id="4" name="Объект 3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0" y="1173308"/>
                          <a:ext cx="11685326" cy="66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/>
          </p:nvGraphicFramePr>
          <p:xfrm>
            <a:off x="9227128" y="5173498"/>
            <a:ext cx="3006437" cy="17260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4" imgW="1177194" imgH="675760" progId="CorelDraw.Graphic.21">
                    <p:embed/>
                  </p:oleObj>
                </mc:Choice>
                <mc:Fallback>
                  <p:oleObj name="CorelDRAW" r:id="rId4" imgW="1177194" imgH="675760" progId="CorelDraw.Graphic.21">
                    <p:embed/>
                    <p:pic>
                      <p:nvPicPr>
                        <p:cNvPr id="9" name="Объект 8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227128" y="5173498"/>
                          <a:ext cx="3006437" cy="172606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" y="92720"/>
            <a:ext cx="3838267" cy="10805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57733" y="6439725"/>
            <a:ext cx="90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nncrzRK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03" y="6424162"/>
            <a:ext cx="308852" cy="3088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23" y="6385407"/>
            <a:ext cx="338554" cy="3385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35553" y="6439725"/>
            <a:ext cx="1004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nncrz_kz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48068" y="6439725"/>
            <a:ext cx="23708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https://nncrz-uslugi.kz/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75" y="6419644"/>
            <a:ext cx="275611" cy="2756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245" y="6376020"/>
            <a:ext cx="372113" cy="3721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22472" y="6428459"/>
            <a:ext cx="1004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ННЦРЗ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08DA9B-0452-CA93-AA40-DDDF3B7FC3D5}"/>
              </a:ext>
            </a:extLst>
          </p:cNvPr>
          <p:cNvSpPr txBox="1"/>
          <p:nvPr/>
        </p:nvSpPr>
        <p:spPr>
          <a:xfrm>
            <a:off x="300290" y="1239983"/>
            <a:ext cx="111567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«Рентген-эндоваскулярная реканализация при сочетанном атеросклеротическом поражении подвздошных артерии» учебное пособие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335D06-FB7A-7FF6-A4EA-506EC0562D6F}"/>
              </a:ext>
            </a:extLst>
          </p:cNvPr>
          <p:cNvSpPr txBox="1"/>
          <p:nvPr/>
        </p:nvSpPr>
        <p:spPr>
          <a:xfrm>
            <a:off x="740875" y="2551527"/>
            <a:ext cx="10710249" cy="3004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Экспертное заключение: 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Учебное пособие «Рентген-эндоваскулярная реканализация при сочетанном атеросклеротическом поражении подвздошных артерии» соответствует требованиям, предъявляемым к учебным пособиям по структуре и оформлению, а также содержанию и может быть рекомендовано к утверждению с учетом вынесенных замечаний и рекомендаций.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Решение: 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Учебное пособие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«Рентген-эндоваскулярная реканализация при сочетанном атеросклеротическом поражении подвздошных артерии» 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рекомендуется к присвоению грифа УМО РУМС.</a:t>
            </a:r>
          </a:p>
        </p:txBody>
      </p:sp>
    </p:spTree>
    <p:extLst>
      <p:ext uri="{BB962C8B-B14F-4D97-AF65-F5344CB8AC3E}">
        <p14:creationId xmlns:p14="http://schemas.microsoft.com/office/powerpoint/2010/main" val="3254178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D844C26-E593-0C40-06C4-3D37BAAC9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9772"/>
            <a:ext cx="10515600" cy="4351338"/>
          </a:xfrm>
        </p:spPr>
        <p:txBody>
          <a:bodyPr/>
          <a:lstStyle/>
          <a:p>
            <a:pPr algn="ctr"/>
            <a:endParaRPr lang="kk-KZ" dirty="0"/>
          </a:p>
          <a:p>
            <a:pPr algn="ctr"/>
            <a:endParaRPr lang="kk-KZ" dirty="0"/>
          </a:p>
          <a:p>
            <a:pPr algn="ctr"/>
            <a:r>
              <a:rPr lang="kk-KZ" sz="35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Назарларыңызға рақмет!</a:t>
            </a:r>
            <a:r>
              <a:rPr lang="kk-KZ" sz="3600" dirty="0"/>
              <a:t> </a:t>
            </a:r>
          </a:p>
          <a:p>
            <a:pPr algn="ctr"/>
            <a:endParaRPr lang="kk-KZ" sz="3600" dirty="0"/>
          </a:p>
          <a:p>
            <a:pPr algn="ctr"/>
            <a:r>
              <a:rPr lang="kk-KZ" sz="36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  <a:p>
            <a:pPr algn="ctr"/>
            <a:endParaRPr lang="ru-RU" sz="35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933547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чмн ННЦРЗ общ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чмн ННЦРЗ общ" id="{AC606D12-20E3-4B08-B507-5F2A0E515C49}" vid="{85895729-C766-4512-BFFB-56CD8CFD002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шаблончмн ННЦРЗ общ</Template>
  <TotalTime>12306</TotalTime>
  <Words>506</Words>
  <Application>Microsoft Office PowerPoint</Application>
  <PresentationFormat>Широкоэкранный</PresentationFormat>
  <Paragraphs>71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шаблончмн ННЦРЗ общ</vt:lpstr>
      <vt:lpstr>Специальное оформление</vt:lpstr>
      <vt:lpstr>CorelDRAW</vt:lpstr>
      <vt:lpstr>1.  «Миелопролиферативные новообразования» учебное пособие  2. «Рентген-эндоваскулярная реканализация при сочетанном атеросклеротическом поражении подвздошных артерии» учебное пособие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Асель Мурат</cp:lastModifiedBy>
  <cp:revision>27</cp:revision>
  <cp:lastPrinted>2023-10-26T07:18:19Z</cp:lastPrinted>
  <dcterms:created xsi:type="dcterms:W3CDTF">2021-10-08T04:32:20Z</dcterms:created>
  <dcterms:modified xsi:type="dcterms:W3CDTF">2023-12-12T10:07:12Z</dcterms:modified>
</cp:coreProperties>
</file>