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12192000" cy="6858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798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rgbClr val="3E3E3E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700" b="0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rgbClr val="3E3E3E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7/15/2024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400800"/>
            <a:ext cx="12192000" cy="457200"/>
          </a:xfrm>
          <a:custGeom>
            <a:avLst/>
            <a:gdLst/>
            <a:ahLst/>
            <a:cxnLst/>
            <a:rect l="l" t="t" r="r" b="b"/>
            <a:pathLst>
              <a:path w="12192000" h="457200">
                <a:moveTo>
                  <a:pt x="12192000" y="0"/>
                </a:moveTo>
                <a:lnTo>
                  <a:pt x="0" y="0"/>
                </a:lnTo>
                <a:lnTo>
                  <a:pt x="0" y="457200"/>
                </a:lnTo>
                <a:lnTo>
                  <a:pt x="12192000" y="4572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BD58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6333744"/>
            <a:ext cx="12192000" cy="67310"/>
          </a:xfrm>
          <a:custGeom>
            <a:avLst/>
            <a:gdLst/>
            <a:ahLst/>
            <a:cxnLst/>
            <a:rect l="l" t="t" r="r" b="b"/>
            <a:pathLst>
              <a:path w="12192000" h="67310">
                <a:moveTo>
                  <a:pt x="12192000" y="0"/>
                </a:moveTo>
                <a:lnTo>
                  <a:pt x="0" y="0"/>
                </a:lnTo>
                <a:lnTo>
                  <a:pt x="0" y="67055"/>
                </a:lnTo>
                <a:lnTo>
                  <a:pt x="12192000" y="67055"/>
                </a:lnTo>
                <a:lnTo>
                  <a:pt x="12192000" y="0"/>
                </a:lnTo>
                <a:close/>
              </a:path>
            </a:pathLst>
          </a:custGeom>
          <a:solidFill>
            <a:srgbClr val="E483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193291" y="1737359"/>
            <a:ext cx="9966960" cy="0"/>
          </a:xfrm>
          <a:custGeom>
            <a:avLst/>
            <a:gdLst/>
            <a:ahLst/>
            <a:cxnLst/>
            <a:rect l="l" t="t" r="r" b="b"/>
            <a:pathLst>
              <a:path w="9966960">
                <a:moveTo>
                  <a:pt x="0" y="0"/>
                </a:moveTo>
                <a:lnTo>
                  <a:pt x="9966960" y="0"/>
                </a:lnTo>
              </a:path>
            </a:pathLst>
          </a:custGeom>
          <a:ln w="6096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19528" y="1737359"/>
            <a:ext cx="7091171" cy="455675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rgbClr val="3E3E3E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7/15/2024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7/15/2024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400800"/>
            <a:ext cx="12192000" cy="457200"/>
          </a:xfrm>
          <a:custGeom>
            <a:avLst/>
            <a:gdLst/>
            <a:ahLst/>
            <a:cxnLst/>
            <a:rect l="l" t="t" r="r" b="b"/>
            <a:pathLst>
              <a:path w="12192000" h="457200">
                <a:moveTo>
                  <a:pt x="12192000" y="0"/>
                </a:moveTo>
                <a:lnTo>
                  <a:pt x="0" y="0"/>
                </a:lnTo>
                <a:lnTo>
                  <a:pt x="0" y="457200"/>
                </a:lnTo>
                <a:lnTo>
                  <a:pt x="12192000" y="4572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BD58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6333744"/>
            <a:ext cx="12192000" cy="67310"/>
          </a:xfrm>
          <a:custGeom>
            <a:avLst/>
            <a:gdLst/>
            <a:ahLst/>
            <a:cxnLst/>
            <a:rect l="l" t="t" r="r" b="b"/>
            <a:pathLst>
              <a:path w="12192000" h="67310">
                <a:moveTo>
                  <a:pt x="12192000" y="0"/>
                </a:moveTo>
                <a:lnTo>
                  <a:pt x="0" y="0"/>
                </a:lnTo>
                <a:lnTo>
                  <a:pt x="0" y="67055"/>
                </a:lnTo>
                <a:lnTo>
                  <a:pt x="12192000" y="67055"/>
                </a:lnTo>
                <a:lnTo>
                  <a:pt x="12192000" y="0"/>
                </a:lnTo>
                <a:close/>
              </a:path>
            </a:pathLst>
          </a:custGeom>
          <a:solidFill>
            <a:srgbClr val="E483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193291" y="1737360"/>
            <a:ext cx="9966960" cy="0"/>
          </a:xfrm>
          <a:custGeom>
            <a:avLst/>
            <a:gdLst/>
            <a:ahLst/>
            <a:cxnLst/>
            <a:rect l="l" t="t" r="r" b="b"/>
            <a:pathLst>
              <a:path w="9966960">
                <a:moveTo>
                  <a:pt x="0" y="0"/>
                </a:moveTo>
                <a:lnTo>
                  <a:pt x="9966960" y="0"/>
                </a:lnTo>
              </a:path>
            </a:pathLst>
          </a:custGeom>
          <a:ln w="6096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19048" y="-102387"/>
            <a:ext cx="10153903" cy="17945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0" i="0">
                <a:solidFill>
                  <a:srgbClr val="3E3E3E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81476" y="1690306"/>
            <a:ext cx="10029046" cy="31102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0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andia.ru/text/category/farmatciya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44"/>
            <a:ext cx="12192000" cy="524510"/>
            <a:chOff x="0" y="6333744"/>
            <a:chExt cx="12192000" cy="524510"/>
          </a:xfrm>
        </p:grpSpPr>
        <p:sp>
          <p:nvSpPr>
            <p:cNvPr id="3" name="object 3"/>
            <p:cNvSpPr/>
            <p:nvPr/>
          </p:nvSpPr>
          <p:spPr>
            <a:xfrm>
              <a:off x="3047" y="6400800"/>
              <a:ext cx="12189460" cy="457200"/>
            </a:xfrm>
            <a:custGeom>
              <a:avLst/>
              <a:gdLst/>
              <a:ahLst/>
              <a:cxnLst/>
              <a:rect l="l" t="t" r="r" b="b"/>
              <a:pathLst>
                <a:path w="12189460" h="457200">
                  <a:moveTo>
                    <a:pt x="12188952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12188952" y="457200"/>
                  </a:lnTo>
                  <a:lnTo>
                    <a:pt x="12188952" y="0"/>
                  </a:lnTo>
                  <a:close/>
                </a:path>
              </a:pathLst>
            </a:custGeom>
            <a:solidFill>
              <a:srgbClr val="BD58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44"/>
              <a:ext cx="12189460" cy="64135"/>
            </a:xfrm>
            <a:custGeom>
              <a:avLst/>
              <a:gdLst/>
              <a:ahLst/>
              <a:cxnLst/>
              <a:rect l="l" t="t" r="r" b="b"/>
              <a:pathLst>
                <a:path w="12189460" h="64135">
                  <a:moveTo>
                    <a:pt x="12188952" y="0"/>
                  </a:moveTo>
                  <a:lnTo>
                    <a:pt x="0" y="0"/>
                  </a:lnTo>
                  <a:lnTo>
                    <a:pt x="0" y="64007"/>
                  </a:lnTo>
                  <a:lnTo>
                    <a:pt x="12188952" y="64007"/>
                  </a:lnTo>
                  <a:lnTo>
                    <a:pt x="12188952" y="0"/>
                  </a:lnTo>
                  <a:close/>
                </a:path>
              </a:pathLst>
            </a:custGeom>
            <a:solidFill>
              <a:srgbClr val="E483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1207008" y="4343400"/>
            <a:ext cx="9875520" cy="0"/>
          </a:xfrm>
          <a:custGeom>
            <a:avLst/>
            <a:gdLst/>
            <a:ahLst/>
            <a:cxnLst/>
            <a:rect l="l" t="t" r="r" b="b"/>
            <a:pathLst>
              <a:path w="9875520">
                <a:moveTo>
                  <a:pt x="0" y="0"/>
                </a:moveTo>
                <a:lnTo>
                  <a:pt x="9875520" y="0"/>
                </a:lnTo>
              </a:path>
            </a:pathLst>
          </a:custGeom>
          <a:ln w="6096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93139" y="3032033"/>
            <a:ext cx="7889240" cy="8807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365"/>
              </a:lnSpc>
              <a:spcBef>
                <a:spcPts val="100"/>
              </a:spcBef>
            </a:pPr>
            <a:r>
              <a:rPr sz="3300" b="1" i="1" spc="135" dirty="0">
                <a:solidFill>
                  <a:srgbClr val="637052"/>
                </a:solidFill>
                <a:latin typeface="Times New Roman"/>
                <a:cs typeface="Times New Roman"/>
              </a:rPr>
              <a:t>ВВОДНЫЙ</a:t>
            </a:r>
            <a:r>
              <a:rPr sz="3300" b="1" i="1" spc="320" dirty="0">
                <a:solidFill>
                  <a:srgbClr val="637052"/>
                </a:solidFill>
                <a:latin typeface="Times New Roman"/>
                <a:cs typeface="Times New Roman"/>
              </a:rPr>
              <a:t> </a:t>
            </a:r>
            <a:r>
              <a:rPr sz="3300" b="1" i="1" spc="135" dirty="0">
                <a:solidFill>
                  <a:srgbClr val="637052"/>
                </a:solidFill>
                <a:latin typeface="Times New Roman"/>
                <a:cs typeface="Times New Roman"/>
              </a:rPr>
              <a:t>ИНСТРУКТАЖ</a:t>
            </a:r>
            <a:r>
              <a:rPr sz="3300" b="1" i="1" spc="330" dirty="0">
                <a:solidFill>
                  <a:srgbClr val="637052"/>
                </a:solidFill>
                <a:latin typeface="Times New Roman"/>
                <a:cs typeface="Times New Roman"/>
              </a:rPr>
              <a:t> </a:t>
            </a:r>
            <a:r>
              <a:rPr sz="3300" b="1" i="1" spc="204" dirty="0">
                <a:solidFill>
                  <a:srgbClr val="637052"/>
                </a:solidFill>
                <a:latin typeface="Times New Roman"/>
                <a:cs typeface="Times New Roman"/>
              </a:rPr>
              <a:t>ПО</a:t>
            </a:r>
            <a:endParaRPr sz="3300">
              <a:latin typeface="Times New Roman"/>
              <a:cs typeface="Times New Roman"/>
            </a:endParaRPr>
          </a:p>
          <a:p>
            <a:pPr marL="12700">
              <a:lnSpc>
                <a:spcPts val="3365"/>
              </a:lnSpc>
            </a:pPr>
            <a:r>
              <a:rPr sz="3300" b="1" i="1" spc="170" dirty="0">
                <a:solidFill>
                  <a:srgbClr val="637052"/>
                </a:solidFill>
                <a:latin typeface="Times New Roman"/>
                <a:cs typeface="Times New Roman"/>
              </a:rPr>
              <a:t>БЕЗОПАСНОСТИ</a:t>
            </a:r>
            <a:r>
              <a:rPr sz="3300" b="1" i="1" spc="350" dirty="0">
                <a:solidFill>
                  <a:srgbClr val="637052"/>
                </a:solidFill>
                <a:latin typeface="Times New Roman"/>
                <a:cs typeface="Times New Roman"/>
              </a:rPr>
              <a:t> </a:t>
            </a:r>
            <a:r>
              <a:rPr sz="3300" b="1" i="1" dirty="0">
                <a:solidFill>
                  <a:srgbClr val="637052"/>
                </a:solidFill>
                <a:latin typeface="Times New Roman"/>
                <a:cs typeface="Times New Roman"/>
              </a:rPr>
              <a:t>И</a:t>
            </a:r>
            <a:r>
              <a:rPr sz="3300" b="1" i="1" spc="390" dirty="0">
                <a:solidFill>
                  <a:srgbClr val="637052"/>
                </a:solidFill>
                <a:latin typeface="Times New Roman"/>
                <a:cs typeface="Times New Roman"/>
              </a:rPr>
              <a:t> </a:t>
            </a:r>
            <a:r>
              <a:rPr sz="3300" b="1" i="1" spc="90" dirty="0">
                <a:solidFill>
                  <a:srgbClr val="637052"/>
                </a:solidFill>
                <a:latin typeface="Times New Roman"/>
                <a:cs typeface="Times New Roman"/>
              </a:rPr>
              <a:t>ОХРАНЫ</a:t>
            </a:r>
            <a:r>
              <a:rPr sz="3300" b="1" i="1" spc="370" dirty="0">
                <a:solidFill>
                  <a:srgbClr val="637052"/>
                </a:solidFill>
                <a:latin typeface="Times New Roman"/>
                <a:cs typeface="Times New Roman"/>
              </a:rPr>
              <a:t> </a:t>
            </a:r>
            <a:r>
              <a:rPr sz="3300" b="1" i="1" spc="125" dirty="0">
                <a:solidFill>
                  <a:srgbClr val="637052"/>
                </a:solidFill>
                <a:latin typeface="Times New Roman"/>
                <a:cs typeface="Times New Roman"/>
              </a:rPr>
              <a:t>ТРУДА</a:t>
            </a:r>
            <a:endParaRPr sz="33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93139" y="4360961"/>
            <a:ext cx="8837295" cy="517525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0" marR="5080">
              <a:lnSpc>
                <a:spcPct val="70000"/>
              </a:lnSpc>
              <a:spcBef>
                <a:spcPts val="780"/>
              </a:spcBef>
            </a:pPr>
            <a:r>
              <a:rPr sz="1900" b="1" spc="125" dirty="0">
                <a:solidFill>
                  <a:srgbClr val="724209"/>
                </a:solidFill>
                <a:latin typeface="Times New Roman"/>
                <a:cs typeface="Times New Roman"/>
              </a:rPr>
              <a:t>ОТДЕЛ</a:t>
            </a:r>
            <a:r>
              <a:rPr sz="1900" b="1" spc="385" dirty="0">
                <a:solidFill>
                  <a:srgbClr val="724209"/>
                </a:solidFill>
                <a:latin typeface="Times New Roman"/>
                <a:cs typeface="Times New Roman"/>
              </a:rPr>
              <a:t> </a:t>
            </a:r>
            <a:r>
              <a:rPr sz="1900" b="1" spc="105" dirty="0">
                <a:solidFill>
                  <a:srgbClr val="724209"/>
                </a:solidFill>
                <a:latin typeface="Times New Roman"/>
                <a:cs typeface="Times New Roman"/>
              </a:rPr>
              <a:t>ОХРАНЫ</a:t>
            </a:r>
            <a:r>
              <a:rPr sz="1900" b="1" spc="355" dirty="0">
                <a:solidFill>
                  <a:srgbClr val="724209"/>
                </a:solidFill>
                <a:latin typeface="Times New Roman"/>
                <a:cs typeface="Times New Roman"/>
              </a:rPr>
              <a:t> </a:t>
            </a:r>
            <a:r>
              <a:rPr sz="1900" b="1" spc="125" dirty="0">
                <a:solidFill>
                  <a:srgbClr val="724209"/>
                </a:solidFill>
                <a:latin typeface="Times New Roman"/>
                <a:cs typeface="Times New Roman"/>
              </a:rPr>
              <a:t>ТРУДА,</a:t>
            </a:r>
            <a:r>
              <a:rPr sz="1900" b="1" spc="390" dirty="0">
                <a:solidFill>
                  <a:srgbClr val="724209"/>
                </a:solidFill>
                <a:latin typeface="Times New Roman"/>
                <a:cs typeface="Times New Roman"/>
              </a:rPr>
              <a:t> </a:t>
            </a:r>
            <a:r>
              <a:rPr sz="1900" b="1" spc="155" dirty="0">
                <a:solidFill>
                  <a:srgbClr val="724209"/>
                </a:solidFill>
                <a:latin typeface="Times New Roman"/>
                <a:cs typeface="Times New Roman"/>
              </a:rPr>
              <a:t>ГРАЖДАНСКОЙ</a:t>
            </a:r>
            <a:r>
              <a:rPr sz="1900" b="1" spc="375" dirty="0">
                <a:solidFill>
                  <a:srgbClr val="724209"/>
                </a:solidFill>
                <a:latin typeface="Times New Roman"/>
                <a:cs typeface="Times New Roman"/>
              </a:rPr>
              <a:t> </a:t>
            </a:r>
            <a:r>
              <a:rPr sz="1900" b="1" spc="160" dirty="0">
                <a:solidFill>
                  <a:srgbClr val="724209"/>
                </a:solidFill>
                <a:latin typeface="Times New Roman"/>
                <a:cs typeface="Times New Roman"/>
              </a:rPr>
              <a:t>ЗАЩИТЫ</a:t>
            </a:r>
            <a:r>
              <a:rPr sz="1900" b="1" spc="390" dirty="0">
                <a:solidFill>
                  <a:srgbClr val="724209"/>
                </a:solidFill>
                <a:latin typeface="Times New Roman"/>
                <a:cs typeface="Times New Roman"/>
              </a:rPr>
              <a:t> </a:t>
            </a:r>
            <a:r>
              <a:rPr sz="1900" b="1" spc="-5" dirty="0">
                <a:solidFill>
                  <a:srgbClr val="724209"/>
                </a:solidFill>
                <a:latin typeface="Times New Roman"/>
                <a:cs typeface="Times New Roman"/>
              </a:rPr>
              <a:t>И</a:t>
            </a:r>
            <a:r>
              <a:rPr sz="1900" b="1" spc="395" dirty="0">
                <a:solidFill>
                  <a:srgbClr val="724209"/>
                </a:solidFill>
                <a:latin typeface="Times New Roman"/>
                <a:cs typeface="Times New Roman"/>
              </a:rPr>
              <a:t> </a:t>
            </a:r>
            <a:r>
              <a:rPr sz="1900" b="1" spc="170" dirty="0">
                <a:solidFill>
                  <a:srgbClr val="724209"/>
                </a:solidFill>
                <a:latin typeface="Times New Roman"/>
                <a:cs typeface="Times New Roman"/>
              </a:rPr>
              <a:t>ТЕХНИКИ </a:t>
            </a:r>
            <a:r>
              <a:rPr sz="1900" b="1" spc="-459" dirty="0">
                <a:solidFill>
                  <a:srgbClr val="724209"/>
                </a:solidFill>
                <a:latin typeface="Times New Roman"/>
                <a:cs typeface="Times New Roman"/>
              </a:rPr>
              <a:t> </a:t>
            </a:r>
            <a:r>
              <a:rPr sz="1900" b="1" spc="175" dirty="0">
                <a:solidFill>
                  <a:srgbClr val="724209"/>
                </a:solidFill>
                <a:latin typeface="Times New Roman"/>
                <a:cs typeface="Times New Roman"/>
              </a:rPr>
              <a:t>БЕЗОПАСНОСТИ,</a:t>
            </a:r>
            <a:r>
              <a:rPr sz="1900" b="1" spc="380" dirty="0">
                <a:solidFill>
                  <a:srgbClr val="724209"/>
                </a:solidFill>
                <a:latin typeface="Times New Roman"/>
                <a:cs typeface="Times New Roman"/>
              </a:rPr>
              <a:t> </a:t>
            </a:r>
            <a:r>
              <a:rPr sz="1900" b="1" spc="165" dirty="0">
                <a:solidFill>
                  <a:srgbClr val="724209"/>
                </a:solidFill>
                <a:latin typeface="Times New Roman"/>
                <a:cs typeface="Times New Roman"/>
              </a:rPr>
              <a:t>ПОЖАРНОЙ</a:t>
            </a:r>
            <a:r>
              <a:rPr sz="1900" b="1" spc="375" dirty="0">
                <a:solidFill>
                  <a:srgbClr val="724209"/>
                </a:solidFill>
                <a:latin typeface="Times New Roman"/>
                <a:cs typeface="Times New Roman"/>
              </a:rPr>
              <a:t> </a:t>
            </a:r>
            <a:r>
              <a:rPr sz="1900" b="1" spc="175" dirty="0">
                <a:solidFill>
                  <a:srgbClr val="724209"/>
                </a:solidFill>
                <a:latin typeface="Times New Roman"/>
                <a:cs typeface="Times New Roman"/>
              </a:rPr>
              <a:t>БЕЗОПАСНОСТИ.</a:t>
            </a:r>
            <a:r>
              <a:rPr sz="1900" b="1" spc="-270" dirty="0">
                <a:solidFill>
                  <a:srgbClr val="724209"/>
                </a:solidFill>
                <a:latin typeface="Times New Roman"/>
                <a:cs typeface="Times New Roman"/>
              </a:rPr>
              <a:t> 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93139" y="6398549"/>
            <a:ext cx="214884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solidFill>
                  <a:srgbClr val="724209"/>
                </a:solidFill>
                <a:latin typeface="Times New Roman"/>
                <a:cs typeface="Times New Roman"/>
              </a:rPr>
              <a:t>W</a:t>
            </a:r>
            <a:r>
              <a:rPr sz="1500" b="1" spc="-175" dirty="0">
                <a:solidFill>
                  <a:srgbClr val="724209"/>
                </a:solidFill>
                <a:latin typeface="Times New Roman"/>
                <a:cs typeface="Times New Roman"/>
              </a:rPr>
              <a:t> </a:t>
            </a:r>
            <a:r>
              <a:rPr sz="1500" b="1" dirty="0">
                <a:solidFill>
                  <a:srgbClr val="724209"/>
                </a:solidFill>
                <a:latin typeface="Times New Roman"/>
                <a:cs typeface="Times New Roman"/>
              </a:rPr>
              <a:t>W</a:t>
            </a:r>
            <a:r>
              <a:rPr sz="1500" b="1" spc="-175" dirty="0">
                <a:solidFill>
                  <a:srgbClr val="724209"/>
                </a:solidFill>
                <a:latin typeface="Times New Roman"/>
                <a:cs typeface="Times New Roman"/>
              </a:rPr>
              <a:t> </a:t>
            </a:r>
            <a:r>
              <a:rPr sz="1500" b="1" spc="70" dirty="0">
                <a:solidFill>
                  <a:srgbClr val="724209"/>
                </a:solidFill>
                <a:latin typeface="Times New Roman"/>
                <a:cs typeface="Times New Roman"/>
              </a:rPr>
              <a:t>W</a:t>
            </a:r>
            <a:r>
              <a:rPr sz="1500" b="1" spc="200" dirty="0">
                <a:solidFill>
                  <a:srgbClr val="724209"/>
                </a:solidFill>
                <a:latin typeface="Times New Roman"/>
                <a:cs typeface="Times New Roman"/>
              </a:rPr>
              <a:t>.KA</a:t>
            </a:r>
            <a:r>
              <a:rPr sz="1500" b="1" spc="175" dirty="0">
                <a:solidFill>
                  <a:srgbClr val="724209"/>
                </a:solidFill>
                <a:latin typeface="Times New Roman"/>
                <a:cs typeface="Times New Roman"/>
              </a:rPr>
              <a:t>Z</a:t>
            </a:r>
            <a:r>
              <a:rPr sz="1500" b="1" spc="195" dirty="0">
                <a:solidFill>
                  <a:srgbClr val="724209"/>
                </a:solidFill>
                <a:latin typeface="Times New Roman"/>
                <a:cs typeface="Times New Roman"/>
              </a:rPr>
              <a:t>N</a:t>
            </a:r>
            <a:r>
              <a:rPr sz="1500" b="1" spc="-5" dirty="0">
                <a:solidFill>
                  <a:srgbClr val="724209"/>
                </a:solidFill>
                <a:latin typeface="Times New Roman"/>
                <a:cs typeface="Times New Roman"/>
              </a:rPr>
              <a:t>M</a:t>
            </a:r>
            <a:r>
              <a:rPr sz="1500" b="1" spc="-175" dirty="0">
                <a:solidFill>
                  <a:srgbClr val="724209"/>
                </a:solidFill>
                <a:latin typeface="Times New Roman"/>
                <a:cs typeface="Times New Roman"/>
              </a:rPr>
              <a:t> </a:t>
            </a:r>
            <a:r>
              <a:rPr sz="1500" b="1" spc="200" dirty="0">
                <a:solidFill>
                  <a:srgbClr val="724209"/>
                </a:solidFill>
                <a:latin typeface="Times New Roman"/>
                <a:cs typeface="Times New Roman"/>
              </a:rPr>
              <a:t>U.K</a:t>
            </a:r>
            <a:r>
              <a:rPr sz="1500" b="1" dirty="0">
                <a:solidFill>
                  <a:srgbClr val="724209"/>
                </a:solidFill>
                <a:latin typeface="Times New Roman"/>
                <a:cs typeface="Times New Roman"/>
              </a:rPr>
              <a:t>Z</a:t>
            </a:r>
            <a:r>
              <a:rPr sz="1500" b="1" spc="-175" dirty="0">
                <a:solidFill>
                  <a:srgbClr val="724209"/>
                </a:solidFill>
                <a:latin typeface="Times New Roman"/>
                <a:cs typeface="Times New Roman"/>
              </a:rPr>
              <a:t> </a:t>
            </a:r>
            <a:endParaRPr sz="1500">
              <a:latin typeface="Times New Roman"/>
              <a:cs typeface="Times New Roman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03292" y="434340"/>
            <a:ext cx="1152143" cy="1371599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744565" y="2109086"/>
            <a:ext cx="10291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rgbClr val="8B4D80"/>
                </a:solidFill>
                <a:latin typeface="Times New Roman"/>
                <a:cs typeface="Times New Roman"/>
              </a:rPr>
              <a:t>КАЗАХСКИЙ</a:t>
            </a:r>
            <a:r>
              <a:rPr sz="1800" spc="30" dirty="0">
                <a:solidFill>
                  <a:srgbClr val="8B4D8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8B4D80"/>
                </a:solidFill>
                <a:latin typeface="Times New Roman"/>
                <a:cs typeface="Times New Roman"/>
              </a:rPr>
              <a:t>НАЦИОНАЛЬНЫЙ</a:t>
            </a:r>
            <a:r>
              <a:rPr sz="1800" spc="40" dirty="0">
                <a:solidFill>
                  <a:srgbClr val="8B4D8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8B4D80"/>
                </a:solidFill>
                <a:latin typeface="Times New Roman"/>
                <a:cs typeface="Times New Roman"/>
              </a:rPr>
              <a:t>МЕДИЦИНСКИЙ</a:t>
            </a:r>
            <a:r>
              <a:rPr sz="1800" spc="30" dirty="0">
                <a:solidFill>
                  <a:srgbClr val="8B4D8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8B4D80"/>
                </a:solidFill>
                <a:latin typeface="Times New Roman"/>
                <a:cs typeface="Times New Roman"/>
              </a:rPr>
              <a:t>УНИВЕРСИТЕТ</a:t>
            </a:r>
            <a:r>
              <a:rPr sz="1800" dirty="0">
                <a:solidFill>
                  <a:srgbClr val="8B4D8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8B4D80"/>
                </a:solidFill>
                <a:latin typeface="Times New Roman"/>
                <a:cs typeface="Times New Roman"/>
              </a:rPr>
              <a:t>ИМЕНИ</a:t>
            </a:r>
            <a:r>
              <a:rPr sz="1800" spc="15" dirty="0">
                <a:solidFill>
                  <a:srgbClr val="8B4D8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8B4D80"/>
                </a:solidFill>
                <a:latin typeface="Times New Roman"/>
                <a:cs typeface="Times New Roman"/>
              </a:rPr>
              <a:t>С.Д.</a:t>
            </a:r>
            <a:r>
              <a:rPr sz="1800" spc="-10" dirty="0">
                <a:solidFill>
                  <a:srgbClr val="8B4D80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8B4D80"/>
                </a:solidFill>
                <a:latin typeface="Times New Roman"/>
                <a:cs typeface="Times New Roman"/>
              </a:rPr>
              <a:t>АСФЕНДИЯРОВА</a:t>
            </a:r>
            <a:endParaRPr sz="1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11807" y="913891"/>
            <a:ext cx="823404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5" dirty="0"/>
              <a:t>ОПАСНЫЕ</a:t>
            </a:r>
            <a:r>
              <a:rPr spc="-130" dirty="0"/>
              <a:t> </a:t>
            </a:r>
            <a:r>
              <a:rPr dirty="0"/>
              <a:t>И</a:t>
            </a:r>
            <a:r>
              <a:rPr spc="-130" dirty="0"/>
              <a:t> </a:t>
            </a:r>
            <a:r>
              <a:rPr spc="-45" dirty="0"/>
              <a:t>ВРЕДНЫЕ</a:t>
            </a:r>
            <a:r>
              <a:rPr spc="-110" dirty="0"/>
              <a:t> </a:t>
            </a:r>
            <a:r>
              <a:rPr spc="-45" dirty="0"/>
              <a:t>ФАКТОРЫ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57859" y="1699457"/>
            <a:ext cx="10720070" cy="4121150"/>
          </a:xfrm>
          <a:prstGeom prst="rect">
            <a:avLst/>
          </a:prstGeom>
        </p:spPr>
        <p:txBody>
          <a:bodyPr vert="horz" wrap="square" lIns="0" tIns="133350" rIns="0" bIns="0" rtlCol="0">
            <a:spAutoFit/>
          </a:bodyPr>
          <a:lstStyle/>
          <a:p>
            <a:pPr marL="251460" indent="-239395">
              <a:lnSpc>
                <a:spcPct val="100000"/>
              </a:lnSpc>
              <a:spcBef>
                <a:spcPts val="1050"/>
              </a:spcBef>
              <a:buAutoNum type="arabicPeriod"/>
              <a:tabLst>
                <a:tab pos="252095" algn="l"/>
              </a:tabLst>
            </a:pPr>
            <a:r>
              <a:rPr sz="1900" spc="-5" dirty="0">
                <a:solidFill>
                  <a:srgbClr val="3E3E3E"/>
                </a:solidFill>
                <a:latin typeface="Calibri"/>
                <a:cs typeface="Calibri"/>
              </a:rPr>
              <a:t>Химические</a:t>
            </a:r>
            <a:r>
              <a:rPr sz="1900" spc="-1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3E3E3E"/>
                </a:solidFill>
                <a:latin typeface="Calibri"/>
                <a:cs typeface="Calibri"/>
              </a:rPr>
              <a:t>вещества</a:t>
            </a:r>
            <a:endParaRPr sz="1900">
              <a:latin typeface="Calibri"/>
              <a:cs typeface="Calibri"/>
            </a:endParaRPr>
          </a:p>
          <a:p>
            <a:pPr marL="248920" indent="-236854">
              <a:lnSpc>
                <a:spcPct val="100000"/>
              </a:lnSpc>
              <a:spcBef>
                <a:spcPts val="944"/>
              </a:spcBef>
              <a:buAutoNum type="arabicPeriod"/>
              <a:tabLst>
                <a:tab pos="249554" algn="l"/>
              </a:tabLst>
            </a:pPr>
            <a:r>
              <a:rPr sz="1900" spc="-10" dirty="0">
                <a:solidFill>
                  <a:srgbClr val="3E3E3E"/>
                </a:solidFill>
                <a:latin typeface="Calibri"/>
                <a:cs typeface="Calibri"/>
              </a:rPr>
              <a:t>Строительные</a:t>
            </a:r>
            <a:r>
              <a:rPr sz="1900" spc="1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3E3E3E"/>
                </a:solidFill>
                <a:latin typeface="Calibri"/>
                <a:cs typeface="Calibri"/>
              </a:rPr>
              <a:t>площадки</a:t>
            </a:r>
            <a:endParaRPr sz="1900">
              <a:latin typeface="Calibri"/>
              <a:cs typeface="Calibri"/>
            </a:endParaRPr>
          </a:p>
          <a:p>
            <a:pPr marL="248920" indent="-236854">
              <a:lnSpc>
                <a:spcPct val="100000"/>
              </a:lnSpc>
              <a:spcBef>
                <a:spcPts val="935"/>
              </a:spcBef>
              <a:buAutoNum type="arabicPeriod"/>
              <a:tabLst>
                <a:tab pos="249554" algn="l"/>
              </a:tabLst>
            </a:pPr>
            <a:r>
              <a:rPr sz="1900" spc="-5" dirty="0">
                <a:solidFill>
                  <a:srgbClr val="3E3E3E"/>
                </a:solidFill>
                <a:latin typeface="Calibri"/>
                <a:cs typeface="Calibri"/>
              </a:rPr>
              <a:t>Люки,</a:t>
            </a:r>
            <a:r>
              <a:rPr sz="1900" spc="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3E3E3E"/>
                </a:solidFill>
                <a:latin typeface="Calibri"/>
                <a:cs typeface="Calibri"/>
              </a:rPr>
              <a:t>балконы,</a:t>
            </a:r>
            <a:r>
              <a:rPr sz="1900" spc="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3E3E3E"/>
                </a:solidFill>
                <a:latin typeface="Calibri"/>
                <a:cs typeface="Calibri"/>
              </a:rPr>
              <a:t>открытые</a:t>
            </a:r>
            <a:r>
              <a:rPr sz="1900" spc="3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3E3E3E"/>
                </a:solidFill>
                <a:latin typeface="Calibri"/>
                <a:cs typeface="Calibri"/>
              </a:rPr>
              <a:t>окна</a:t>
            </a:r>
            <a:endParaRPr sz="1900">
              <a:latin typeface="Calibri"/>
              <a:cs typeface="Calibri"/>
            </a:endParaRPr>
          </a:p>
          <a:p>
            <a:pPr marL="248920" indent="-236854">
              <a:lnSpc>
                <a:spcPct val="100000"/>
              </a:lnSpc>
              <a:spcBef>
                <a:spcPts val="950"/>
              </a:spcBef>
              <a:buAutoNum type="arabicPeriod"/>
              <a:tabLst>
                <a:tab pos="249554" algn="l"/>
              </a:tabLst>
            </a:pPr>
            <a:r>
              <a:rPr sz="1900" spc="-5" dirty="0">
                <a:solidFill>
                  <a:srgbClr val="3E3E3E"/>
                </a:solidFill>
                <a:latin typeface="Calibri"/>
                <a:cs typeface="Calibri"/>
              </a:rPr>
              <a:t>Опасность</a:t>
            </a:r>
            <a:r>
              <a:rPr sz="190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3E3E3E"/>
                </a:solidFill>
                <a:latin typeface="Calibri"/>
                <a:cs typeface="Calibri"/>
              </a:rPr>
              <a:t>спотыкания,</a:t>
            </a:r>
            <a:r>
              <a:rPr sz="1900" spc="1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3E3E3E"/>
                </a:solidFill>
                <a:latin typeface="Calibri"/>
                <a:cs typeface="Calibri"/>
              </a:rPr>
              <a:t>падения</a:t>
            </a:r>
            <a:r>
              <a:rPr sz="1900" spc="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3E3E3E"/>
                </a:solidFill>
                <a:latin typeface="Calibri"/>
                <a:cs typeface="Calibri"/>
              </a:rPr>
              <a:t>и</a:t>
            </a:r>
            <a:r>
              <a:rPr sz="1900" spc="-1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900" spc="-20" dirty="0">
                <a:solidFill>
                  <a:srgbClr val="3E3E3E"/>
                </a:solidFill>
                <a:latin typeface="Calibri"/>
                <a:cs typeface="Calibri"/>
              </a:rPr>
              <a:t>скольжения</a:t>
            </a:r>
            <a:endParaRPr sz="1900">
              <a:latin typeface="Calibri"/>
              <a:cs typeface="Calibri"/>
            </a:endParaRPr>
          </a:p>
          <a:p>
            <a:pPr marL="248920" indent="-236854">
              <a:lnSpc>
                <a:spcPct val="100000"/>
              </a:lnSpc>
              <a:spcBef>
                <a:spcPts val="950"/>
              </a:spcBef>
              <a:buAutoNum type="arabicPeriod"/>
              <a:tabLst>
                <a:tab pos="249554" algn="l"/>
              </a:tabLst>
            </a:pPr>
            <a:r>
              <a:rPr sz="1900" spc="-15" dirty="0">
                <a:solidFill>
                  <a:srgbClr val="3E3E3E"/>
                </a:solidFill>
                <a:latin typeface="Calibri"/>
                <a:cs typeface="Calibri"/>
              </a:rPr>
              <a:t>Кабели</a:t>
            </a:r>
            <a:endParaRPr sz="1900">
              <a:latin typeface="Calibri"/>
              <a:cs typeface="Calibri"/>
            </a:endParaRPr>
          </a:p>
          <a:p>
            <a:pPr marL="248285" indent="-236220">
              <a:lnSpc>
                <a:spcPct val="100000"/>
              </a:lnSpc>
              <a:spcBef>
                <a:spcPts val="935"/>
              </a:spcBef>
              <a:buAutoNum type="arabicPeriod"/>
              <a:tabLst>
                <a:tab pos="248920" algn="l"/>
              </a:tabLst>
            </a:pPr>
            <a:r>
              <a:rPr sz="1900" spc="-20" dirty="0">
                <a:solidFill>
                  <a:srgbClr val="3E3E3E"/>
                </a:solidFill>
                <a:latin typeface="Calibri"/>
                <a:cs typeface="Calibri"/>
              </a:rPr>
              <a:t>Подъем</a:t>
            </a:r>
            <a:r>
              <a:rPr sz="1900" spc="-3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3E3E3E"/>
                </a:solidFill>
                <a:latin typeface="Calibri"/>
                <a:cs typeface="Calibri"/>
              </a:rPr>
              <a:t>тяжестей</a:t>
            </a:r>
            <a:endParaRPr sz="1900">
              <a:latin typeface="Calibri"/>
              <a:cs typeface="Calibri"/>
            </a:endParaRPr>
          </a:p>
          <a:p>
            <a:pPr marL="247650" indent="-235585">
              <a:lnSpc>
                <a:spcPct val="100000"/>
              </a:lnSpc>
              <a:spcBef>
                <a:spcPts val="944"/>
              </a:spcBef>
              <a:buAutoNum type="arabicPeriod"/>
              <a:tabLst>
                <a:tab pos="248285" algn="l"/>
              </a:tabLst>
            </a:pPr>
            <a:r>
              <a:rPr sz="1900" spc="-10" dirty="0">
                <a:solidFill>
                  <a:srgbClr val="3E3E3E"/>
                </a:solidFill>
                <a:latin typeface="Calibri"/>
                <a:cs typeface="Calibri"/>
              </a:rPr>
              <a:t>Погодные условия</a:t>
            </a:r>
            <a:r>
              <a:rPr sz="1900" spc="-15" dirty="0">
                <a:solidFill>
                  <a:srgbClr val="3E3E3E"/>
                </a:solidFill>
                <a:latin typeface="Calibri"/>
                <a:cs typeface="Calibri"/>
              </a:rPr>
              <a:t> (обморожения</a:t>
            </a:r>
            <a:r>
              <a:rPr sz="1900" spc="-10" dirty="0">
                <a:solidFill>
                  <a:srgbClr val="3E3E3E"/>
                </a:solidFill>
                <a:latin typeface="Calibri"/>
                <a:cs typeface="Calibri"/>
              </a:rPr>
              <a:t> или </a:t>
            </a:r>
            <a:r>
              <a:rPr sz="1900" spc="-15" dirty="0">
                <a:solidFill>
                  <a:srgbClr val="3E3E3E"/>
                </a:solidFill>
                <a:latin typeface="Calibri"/>
                <a:cs typeface="Calibri"/>
              </a:rPr>
              <a:t>жара)</a:t>
            </a:r>
            <a:endParaRPr sz="1900">
              <a:latin typeface="Calibri"/>
              <a:cs typeface="Calibri"/>
            </a:endParaRPr>
          </a:p>
          <a:p>
            <a:pPr marL="250825" indent="-238125">
              <a:lnSpc>
                <a:spcPct val="100000"/>
              </a:lnSpc>
              <a:spcBef>
                <a:spcPts val="950"/>
              </a:spcBef>
              <a:buAutoNum type="arabicPeriod"/>
              <a:tabLst>
                <a:tab pos="250825" algn="l"/>
              </a:tabLst>
            </a:pPr>
            <a:r>
              <a:rPr sz="1900" spc="-5" dirty="0">
                <a:solidFill>
                  <a:srgbClr val="3E3E3E"/>
                </a:solidFill>
                <a:latin typeface="Calibri"/>
                <a:cs typeface="Calibri"/>
              </a:rPr>
              <a:t>Движущийся</a:t>
            </a:r>
            <a:r>
              <a:rPr sz="1900" spc="-1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3E3E3E"/>
                </a:solidFill>
                <a:latin typeface="Calibri"/>
                <a:cs typeface="Calibri"/>
              </a:rPr>
              <a:t>автотранспорт</a:t>
            </a:r>
            <a:endParaRPr sz="1900">
              <a:latin typeface="Calibri"/>
              <a:cs typeface="Calibri"/>
            </a:endParaRPr>
          </a:p>
          <a:p>
            <a:pPr marL="247650" indent="-235585">
              <a:lnSpc>
                <a:spcPct val="100000"/>
              </a:lnSpc>
              <a:spcBef>
                <a:spcPts val="935"/>
              </a:spcBef>
              <a:buAutoNum type="arabicPeriod"/>
              <a:tabLst>
                <a:tab pos="248285" algn="l"/>
              </a:tabLst>
            </a:pPr>
            <a:r>
              <a:rPr sz="1900" spc="-15" dirty="0">
                <a:solidFill>
                  <a:srgbClr val="3E3E3E"/>
                </a:solidFill>
                <a:latin typeface="Calibri"/>
                <a:cs typeface="Calibri"/>
              </a:rPr>
              <a:t>Лестницы</a:t>
            </a:r>
            <a:endParaRPr sz="1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50"/>
              </a:spcBef>
            </a:pPr>
            <a:r>
              <a:rPr sz="1900" dirty="0">
                <a:solidFill>
                  <a:srgbClr val="FF0000"/>
                </a:solidFill>
                <a:latin typeface="Calibri"/>
                <a:cs typeface="Calibri"/>
              </a:rPr>
              <a:t>Пожалуйста,</a:t>
            </a:r>
            <a:r>
              <a:rPr sz="19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FF0000"/>
                </a:solidFill>
                <a:latin typeface="Calibri"/>
                <a:cs typeface="Calibri"/>
              </a:rPr>
              <a:t>не</a:t>
            </a:r>
            <a:r>
              <a:rPr sz="1900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FF0000"/>
                </a:solidFill>
                <a:latin typeface="Calibri"/>
                <a:cs typeface="Calibri"/>
              </a:rPr>
              <a:t>торопитесь</a:t>
            </a:r>
            <a:r>
              <a:rPr sz="1900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FF0000"/>
                </a:solidFill>
                <a:latin typeface="Calibri"/>
                <a:cs typeface="Calibri"/>
              </a:rPr>
              <a:t>при</a:t>
            </a:r>
            <a:r>
              <a:rPr sz="19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FF0000"/>
                </a:solidFill>
                <a:latin typeface="Calibri"/>
                <a:cs typeface="Calibri"/>
              </a:rPr>
              <a:t>подъеме</a:t>
            </a:r>
            <a:r>
              <a:rPr sz="1900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FF0000"/>
                </a:solidFill>
                <a:latin typeface="Calibri"/>
                <a:cs typeface="Calibri"/>
              </a:rPr>
              <a:t>/</a:t>
            </a:r>
            <a:r>
              <a:rPr sz="1900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FF0000"/>
                </a:solidFill>
                <a:latin typeface="Calibri"/>
                <a:cs typeface="Calibri"/>
              </a:rPr>
              <a:t>спуске</a:t>
            </a:r>
            <a:r>
              <a:rPr sz="1900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FF0000"/>
                </a:solidFill>
                <a:latin typeface="Calibri"/>
                <a:cs typeface="Calibri"/>
              </a:rPr>
              <a:t>по</a:t>
            </a:r>
            <a:r>
              <a:rPr sz="19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FF0000"/>
                </a:solidFill>
                <a:latin typeface="Calibri"/>
                <a:cs typeface="Calibri"/>
              </a:rPr>
              <a:t>лестнице</a:t>
            </a:r>
            <a:r>
              <a:rPr sz="1900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FF0000"/>
                </a:solidFill>
                <a:latin typeface="Calibri"/>
                <a:cs typeface="Calibri"/>
              </a:rPr>
              <a:t>и</a:t>
            </a:r>
            <a:r>
              <a:rPr sz="1900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FF0000"/>
                </a:solidFill>
                <a:latin typeface="Calibri"/>
                <a:cs typeface="Calibri"/>
              </a:rPr>
              <a:t>используйтеперила</a:t>
            </a:r>
            <a:r>
              <a:rPr sz="1900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FF0000"/>
                </a:solidFill>
                <a:latin typeface="Calibri"/>
                <a:cs typeface="Calibri"/>
              </a:rPr>
              <a:t>для</a:t>
            </a:r>
            <a:r>
              <a:rPr sz="19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FF0000"/>
                </a:solidFill>
                <a:latin typeface="Calibri"/>
                <a:cs typeface="Calibri"/>
              </a:rPr>
              <a:t>безопасности</a:t>
            </a:r>
            <a:r>
              <a:rPr sz="1900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FF0000"/>
                </a:solidFill>
                <a:latin typeface="Calibri"/>
                <a:cs typeface="Calibri"/>
              </a:rPr>
              <a:t>!</a:t>
            </a:r>
            <a:endParaRPr sz="1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73451" y="913891"/>
            <a:ext cx="630999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0" dirty="0"/>
              <a:t>ЭЛЕКТРОБЕЗОПАСНОСТЬ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75919" y="1804078"/>
            <a:ext cx="9878695" cy="3924935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12700" marR="5080">
              <a:lnSpc>
                <a:spcPct val="70000"/>
              </a:lnSpc>
              <a:spcBef>
                <a:spcPts val="670"/>
              </a:spcBef>
            </a:pPr>
            <a:r>
              <a:rPr sz="1600" spc="-10" dirty="0">
                <a:solidFill>
                  <a:srgbClr val="0070C0"/>
                </a:solidFill>
                <a:latin typeface="Calibri"/>
                <a:cs typeface="Calibri"/>
              </a:rPr>
              <a:t>Поражение</a:t>
            </a:r>
            <a:r>
              <a:rPr sz="160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070C0"/>
                </a:solidFill>
                <a:latin typeface="Calibri"/>
                <a:cs typeface="Calibri"/>
              </a:rPr>
              <a:t>электрическим</a:t>
            </a:r>
            <a:r>
              <a:rPr sz="1600" spc="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070C0"/>
                </a:solidFill>
                <a:latin typeface="Calibri"/>
                <a:cs typeface="Calibri"/>
              </a:rPr>
              <a:t>током</a:t>
            </a:r>
            <a:r>
              <a:rPr sz="1600" spc="2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3E3E3E"/>
                </a:solidFill>
                <a:latin typeface="Calibri"/>
                <a:cs typeface="Calibri"/>
              </a:rPr>
              <a:t>–</a:t>
            </a:r>
            <a:r>
              <a:rPr sz="1600" spc="1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3E3E3E"/>
                </a:solidFill>
                <a:latin typeface="Calibri"/>
                <a:cs typeface="Calibri"/>
              </a:rPr>
              <a:t>один</a:t>
            </a:r>
            <a:r>
              <a:rPr sz="1600" spc="1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3E3E3E"/>
                </a:solidFill>
                <a:latin typeface="Calibri"/>
                <a:cs typeface="Calibri"/>
              </a:rPr>
              <a:t>из</a:t>
            </a:r>
            <a:r>
              <a:rPr sz="1600" spc="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3E3E3E"/>
                </a:solidFill>
                <a:latin typeface="Calibri"/>
                <a:cs typeface="Calibri"/>
              </a:rPr>
              <a:t>основных</a:t>
            </a:r>
            <a:r>
              <a:rPr sz="1600" spc="2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3E3E3E"/>
                </a:solidFill>
                <a:latin typeface="Calibri"/>
                <a:cs typeface="Calibri"/>
              </a:rPr>
              <a:t>травмирующих</a:t>
            </a:r>
            <a:r>
              <a:rPr sz="160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3E3E3E"/>
                </a:solidFill>
                <a:latin typeface="Calibri"/>
                <a:cs typeface="Calibri"/>
              </a:rPr>
              <a:t>факторов.</a:t>
            </a:r>
            <a:r>
              <a:rPr sz="160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3E3E3E"/>
                </a:solidFill>
                <a:latin typeface="Calibri"/>
                <a:cs typeface="Calibri"/>
              </a:rPr>
              <a:t>Нарушения</a:t>
            </a:r>
            <a:r>
              <a:rPr sz="1600" spc="1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3E3E3E"/>
                </a:solidFill>
                <a:latin typeface="Calibri"/>
                <a:cs typeface="Calibri"/>
              </a:rPr>
              <a:t>правил</a:t>
            </a:r>
            <a:r>
              <a:rPr sz="1600" spc="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3E3E3E"/>
                </a:solidFill>
                <a:latin typeface="Calibri"/>
                <a:cs typeface="Calibri"/>
              </a:rPr>
              <a:t>эксплуатации </a:t>
            </a:r>
            <a:r>
              <a:rPr sz="1600" spc="-34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3E3E3E"/>
                </a:solidFill>
                <a:latin typeface="Calibri"/>
                <a:cs typeface="Calibri"/>
              </a:rPr>
              <a:t>электроустановок</a:t>
            </a:r>
            <a:r>
              <a:rPr sz="1600" spc="2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3E3E3E"/>
                </a:solidFill>
                <a:latin typeface="Calibri"/>
                <a:cs typeface="Calibri"/>
              </a:rPr>
              <a:t>могут</a:t>
            </a:r>
            <a:r>
              <a:rPr sz="1600" spc="2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3E3E3E"/>
                </a:solidFill>
                <a:latin typeface="Calibri"/>
                <a:cs typeface="Calibri"/>
              </a:rPr>
              <a:t>привести</a:t>
            </a:r>
            <a:r>
              <a:rPr sz="1600" spc="1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3E3E3E"/>
                </a:solidFill>
                <a:latin typeface="Calibri"/>
                <a:cs typeface="Calibri"/>
              </a:rPr>
              <a:t>к</a:t>
            </a:r>
            <a:r>
              <a:rPr sz="160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3E3E3E"/>
                </a:solidFill>
                <a:latin typeface="Calibri"/>
                <a:cs typeface="Calibri"/>
              </a:rPr>
              <a:t>гибели</a:t>
            </a:r>
            <a:r>
              <a:rPr sz="160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3E3E3E"/>
                </a:solidFill>
                <a:latin typeface="Calibri"/>
                <a:cs typeface="Calibri"/>
              </a:rPr>
              <a:t>или</a:t>
            </a:r>
            <a:r>
              <a:rPr sz="1600" spc="-1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3E3E3E"/>
                </a:solidFill>
                <a:latin typeface="Calibri"/>
                <a:cs typeface="Calibri"/>
              </a:rPr>
              <a:t>увечью</a:t>
            </a:r>
            <a:r>
              <a:rPr sz="1600" spc="2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3E3E3E"/>
                </a:solidFill>
                <a:latin typeface="Calibri"/>
                <a:cs typeface="Calibri"/>
              </a:rPr>
              <a:t>работников,</a:t>
            </a:r>
            <a:r>
              <a:rPr sz="1600" spc="-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3E3E3E"/>
                </a:solidFill>
                <a:latin typeface="Calibri"/>
                <a:cs typeface="Calibri"/>
              </a:rPr>
              <a:t>пожарам</a:t>
            </a:r>
            <a:r>
              <a:rPr sz="1600" spc="1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3E3E3E"/>
                </a:solidFill>
                <a:latin typeface="Calibri"/>
                <a:cs typeface="Calibri"/>
              </a:rPr>
              <a:t>или взрывам.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sz="1600" spc="-10" dirty="0">
                <a:solidFill>
                  <a:srgbClr val="FF0000"/>
                </a:solidFill>
                <a:latin typeface="Calibri"/>
                <a:cs typeface="Calibri"/>
              </a:rPr>
              <a:t>При</a:t>
            </a:r>
            <a:r>
              <a:rPr sz="16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0000"/>
                </a:solidFill>
                <a:latin typeface="Calibri"/>
                <a:cs typeface="Calibri"/>
              </a:rPr>
              <a:t>обнаружении</a:t>
            </a:r>
            <a:r>
              <a:rPr sz="16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0000"/>
                </a:solidFill>
                <a:latin typeface="Calibri"/>
                <a:cs typeface="Calibri"/>
              </a:rPr>
              <a:t>оборванного</a:t>
            </a:r>
            <a:r>
              <a:rPr sz="16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0000"/>
                </a:solidFill>
                <a:latin typeface="Calibri"/>
                <a:cs typeface="Calibri"/>
              </a:rPr>
              <a:t>провода</a:t>
            </a:r>
            <a:r>
              <a:rPr sz="1600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0000"/>
                </a:solidFill>
                <a:latin typeface="Calibri"/>
                <a:cs typeface="Calibri"/>
              </a:rPr>
              <a:t>линии</a:t>
            </a:r>
            <a:r>
              <a:rPr sz="16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0000"/>
                </a:solidFill>
                <a:latin typeface="Calibri"/>
                <a:cs typeface="Calibri"/>
              </a:rPr>
              <a:t>электропередач:</a:t>
            </a:r>
            <a:endParaRPr sz="1600">
              <a:latin typeface="Calibri"/>
              <a:cs typeface="Calibri"/>
            </a:endParaRPr>
          </a:p>
          <a:p>
            <a:pPr marL="222250" indent="-210185">
              <a:lnSpc>
                <a:spcPct val="100000"/>
              </a:lnSpc>
              <a:spcBef>
                <a:spcPts val="815"/>
              </a:spcBef>
              <a:buAutoNum type="arabicParenR"/>
              <a:tabLst>
                <a:tab pos="222885" algn="l"/>
              </a:tabLst>
            </a:pPr>
            <a:r>
              <a:rPr sz="1600" spc="-5" dirty="0">
                <a:solidFill>
                  <a:srgbClr val="FF0000"/>
                </a:solidFill>
                <a:latin typeface="Calibri"/>
                <a:cs typeface="Calibri"/>
              </a:rPr>
              <a:t>Не</a:t>
            </a:r>
            <a:r>
              <a:rPr sz="1600" spc="-10" dirty="0">
                <a:solidFill>
                  <a:srgbClr val="FF0000"/>
                </a:solidFill>
                <a:latin typeface="Calibri"/>
                <a:cs typeface="Calibri"/>
              </a:rPr>
              <a:t> касаться</a:t>
            </a:r>
            <a:r>
              <a:rPr sz="1600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0000"/>
                </a:solidFill>
                <a:latin typeface="Calibri"/>
                <a:cs typeface="Calibri"/>
              </a:rPr>
              <a:t>оборванного</a:t>
            </a:r>
            <a:r>
              <a:rPr sz="16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0000"/>
                </a:solidFill>
                <a:latin typeface="Calibri"/>
                <a:cs typeface="Calibri"/>
              </a:rPr>
              <a:t>провода</a:t>
            </a:r>
            <a:endParaRPr sz="1600">
              <a:latin typeface="Calibri"/>
              <a:cs typeface="Calibri"/>
            </a:endParaRPr>
          </a:p>
          <a:p>
            <a:pPr marL="177165" indent="-165100">
              <a:lnSpc>
                <a:spcPct val="100000"/>
              </a:lnSpc>
              <a:spcBef>
                <a:spcPts val="830"/>
              </a:spcBef>
              <a:buAutoNum type="arabicParenR"/>
              <a:tabLst>
                <a:tab pos="177800" algn="l"/>
              </a:tabLst>
            </a:pPr>
            <a:r>
              <a:rPr sz="1600" spc="-5" dirty="0">
                <a:solidFill>
                  <a:srgbClr val="FF0000"/>
                </a:solidFill>
                <a:latin typeface="Calibri"/>
                <a:cs typeface="Calibri"/>
              </a:rPr>
              <a:t>По</a:t>
            </a:r>
            <a:r>
              <a:rPr sz="16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0000"/>
                </a:solidFill>
                <a:latin typeface="Calibri"/>
                <a:cs typeface="Calibri"/>
              </a:rPr>
              <a:t>возможности</a:t>
            </a:r>
            <a:r>
              <a:rPr sz="16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0000"/>
                </a:solidFill>
                <a:latin typeface="Calibri"/>
                <a:cs typeface="Calibri"/>
              </a:rPr>
              <a:t>оградить</a:t>
            </a:r>
            <a:r>
              <a:rPr sz="1600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0000"/>
                </a:solidFill>
                <a:latin typeface="Calibri"/>
                <a:cs typeface="Calibri"/>
              </a:rPr>
              <a:t>место</a:t>
            </a:r>
            <a:r>
              <a:rPr sz="16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0000"/>
                </a:solidFill>
                <a:latin typeface="Calibri"/>
                <a:cs typeface="Calibri"/>
              </a:rPr>
              <a:t>обрыва</a:t>
            </a:r>
            <a:r>
              <a:rPr sz="1600" spc="-5" dirty="0">
                <a:solidFill>
                  <a:srgbClr val="FF0000"/>
                </a:solidFill>
                <a:latin typeface="Calibri"/>
                <a:cs typeface="Calibri"/>
              </a:rPr>
              <a:t> на</a:t>
            </a:r>
            <a:r>
              <a:rPr sz="16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0000"/>
                </a:solidFill>
                <a:latin typeface="Calibri"/>
                <a:cs typeface="Calibri"/>
              </a:rPr>
              <a:t>расстоянии</a:t>
            </a:r>
            <a:r>
              <a:rPr sz="1600" spc="-5" dirty="0">
                <a:solidFill>
                  <a:srgbClr val="FF0000"/>
                </a:solidFill>
                <a:latin typeface="Calibri"/>
                <a:cs typeface="Calibri"/>
              </a:rPr>
              <a:t> не</a:t>
            </a:r>
            <a:r>
              <a:rPr sz="16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0000"/>
                </a:solidFill>
                <a:latin typeface="Calibri"/>
                <a:cs typeface="Calibri"/>
              </a:rPr>
              <a:t>ближе</a:t>
            </a:r>
            <a:r>
              <a:rPr sz="16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0000"/>
                </a:solidFill>
                <a:latin typeface="Calibri"/>
                <a:cs typeface="Calibri"/>
              </a:rPr>
              <a:t>20</a:t>
            </a:r>
            <a:r>
              <a:rPr sz="16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0000"/>
                </a:solidFill>
                <a:latin typeface="Calibri"/>
                <a:cs typeface="Calibri"/>
              </a:rPr>
              <a:t>м;</a:t>
            </a:r>
            <a:endParaRPr sz="1600">
              <a:latin typeface="Calibri"/>
              <a:cs typeface="Calibri"/>
            </a:endParaRPr>
          </a:p>
          <a:p>
            <a:pPr marL="224154" indent="-212090">
              <a:lnSpc>
                <a:spcPct val="100000"/>
              </a:lnSpc>
              <a:spcBef>
                <a:spcPts val="825"/>
              </a:spcBef>
              <a:buAutoNum type="arabicParenR"/>
              <a:tabLst>
                <a:tab pos="224790" algn="l"/>
              </a:tabLst>
            </a:pPr>
            <a:r>
              <a:rPr sz="1600" spc="-5" dirty="0">
                <a:solidFill>
                  <a:srgbClr val="FF0000"/>
                </a:solidFill>
                <a:latin typeface="Calibri"/>
                <a:cs typeface="Calibri"/>
              </a:rPr>
              <a:t>Сообщить</a:t>
            </a:r>
            <a:r>
              <a:rPr sz="16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0000"/>
                </a:solidFill>
                <a:latin typeface="Calibri"/>
                <a:cs typeface="Calibri"/>
              </a:rPr>
              <a:t>по</a:t>
            </a:r>
            <a:r>
              <a:rPr sz="16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0000"/>
                </a:solidFill>
                <a:latin typeface="Calibri"/>
                <a:cs typeface="Calibri"/>
              </a:rPr>
              <a:t>телефону</a:t>
            </a:r>
            <a:r>
              <a:rPr sz="1600" spc="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0000"/>
                </a:solidFill>
                <a:latin typeface="Calibri"/>
                <a:cs typeface="Calibri"/>
              </a:rPr>
              <a:t>101</a:t>
            </a:r>
            <a:r>
              <a:rPr sz="1600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0000"/>
                </a:solidFill>
                <a:latin typeface="Calibri"/>
                <a:cs typeface="Calibri"/>
              </a:rPr>
              <a:t>/</a:t>
            </a:r>
            <a:r>
              <a:rPr sz="160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0000"/>
                </a:solidFill>
                <a:latin typeface="Calibri"/>
                <a:cs typeface="Calibri"/>
              </a:rPr>
              <a:t>112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0070C0"/>
                </a:solidFill>
                <a:latin typeface="Calibri"/>
                <a:cs typeface="Calibri"/>
              </a:rPr>
              <a:t>Источниками</a:t>
            </a:r>
            <a:r>
              <a:rPr sz="160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070C0"/>
                </a:solidFill>
                <a:latin typeface="Calibri"/>
                <a:cs typeface="Calibri"/>
              </a:rPr>
              <a:t>электрической</a:t>
            </a:r>
            <a:r>
              <a:rPr sz="160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070C0"/>
                </a:solidFill>
                <a:latin typeface="Calibri"/>
                <a:cs typeface="Calibri"/>
              </a:rPr>
              <a:t>опасности</a:t>
            </a:r>
            <a:r>
              <a:rPr sz="1600" spc="2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3E3E3E"/>
                </a:solidFill>
                <a:latin typeface="Calibri"/>
                <a:cs typeface="Calibri"/>
              </a:rPr>
              <a:t>являются:</a:t>
            </a:r>
            <a:endParaRPr sz="1600">
              <a:latin typeface="Calibri"/>
              <a:cs typeface="Calibri"/>
            </a:endParaRPr>
          </a:p>
          <a:p>
            <a:pPr marL="212090" indent="-200025">
              <a:lnSpc>
                <a:spcPct val="100000"/>
              </a:lnSpc>
              <a:spcBef>
                <a:spcPts val="830"/>
              </a:spcBef>
              <a:buAutoNum type="arabicPeriod"/>
              <a:tabLst>
                <a:tab pos="212725" algn="l"/>
              </a:tabLst>
            </a:pPr>
            <a:r>
              <a:rPr sz="1600" spc="-5" dirty="0">
                <a:solidFill>
                  <a:srgbClr val="3E3E3E"/>
                </a:solidFill>
                <a:latin typeface="Calibri"/>
                <a:cs typeface="Calibri"/>
              </a:rPr>
              <a:t>Стационарное</a:t>
            </a:r>
            <a:r>
              <a:rPr sz="1600" spc="-2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3E3E3E"/>
                </a:solidFill>
                <a:latin typeface="Calibri"/>
                <a:cs typeface="Calibri"/>
              </a:rPr>
              <a:t>электрооборудование;</a:t>
            </a:r>
            <a:endParaRPr sz="1600">
              <a:latin typeface="Calibri"/>
              <a:cs typeface="Calibri"/>
            </a:endParaRPr>
          </a:p>
          <a:p>
            <a:pPr marL="212090" indent="-200025">
              <a:lnSpc>
                <a:spcPct val="100000"/>
              </a:lnSpc>
              <a:spcBef>
                <a:spcPts val="815"/>
              </a:spcBef>
              <a:buAutoNum type="arabicPeriod"/>
              <a:tabLst>
                <a:tab pos="212725" algn="l"/>
              </a:tabLst>
            </a:pPr>
            <a:r>
              <a:rPr sz="1600" spc="-10" dirty="0">
                <a:solidFill>
                  <a:srgbClr val="3E3E3E"/>
                </a:solidFill>
                <a:latin typeface="Calibri"/>
                <a:cs typeface="Calibri"/>
              </a:rPr>
              <a:t>Электроинструменты;</a:t>
            </a:r>
            <a:endParaRPr sz="1600">
              <a:latin typeface="Calibri"/>
              <a:cs typeface="Calibri"/>
            </a:endParaRPr>
          </a:p>
          <a:p>
            <a:pPr marL="212090" indent="-200025">
              <a:lnSpc>
                <a:spcPct val="100000"/>
              </a:lnSpc>
              <a:spcBef>
                <a:spcPts val="825"/>
              </a:spcBef>
              <a:buAutoNum type="arabicPeriod"/>
              <a:tabLst>
                <a:tab pos="212725" algn="l"/>
              </a:tabLst>
            </a:pPr>
            <a:r>
              <a:rPr sz="1600" spc="-5" dirty="0">
                <a:solidFill>
                  <a:srgbClr val="3E3E3E"/>
                </a:solidFill>
                <a:latin typeface="Calibri"/>
                <a:cs typeface="Calibri"/>
              </a:rPr>
              <a:t>Портативные</a:t>
            </a:r>
            <a:r>
              <a:rPr sz="1600" spc="-1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3E3E3E"/>
                </a:solidFill>
                <a:latin typeface="Calibri"/>
                <a:cs typeface="Calibri"/>
              </a:rPr>
              <a:t>бытовые</a:t>
            </a:r>
            <a:r>
              <a:rPr sz="1600" spc="-1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3E3E3E"/>
                </a:solidFill>
                <a:latin typeface="Calibri"/>
                <a:cs typeface="Calibri"/>
              </a:rPr>
              <a:t>электрические</a:t>
            </a:r>
            <a:r>
              <a:rPr sz="160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3E3E3E"/>
                </a:solidFill>
                <a:latin typeface="Calibri"/>
                <a:cs typeface="Calibri"/>
              </a:rPr>
              <a:t>приборы;</a:t>
            </a:r>
            <a:endParaRPr sz="1600">
              <a:latin typeface="Calibri"/>
              <a:cs typeface="Calibri"/>
            </a:endParaRPr>
          </a:p>
          <a:p>
            <a:pPr marL="212090" indent="-200025">
              <a:lnSpc>
                <a:spcPct val="100000"/>
              </a:lnSpc>
              <a:spcBef>
                <a:spcPts val="830"/>
              </a:spcBef>
              <a:buAutoNum type="arabicPeriod"/>
              <a:tabLst>
                <a:tab pos="212725" algn="l"/>
              </a:tabLst>
            </a:pPr>
            <a:r>
              <a:rPr sz="1600" spc="-5" dirty="0">
                <a:solidFill>
                  <a:srgbClr val="3E3E3E"/>
                </a:solidFill>
                <a:latin typeface="Calibri"/>
                <a:cs typeface="Calibri"/>
              </a:rPr>
              <a:t>Оборванные</a:t>
            </a:r>
            <a:r>
              <a:rPr sz="160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3E3E3E"/>
                </a:solidFill>
                <a:latin typeface="Calibri"/>
                <a:cs typeface="Calibri"/>
              </a:rPr>
              <a:t>провода,</a:t>
            </a:r>
            <a:r>
              <a:rPr sz="1600" spc="4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3E3E3E"/>
                </a:solidFill>
                <a:latin typeface="Calibri"/>
                <a:cs typeface="Calibri"/>
              </a:rPr>
              <a:t>соединители</a:t>
            </a:r>
            <a:r>
              <a:rPr sz="1600" spc="2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3E3E3E"/>
                </a:solidFill>
                <a:latin typeface="Calibri"/>
                <a:cs typeface="Calibri"/>
              </a:rPr>
              <a:t>и</a:t>
            </a:r>
            <a:r>
              <a:rPr sz="1600" spc="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3E3E3E"/>
                </a:solidFill>
                <a:latin typeface="Calibri"/>
                <a:cs typeface="Calibri"/>
              </a:rPr>
              <a:t>другие</a:t>
            </a:r>
            <a:r>
              <a:rPr sz="1600" spc="1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3E3E3E"/>
                </a:solidFill>
                <a:latin typeface="Calibri"/>
                <a:cs typeface="Calibri"/>
              </a:rPr>
              <a:t>компоненты</a:t>
            </a:r>
            <a:r>
              <a:rPr sz="1600" spc="4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3E3E3E"/>
                </a:solidFill>
                <a:latin typeface="Calibri"/>
                <a:cs typeface="Calibri"/>
              </a:rPr>
              <a:t>оборудования</a:t>
            </a:r>
            <a:r>
              <a:rPr sz="1600" spc="3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3E3E3E"/>
                </a:solidFill>
                <a:latin typeface="Calibri"/>
                <a:cs typeface="Calibri"/>
              </a:rPr>
              <a:t>и</a:t>
            </a:r>
            <a:r>
              <a:rPr sz="1600" spc="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3E3E3E"/>
                </a:solidFill>
                <a:latin typeface="Calibri"/>
                <a:cs typeface="Calibri"/>
              </a:rPr>
              <a:t>электрических</a:t>
            </a:r>
            <a:r>
              <a:rPr sz="160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3E3E3E"/>
                </a:solidFill>
                <a:latin typeface="Calibri"/>
                <a:cs typeface="Calibri"/>
              </a:rPr>
              <a:t>бытовых</a:t>
            </a:r>
            <a:r>
              <a:rPr sz="160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3E3E3E"/>
                </a:solidFill>
                <a:latin typeface="Calibri"/>
                <a:cs typeface="Calibri"/>
              </a:rPr>
              <a:t>приборов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00063" y="409728"/>
            <a:ext cx="929259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0" dirty="0"/>
              <a:t>СРЕДСТВА</a:t>
            </a:r>
            <a:r>
              <a:rPr sz="4400" spc="-105" dirty="0"/>
              <a:t> </a:t>
            </a:r>
            <a:r>
              <a:rPr sz="4400" spc="-50" dirty="0"/>
              <a:t>ИНДИВИДУАЛЬНОЙ</a:t>
            </a:r>
            <a:r>
              <a:rPr sz="4400" spc="-140" dirty="0"/>
              <a:t> </a:t>
            </a:r>
            <a:r>
              <a:rPr sz="4400" spc="-50" dirty="0"/>
              <a:t>ЗАЩИТЫ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1176019" y="1684404"/>
            <a:ext cx="2025014" cy="2738120"/>
          </a:xfrm>
          <a:prstGeom prst="rect">
            <a:avLst/>
          </a:prstGeom>
        </p:spPr>
        <p:txBody>
          <a:bodyPr vert="horz" wrap="square" lIns="0" tIns="160020" rIns="0" bIns="0" rtlCol="0">
            <a:spAutoFit/>
          </a:bodyPr>
          <a:lstStyle/>
          <a:p>
            <a:pPr marL="263525" indent="-251460">
              <a:lnSpc>
                <a:spcPct val="100000"/>
              </a:lnSpc>
              <a:spcBef>
                <a:spcPts val="1260"/>
              </a:spcBef>
              <a:buAutoNum type="arabicPeriod"/>
              <a:tabLst>
                <a:tab pos="264160" algn="l"/>
              </a:tabLst>
            </a:pP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Защитная</a:t>
            </a:r>
            <a:r>
              <a:rPr sz="2000" spc="-3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каска</a:t>
            </a:r>
            <a:endParaRPr sz="2000">
              <a:latin typeface="Calibri"/>
              <a:cs typeface="Calibri"/>
            </a:endParaRPr>
          </a:p>
          <a:p>
            <a:pPr marL="262255" indent="-250190">
              <a:lnSpc>
                <a:spcPct val="100000"/>
              </a:lnSpc>
              <a:spcBef>
                <a:spcPts val="1165"/>
              </a:spcBef>
              <a:buAutoNum type="arabicPeriod"/>
              <a:tabLst>
                <a:tab pos="262890" algn="l"/>
              </a:tabLst>
            </a:pPr>
            <a:r>
              <a:rPr sz="2000" spc="-5" dirty="0">
                <a:solidFill>
                  <a:srgbClr val="3E3E3E"/>
                </a:solidFill>
                <a:latin typeface="Calibri"/>
                <a:cs typeface="Calibri"/>
              </a:rPr>
              <a:t>Защитные</a:t>
            </a:r>
            <a:r>
              <a:rPr sz="2000" spc="-3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3E3E3E"/>
                </a:solidFill>
                <a:latin typeface="Calibri"/>
                <a:cs typeface="Calibri"/>
              </a:rPr>
              <a:t>очки</a:t>
            </a:r>
            <a:endParaRPr sz="2000">
              <a:latin typeface="Calibri"/>
              <a:cs typeface="Calibri"/>
            </a:endParaRPr>
          </a:p>
          <a:p>
            <a:pPr marL="263525" indent="-251460">
              <a:lnSpc>
                <a:spcPct val="100000"/>
              </a:lnSpc>
              <a:spcBef>
                <a:spcPts val="1150"/>
              </a:spcBef>
              <a:buAutoNum type="arabicPeriod"/>
              <a:tabLst>
                <a:tab pos="264160" algn="l"/>
              </a:tabLst>
            </a:pP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Защитная</a:t>
            </a:r>
            <a:r>
              <a:rPr sz="2000" spc="-7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3E3E3E"/>
                </a:solidFill>
                <a:latin typeface="Calibri"/>
                <a:cs typeface="Calibri"/>
              </a:rPr>
              <a:t>маска</a:t>
            </a:r>
            <a:endParaRPr sz="2000">
              <a:latin typeface="Calibri"/>
              <a:cs typeface="Calibri"/>
            </a:endParaRPr>
          </a:p>
          <a:p>
            <a:pPr marL="263525" indent="-251460">
              <a:lnSpc>
                <a:spcPct val="100000"/>
              </a:lnSpc>
              <a:spcBef>
                <a:spcPts val="1165"/>
              </a:spcBef>
              <a:buAutoNum type="arabicPeriod"/>
              <a:tabLst>
                <a:tab pos="264160" algn="l"/>
              </a:tabLst>
            </a:pP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Защитная</a:t>
            </a:r>
            <a:r>
              <a:rPr sz="2000" spc="-7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3E3E3E"/>
                </a:solidFill>
                <a:latin typeface="Calibri"/>
                <a:cs typeface="Calibri"/>
              </a:rPr>
              <a:t>обувь</a:t>
            </a:r>
            <a:endParaRPr sz="2000">
              <a:latin typeface="Calibri"/>
              <a:cs typeface="Calibri"/>
            </a:endParaRPr>
          </a:p>
          <a:p>
            <a:pPr marL="262255" indent="-250190">
              <a:lnSpc>
                <a:spcPct val="100000"/>
              </a:lnSpc>
              <a:spcBef>
                <a:spcPts val="1165"/>
              </a:spcBef>
              <a:buAutoNum type="arabicPeriod"/>
              <a:tabLst>
                <a:tab pos="262890" algn="l"/>
              </a:tabLst>
            </a:pPr>
            <a:r>
              <a:rPr sz="2000" spc="-5" dirty="0">
                <a:solidFill>
                  <a:srgbClr val="3E3E3E"/>
                </a:solidFill>
                <a:latin typeface="Calibri"/>
                <a:cs typeface="Calibri"/>
              </a:rPr>
              <a:t>Комбинезон</a:t>
            </a:r>
            <a:endParaRPr sz="2000">
              <a:latin typeface="Calibri"/>
              <a:cs typeface="Calibri"/>
            </a:endParaRPr>
          </a:p>
          <a:p>
            <a:pPr marL="263525" indent="-251460">
              <a:lnSpc>
                <a:spcPct val="100000"/>
              </a:lnSpc>
              <a:spcBef>
                <a:spcPts val="1150"/>
              </a:spcBef>
              <a:buAutoNum type="arabicPeriod"/>
              <a:tabLst>
                <a:tab pos="264160" algn="l"/>
              </a:tabLst>
            </a:pPr>
            <a:r>
              <a:rPr sz="2000" spc="-5" dirty="0">
                <a:solidFill>
                  <a:srgbClr val="3E3E3E"/>
                </a:solidFill>
                <a:latin typeface="Calibri"/>
                <a:cs typeface="Calibri"/>
              </a:rPr>
              <a:t>Спец.</a:t>
            </a:r>
            <a:r>
              <a:rPr sz="2000" spc="-4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3E3E3E"/>
                </a:solidFill>
                <a:latin typeface="Calibri"/>
                <a:cs typeface="Calibri"/>
              </a:rPr>
              <a:t>обувь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26480" y="1845564"/>
            <a:ext cx="3858767" cy="265785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40092" y="4661915"/>
            <a:ext cx="7021774" cy="160019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18947" rIns="0" bIns="0" rtlCol="0">
            <a:spAutoFit/>
          </a:bodyPr>
          <a:lstStyle/>
          <a:p>
            <a:pPr marL="883285" marR="5080" indent="882015">
              <a:lnSpc>
                <a:spcPts val="4900"/>
              </a:lnSpc>
              <a:spcBef>
                <a:spcPts val="980"/>
              </a:spcBef>
            </a:pPr>
            <a:r>
              <a:rPr spc="-50" dirty="0"/>
              <a:t>ПЛАКАТЫ, </a:t>
            </a:r>
            <a:r>
              <a:rPr spc="-45" dirty="0"/>
              <a:t>ЦВЕТА </a:t>
            </a:r>
            <a:r>
              <a:rPr dirty="0"/>
              <a:t>И </a:t>
            </a:r>
            <a:r>
              <a:rPr spc="-40" dirty="0"/>
              <a:t>ЗНАКИ </a:t>
            </a:r>
            <a:r>
              <a:rPr spc="-35" dirty="0"/>
              <a:t> </a:t>
            </a:r>
            <a:r>
              <a:rPr spc="-45" dirty="0"/>
              <a:t>БЕЗОПАСНОСТИ,</a:t>
            </a:r>
            <a:r>
              <a:rPr spc="-175" dirty="0"/>
              <a:t> </a:t>
            </a:r>
            <a:r>
              <a:rPr spc="-50" dirty="0"/>
              <a:t>СИГНАЛИЗАЦИЯ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75879" y="1861990"/>
            <a:ext cx="9226550" cy="3074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304800" indent="448945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solidFill>
                  <a:srgbClr val="0070C0"/>
                </a:solidFill>
                <a:latin typeface="Calibri"/>
                <a:cs typeface="Calibri"/>
              </a:rPr>
              <a:t>Предупредительные знаки </a:t>
            </a:r>
            <a:r>
              <a:rPr sz="2000" spc="-15" dirty="0">
                <a:solidFill>
                  <a:srgbClr val="3E3E3E"/>
                </a:solidFill>
                <a:latin typeface="Calibri"/>
                <a:cs typeface="Calibri"/>
              </a:rPr>
              <a:t>должны </a:t>
            </a:r>
            <a:r>
              <a:rPr sz="2000" spc="-5" dirty="0">
                <a:solidFill>
                  <a:srgbClr val="3E3E3E"/>
                </a:solidFill>
                <a:latin typeface="Calibri"/>
                <a:cs typeface="Calibri"/>
              </a:rPr>
              <a:t>устанавливать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в </a:t>
            </a:r>
            <a:r>
              <a:rPr sz="2000" spc="-5" dirty="0">
                <a:solidFill>
                  <a:srgbClr val="3E3E3E"/>
                </a:solidFill>
                <a:latin typeface="Calibri"/>
                <a:cs typeface="Calibri"/>
              </a:rPr>
              <a:t>соответствии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с местными </a:t>
            </a:r>
            <a:r>
              <a:rPr sz="2000" spc="-44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3E3E3E"/>
                </a:solidFill>
                <a:latin typeface="Calibri"/>
                <a:cs typeface="Calibri"/>
              </a:rPr>
              <a:t>региональными</a:t>
            </a:r>
            <a:r>
              <a:rPr sz="2000" spc="-2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требованиями:</a:t>
            </a:r>
            <a:endParaRPr sz="2000">
              <a:latin typeface="Calibri"/>
              <a:cs typeface="Calibri"/>
            </a:endParaRPr>
          </a:p>
          <a:p>
            <a:pPr marL="12700" marR="908685" indent="449580">
              <a:lnSpc>
                <a:spcPct val="100000"/>
              </a:lnSpc>
              <a:buAutoNum type="arabicPeriod"/>
              <a:tabLst>
                <a:tab pos="712470" algn="l"/>
              </a:tabLst>
            </a:pP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Противопожарное </a:t>
            </a:r>
            <a:r>
              <a:rPr sz="2000" spc="-15" dirty="0">
                <a:solidFill>
                  <a:srgbClr val="FF0000"/>
                </a:solidFill>
                <a:latin typeface="Calibri"/>
                <a:cs typeface="Calibri"/>
              </a:rPr>
              <a:t>оборудование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- </a:t>
            </a:r>
            <a:r>
              <a:rPr sz="2000" spc="-5" dirty="0">
                <a:solidFill>
                  <a:srgbClr val="3E3E3E"/>
                </a:solidFill>
                <a:latin typeface="Calibri"/>
                <a:cs typeface="Calibri"/>
              </a:rPr>
              <a:t>указывают на место </a:t>
            </a:r>
            <a:r>
              <a:rPr sz="2000" spc="-10" dirty="0">
                <a:solidFill>
                  <a:srgbClr val="3E3E3E"/>
                </a:solidFill>
                <a:latin typeface="Calibri"/>
                <a:cs typeface="Calibri"/>
              </a:rPr>
              <a:t>расположения </a:t>
            </a:r>
            <a:r>
              <a:rPr sz="2000" spc="-44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3E3E3E"/>
                </a:solidFill>
                <a:latin typeface="Calibri"/>
                <a:cs typeface="Calibri"/>
              </a:rPr>
              <a:t>противопожарного</a:t>
            </a:r>
            <a:r>
              <a:rPr sz="2000" spc="-4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3E3E3E"/>
                </a:solidFill>
                <a:latin typeface="Calibri"/>
                <a:cs typeface="Calibri"/>
              </a:rPr>
              <a:t>оборудования.</a:t>
            </a:r>
            <a:endParaRPr sz="2000">
              <a:latin typeface="Calibri"/>
              <a:cs typeface="Calibri"/>
            </a:endParaRPr>
          </a:p>
          <a:p>
            <a:pPr marL="712470" indent="-250825">
              <a:lnSpc>
                <a:spcPct val="100000"/>
              </a:lnSpc>
              <a:buAutoNum type="arabicPeriod"/>
              <a:tabLst>
                <a:tab pos="713105" algn="l"/>
              </a:tabLst>
            </a:pPr>
            <a:r>
              <a:rPr sz="2000" spc="-5" dirty="0">
                <a:solidFill>
                  <a:srgbClr val="FFC000"/>
                </a:solidFill>
                <a:latin typeface="Calibri"/>
                <a:cs typeface="Calibri"/>
              </a:rPr>
              <a:t>Предупреждающие</a:t>
            </a:r>
            <a:r>
              <a:rPr sz="2000" spc="-130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C000"/>
                </a:solidFill>
                <a:latin typeface="Calibri"/>
                <a:cs typeface="Calibri"/>
              </a:rPr>
              <a:t>знаки</a:t>
            </a:r>
            <a:r>
              <a:rPr sz="2000" spc="10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- </a:t>
            </a:r>
            <a:r>
              <a:rPr sz="2000" spc="-10" dirty="0">
                <a:solidFill>
                  <a:srgbClr val="3E3E3E"/>
                </a:solidFill>
                <a:latin typeface="Calibri"/>
                <a:cs typeface="Calibri"/>
              </a:rPr>
              <a:t>предупреждают</a:t>
            </a:r>
            <a:r>
              <a:rPr sz="2000" spc="-3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о </a:t>
            </a:r>
            <a:r>
              <a:rPr sz="2000" spc="-5" dirty="0">
                <a:solidFill>
                  <a:srgbClr val="3E3E3E"/>
                </a:solidFill>
                <a:latin typeface="Calibri"/>
                <a:cs typeface="Calibri"/>
              </a:rPr>
              <a:t>возможной</a:t>
            </a:r>
            <a:r>
              <a:rPr sz="2000" spc="-1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3E3E3E"/>
                </a:solidFill>
                <a:latin typeface="Calibri"/>
                <a:cs typeface="Calibri"/>
              </a:rPr>
              <a:t>опасности.</a:t>
            </a:r>
            <a:endParaRPr sz="2000">
              <a:latin typeface="Calibri"/>
              <a:cs typeface="Calibri"/>
            </a:endParaRPr>
          </a:p>
          <a:p>
            <a:pPr marL="12700" marR="645160" indent="448945">
              <a:lnSpc>
                <a:spcPct val="100000"/>
              </a:lnSpc>
              <a:buAutoNum type="arabicPeriod"/>
              <a:tabLst>
                <a:tab pos="713740" algn="l"/>
              </a:tabLst>
            </a:pPr>
            <a:r>
              <a:rPr sz="2000" dirty="0">
                <a:solidFill>
                  <a:srgbClr val="C00000"/>
                </a:solidFill>
                <a:latin typeface="Calibri"/>
                <a:cs typeface="Calibri"/>
              </a:rPr>
              <a:t>Запрещающие знаки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- </a:t>
            </a:r>
            <a:r>
              <a:rPr sz="2000" spc="-5" dirty="0">
                <a:solidFill>
                  <a:srgbClr val="3E3E3E"/>
                </a:solidFill>
                <a:latin typeface="Calibri"/>
                <a:cs typeface="Calibri"/>
              </a:rPr>
              <a:t>указывают на </a:t>
            </a:r>
            <a:r>
              <a:rPr sz="2000" spc="-10" dirty="0">
                <a:solidFill>
                  <a:srgbClr val="3E3E3E"/>
                </a:solidFill>
                <a:latin typeface="Calibri"/>
                <a:cs typeface="Calibri"/>
              </a:rPr>
              <a:t>то, что определенное поведение </a:t>
            </a:r>
            <a:r>
              <a:rPr sz="2000" spc="-5" dirty="0">
                <a:solidFill>
                  <a:srgbClr val="3E3E3E"/>
                </a:solidFill>
                <a:latin typeface="Calibri"/>
                <a:cs typeface="Calibri"/>
              </a:rPr>
              <a:t>не </a:t>
            </a:r>
            <a:r>
              <a:rPr sz="2000" spc="-44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3E3E3E"/>
                </a:solidFill>
                <a:latin typeface="Calibri"/>
                <a:cs typeface="Calibri"/>
              </a:rPr>
              <a:t>допускается.</a:t>
            </a:r>
            <a:endParaRPr sz="2000">
              <a:latin typeface="Calibri"/>
              <a:cs typeface="Calibri"/>
            </a:endParaRPr>
          </a:p>
          <a:p>
            <a:pPr marL="12700" marR="854075" indent="449580">
              <a:lnSpc>
                <a:spcPct val="100000"/>
              </a:lnSpc>
              <a:buAutoNum type="arabicPeriod"/>
              <a:tabLst>
                <a:tab pos="713105" algn="l"/>
              </a:tabLst>
            </a:pPr>
            <a:r>
              <a:rPr sz="2000" spc="-5" dirty="0">
                <a:solidFill>
                  <a:srgbClr val="00B050"/>
                </a:solidFill>
                <a:latin typeface="Calibri"/>
                <a:cs typeface="Calibri"/>
              </a:rPr>
              <a:t>Указательные</a:t>
            </a:r>
            <a:r>
              <a:rPr sz="2000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B050"/>
                </a:solidFill>
                <a:latin typeface="Calibri"/>
                <a:cs typeface="Calibri"/>
              </a:rPr>
              <a:t>знаки</a:t>
            </a:r>
            <a:r>
              <a:rPr sz="2000" spc="-110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-</a:t>
            </a:r>
            <a:r>
              <a:rPr sz="2000" spc="-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3E3E3E"/>
                </a:solidFill>
                <a:latin typeface="Calibri"/>
                <a:cs typeface="Calibri"/>
              </a:rPr>
              <a:t>отображают</a:t>
            </a:r>
            <a:r>
              <a:rPr sz="2000" spc="-3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маршруты</a:t>
            </a:r>
            <a:r>
              <a:rPr sz="2000" spc="-3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3E3E3E"/>
                </a:solidFill>
                <a:latin typeface="Calibri"/>
                <a:cs typeface="Calibri"/>
              </a:rPr>
              <a:t>эвакуации или</a:t>
            </a:r>
            <a:r>
              <a:rPr sz="2000" spc="-1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3E3E3E"/>
                </a:solidFill>
                <a:latin typeface="Calibri"/>
                <a:cs typeface="Calibri"/>
              </a:rPr>
              <a:t>защитные </a:t>
            </a:r>
            <a:r>
              <a:rPr sz="2000" spc="-434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3E3E3E"/>
                </a:solidFill>
                <a:latin typeface="Calibri"/>
                <a:cs typeface="Calibri"/>
              </a:rPr>
              <a:t>приспособления.</a:t>
            </a:r>
            <a:endParaRPr sz="2000">
              <a:latin typeface="Calibri"/>
              <a:cs typeface="Calibri"/>
            </a:endParaRPr>
          </a:p>
          <a:p>
            <a:pPr marL="713105" indent="-251460">
              <a:lnSpc>
                <a:spcPct val="100000"/>
              </a:lnSpc>
              <a:buAutoNum type="arabicPeriod"/>
              <a:tabLst>
                <a:tab pos="713740" algn="l"/>
              </a:tabLst>
            </a:pPr>
            <a:r>
              <a:rPr sz="2000" dirty="0">
                <a:solidFill>
                  <a:srgbClr val="0070C0"/>
                </a:solidFill>
                <a:latin typeface="Calibri"/>
                <a:cs typeface="Calibri"/>
              </a:rPr>
              <a:t>Предписывающие</a:t>
            </a:r>
            <a:r>
              <a:rPr sz="2000" spc="-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70C0"/>
                </a:solidFill>
                <a:latin typeface="Calibri"/>
                <a:cs typeface="Calibri"/>
              </a:rPr>
              <a:t>знаки</a:t>
            </a:r>
            <a:r>
              <a:rPr sz="2000" spc="-10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-</a:t>
            </a:r>
            <a:r>
              <a:rPr sz="2000" spc="-1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3E3E3E"/>
                </a:solidFill>
                <a:latin typeface="Calibri"/>
                <a:cs typeface="Calibri"/>
              </a:rPr>
              <a:t>указывают</a:t>
            </a:r>
            <a:r>
              <a:rPr sz="2000" spc="-3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3E3E3E"/>
                </a:solidFill>
                <a:latin typeface="Calibri"/>
                <a:cs typeface="Calibri"/>
              </a:rPr>
              <a:t>на</a:t>
            </a:r>
            <a:r>
              <a:rPr sz="2000" spc="1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3E3E3E"/>
                </a:solidFill>
                <a:latin typeface="Calibri"/>
                <a:cs typeface="Calibri"/>
              </a:rPr>
              <a:t>выполнение</a:t>
            </a:r>
            <a:r>
              <a:rPr sz="2000" spc="1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3E3E3E"/>
                </a:solidFill>
                <a:latin typeface="Calibri"/>
                <a:cs typeface="Calibri"/>
              </a:rPr>
              <a:t>определенных</a:t>
            </a:r>
            <a:r>
              <a:rPr sz="2000" spc="1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3E3E3E"/>
                </a:solidFill>
                <a:latin typeface="Calibri"/>
                <a:cs typeface="Calibri"/>
              </a:rPr>
              <a:t>действий.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74519" y="603504"/>
            <a:ext cx="6940295" cy="520903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09698" y="292100"/>
            <a:ext cx="843851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5" dirty="0"/>
              <a:t>ПЕРВАЯ</a:t>
            </a:r>
            <a:r>
              <a:rPr spc="-114" dirty="0"/>
              <a:t> </a:t>
            </a:r>
            <a:r>
              <a:rPr spc="-50" dirty="0"/>
              <a:t>ДОВРАЧЕБНАЯ</a:t>
            </a:r>
            <a:r>
              <a:rPr spc="-130" dirty="0"/>
              <a:t> </a:t>
            </a:r>
            <a:r>
              <a:rPr spc="-45" dirty="0"/>
              <a:t>ПОМОЩЬ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76019" y="1831510"/>
            <a:ext cx="6388735" cy="278511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607060" indent="-635">
              <a:lnSpc>
                <a:spcPts val="2160"/>
              </a:lnSpc>
              <a:spcBef>
                <a:spcPts val="375"/>
              </a:spcBef>
            </a:pPr>
            <a:r>
              <a:rPr sz="2000" spc="-5" dirty="0">
                <a:solidFill>
                  <a:srgbClr val="0070C0"/>
                </a:solidFill>
                <a:latin typeface="Calibri"/>
                <a:cs typeface="Calibri"/>
              </a:rPr>
              <a:t>Аптечки </a:t>
            </a:r>
            <a:r>
              <a:rPr sz="2000" dirty="0">
                <a:solidFill>
                  <a:srgbClr val="0070C0"/>
                </a:solidFill>
                <a:latin typeface="Calibri"/>
                <a:cs typeface="Calibri"/>
              </a:rPr>
              <a:t>первой помощи </a:t>
            </a:r>
            <a:r>
              <a:rPr sz="2000" spc="-20" dirty="0">
                <a:solidFill>
                  <a:srgbClr val="3E3E3E"/>
                </a:solidFill>
                <a:latin typeface="Calibri"/>
                <a:cs typeface="Calibri"/>
              </a:rPr>
              <a:t>находятся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в </a:t>
            </a:r>
            <a:r>
              <a:rPr sz="2000" spc="-10" dirty="0">
                <a:solidFill>
                  <a:srgbClr val="3E3E3E"/>
                </a:solidFill>
                <a:latin typeface="Calibri"/>
                <a:cs typeface="Calibri"/>
              </a:rPr>
              <a:t>каждом </a:t>
            </a:r>
            <a:r>
              <a:rPr sz="2000" spc="-15" dirty="0">
                <a:solidFill>
                  <a:srgbClr val="3E3E3E"/>
                </a:solidFill>
                <a:latin typeface="Calibri"/>
                <a:cs typeface="Calibri"/>
              </a:rPr>
              <a:t>блоке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у </a:t>
            </a:r>
            <a:r>
              <a:rPr sz="2000" spc="-44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3E3E3E"/>
                </a:solidFill>
                <a:latin typeface="Calibri"/>
                <a:cs typeface="Calibri"/>
              </a:rPr>
              <a:t>охраны.</a:t>
            </a:r>
            <a:endParaRPr sz="2000">
              <a:latin typeface="Calibri"/>
              <a:cs typeface="Calibri"/>
            </a:endParaRPr>
          </a:p>
          <a:p>
            <a:pPr marL="12700" marR="684530">
              <a:lnSpc>
                <a:spcPts val="2160"/>
              </a:lnSpc>
              <a:spcBef>
                <a:spcPts val="1405"/>
              </a:spcBef>
            </a:pP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Лица, назначенные </a:t>
            </a:r>
            <a:r>
              <a:rPr sz="2000" spc="-5" dirty="0">
                <a:solidFill>
                  <a:srgbClr val="3E3E3E"/>
                </a:solidFill>
                <a:latin typeface="Calibri"/>
                <a:cs typeface="Calibri"/>
              </a:rPr>
              <a:t>оказывать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первую </a:t>
            </a:r>
            <a:r>
              <a:rPr sz="2000" spc="-5" dirty="0">
                <a:solidFill>
                  <a:srgbClr val="3E3E3E"/>
                </a:solidFill>
                <a:latin typeface="Calibri"/>
                <a:cs typeface="Calibri"/>
              </a:rPr>
              <a:t>доврачебную </a:t>
            </a:r>
            <a:r>
              <a:rPr sz="2000" spc="-44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3E3E3E"/>
                </a:solidFill>
                <a:latin typeface="Calibri"/>
                <a:cs typeface="Calibri"/>
              </a:rPr>
              <a:t>помощь,</a:t>
            </a:r>
            <a:r>
              <a:rPr sz="2000" spc="-3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3E3E3E"/>
                </a:solidFill>
                <a:latin typeface="Calibri"/>
                <a:cs typeface="Calibri"/>
              </a:rPr>
              <a:t>не</a:t>
            </a:r>
            <a:r>
              <a:rPr sz="2000" spc="1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3E3E3E"/>
                </a:solidFill>
                <a:latin typeface="Calibri"/>
                <a:cs typeface="Calibri"/>
              </a:rPr>
              <a:t>проводят</a:t>
            </a:r>
            <a:r>
              <a:rPr sz="2000" spc="-3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3E3E3E"/>
                </a:solidFill>
                <a:latin typeface="Calibri"/>
                <a:cs typeface="Calibri"/>
              </a:rPr>
              <a:t>полное</a:t>
            </a:r>
            <a:r>
              <a:rPr sz="2000" spc="-1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3E3E3E"/>
                </a:solidFill>
                <a:latin typeface="Calibri"/>
                <a:cs typeface="Calibri"/>
              </a:rPr>
              <a:t>лечение.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20"/>
              </a:spcBef>
            </a:pPr>
            <a:r>
              <a:rPr sz="2000" dirty="0">
                <a:solidFill>
                  <a:srgbClr val="0070C0"/>
                </a:solidFill>
                <a:latin typeface="Calibri"/>
                <a:cs typeface="Calibri"/>
              </a:rPr>
              <a:t>Вызов бригады скорой </a:t>
            </a:r>
            <a:r>
              <a:rPr sz="2000" spc="-5" dirty="0">
                <a:solidFill>
                  <a:srgbClr val="0070C0"/>
                </a:solidFill>
                <a:latin typeface="Calibri"/>
                <a:cs typeface="Calibri"/>
              </a:rPr>
              <a:t>медицинской </a:t>
            </a:r>
            <a:r>
              <a:rPr sz="2000" dirty="0">
                <a:solidFill>
                  <a:srgbClr val="0070C0"/>
                </a:solidFill>
                <a:latin typeface="Calibri"/>
                <a:cs typeface="Calibri"/>
              </a:rPr>
              <a:t>помощи </a:t>
            </a:r>
            <a:r>
              <a:rPr sz="2000" spc="-5" dirty="0">
                <a:solidFill>
                  <a:srgbClr val="0070C0"/>
                </a:solidFill>
                <a:latin typeface="Calibri"/>
                <a:cs typeface="Calibri"/>
              </a:rPr>
              <a:t>обязателен!</a:t>
            </a:r>
            <a:endParaRPr sz="2000">
              <a:latin typeface="Calibri"/>
              <a:cs typeface="Calibri"/>
            </a:endParaRPr>
          </a:p>
          <a:p>
            <a:pPr marL="12700" marR="190500">
              <a:lnSpc>
                <a:spcPts val="2160"/>
              </a:lnSpc>
              <a:spcBef>
                <a:spcPts val="1435"/>
              </a:spcBef>
            </a:pPr>
            <a:r>
              <a:rPr sz="2000" spc="-5" dirty="0">
                <a:solidFill>
                  <a:srgbClr val="3E3E3E"/>
                </a:solidFill>
                <a:latin typeface="Calibri"/>
                <a:cs typeface="Calibri"/>
              </a:rPr>
              <a:t>Любой </a:t>
            </a:r>
            <a:r>
              <a:rPr sz="2000" spc="-10" dirty="0">
                <a:solidFill>
                  <a:srgbClr val="3E3E3E"/>
                </a:solidFill>
                <a:latin typeface="Calibri"/>
                <a:cs typeface="Calibri"/>
              </a:rPr>
              <a:t>работник, </a:t>
            </a:r>
            <a:r>
              <a:rPr sz="2000" spc="-5" dirty="0">
                <a:solidFill>
                  <a:srgbClr val="3E3E3E"/>
                </a:solidFill>
                <a:latin typeface="Calibri"/>
                <a:cs typeface="Calibri"/>
              </a:rPr>
              <a:t>принимающий </a:t>
            </a:r>
            <a:r>
              <a:rPr sz="2000" spc="-10" dirty="0">
                <a:solidFill>
                  <a:srgbClr val="3E3E3E"/>
                </a:solidFill>
                <a:latin typeface="Calibri"/>
                <a:cs typeface="Calibri"/>
              </a:rPr>
              <a:t>медицинские </a:t>
            </a:r>
            <a:r>
              <a:rPr sz="2000" spc="-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препараты, </a:t>
            </a:r>
            <a:r>
              <a:rPr sz="2000" spc="-10" dirty="0">
                <a:solidFill>
                  <a:srgbClr val="3E3E3E"/>
                </a:solidFill>
                <a:latin typeface="Calibri"/>
                <a:cs typeface="Calibri"/>
              </a:rPr>
              <a:t>которые </a:t>
            </a:r>
            <a:r>
              <a:rPr sz="2000" spc="-5" dirty="0">
                <a:solidFill>
                  <a:srgbClr val="3E3E3E"/>
                </a:solidFill>
                <a:latin typeface="Calibri"/>
                <a:cs typeface="Calibri"/>
              </a:rPr>
              <a:t>оказывают влияние на </a:t>
            </a:r>
            <a:r>
              <a:rPr sz="2000" spc="-10" dirty="0">
                <a:solidFill>
                  <a:srgbClr val="3E3E3E"/>
                </a:solidFill>
                <a:latin typeface="Calibri"/>
                <a:cs typeface="Calibri"/>
              </a:rPr>
              <a:t>его здоровье </a:t>
            </a:r>
            <a:r>
              <a:rPr sz="2000" spc="-44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и</a:t>
            </a:r>
            <a:r>
              <a:rPr sz="2000" spc="-1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3E3E3E"/>
                </a:solidFill>
                <a:latin typeface="Calibri"/>
                <a:cs typeface="Calibri"/>
              </a:rPr>
              <a:t>выполняемую </a:t>
            </a:r>
            <a:r>
              <a:rPr sz="2000" spc="-5" dirty="0">
                <a:solidFill>
                  <a:srgbClr val="3E3E3E"/>
                </a:solidFill>
                <a:latin typeface="Calibri"/>
                <a:cs typeface="Calibri"/>
              </a:rPr>
              <a:t>им </a:t>
            </a:r>
            <a:r>
              <a:rPr sz="2000" spc="-10" dirty="0">
                <a:solidFill>
                  <a:srgbClr val="3E3E3E"/>
                </a:solidFill>
                <a:latin typeface="Calibri"/>
                <a:cs typeface="Calibri"/>
              </a:rPr>
              <a:t>работу,</a:t>
            </a:r>
            <a:r>
              <a:rPr sz="2000" spc="-2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3E3E3E"/>
                </a:solidFill>
                <a:latin typeface="Calibri"/>
                <a:cs typeface="Calibri"/>
              </a:rPr>
              <a:t>должен</a:t>
            </a:r>
            <a:r>
              <a:rPr sz="2000" spc="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3E3E3E"/>
                </a:solidFill>
                <a:latin typeface="Calibri"/>
                <a:cs typeface="Calibri"/>
              </a:rPr>
              <a:t>сообщить</a:t>
            </a:r>
            <a:r>
              <a:rPr sz="2000" spc="-3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3E3E3E"/>
                </a:solidFill>
                <a:latin typeface="Calibri"/>
                <a:cs typeface="Calibri"/>
              </a:rPr>
              <a:t>об</a:t>
            </a:r>
            <a:r>
              <a:rPr sz="2000" spc="-2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3E3E3E"/>
                </a:solidFill>
                <a:latin typeface="Calibri"/>
                <a:cs typeface="Calibri"/>
              </a:rPr>
              <a:t>этом.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74134" y="4611623"/>
            <a:ext cx="1982154" cy="125729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39370" y="496641"/>
            <a:ext cx="6579234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0" dirty="0"/>
              <a:t>ПОЖАРНАЯ</a:t>
            </a:r>
            <a:r>
              <a:rPr spc="-155" dirty="0"/>
              <a:t> </a:t>
            </a:r>
            <a:r>
              <a:rPr spc="-50" dirty="0"/>
              <a:t>АВТОМАТИКА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78259" y="1811771"/>
            <a:ext cx="9961245" cy="2616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654685" indent="449580">
              <a:lnSpc>
                <a:spcPct val="100000"/>
              </a:lnSpc>
              <a:spcBef>
                <a:spcPts val="105"/>
              </a:spcBef>
            </a:pPr>
            <a:r>
              <a:rPr sz="1700" dirty="0">
                <a:solidFill>
                  <a:srgbClr val="3E3E3E"/>
                </a:solidFill>
                <a:latin typeface="Calibri"/>
                <a:cs typeface="Calibri"/>
              </a:rPr>
              <a:t>Каждое</a:t>
            </a:r>
            <a:r>
              <a:rPr sz="1700" spc="-2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3E3E3E"/>
                </a:solidFill>
                <a:latin typeface="Calibri"/>
                <a:cs typeface="Calibri"/>
              </a:rPr>
              <a:t>жилое</a:t>
            </a:r>
            <a:r>
              <a:rPr sz="1700" spc="1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3E3E3E"/>
                </a:solidFill>
                <a:latin typeface="Calibri"/>
                <a:cs typeface="Calibri"/>
              </a:rPr>
              <a:t>помещение,</a:t>
            </a:r>
            <a:r>
              <a:rPr sz="170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3E3E3E"/>
                </a:solidFill>
                <a:latin typeface="Calibri"/>
                <a:cs typeface="Calibri"/>
              </a:rPr>
              <a:t>коридоры,</a:t>
            </a:r>
            <a:r>
              <a:rPr sz="1700" spc="-2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700" spc="-15" dirty="0">
                <a:solidFill>
                  <a:srgbClr val="3E3E3E"/>
                </a:solidFill>
                <a:latin typeface="Calibri"/>
                <a:cs typeface="Calibri"/>
              </a:rPr>
              <a:t>холлы</a:t>
            </a:r>
            <a:r>
              <a:rPr sz="170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3E3E3E"/>
                </a:solidFill>
                <a:latin typeface="Calibri"/>
                <a:cs typeface="Calibri"/>
              </a:rPr>
              <a:t>оборудованы</a:t>
            </a:r>
            <a:r>
              <a:rPr sz="1700" spc="-2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3E3E3E"/>
                </a:solidFill>
                <a:latin typeface="Calibri"/>
                <a:cs typeface="Calibri"/>
              </a:rPr>
              <a:t>системами</a:t>
            </a:r>
            <a:r>
              <a:rPr sz="1700" spc="3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3E3E3E"/>
                </a:solidFill>
                <a:latin typeface="Calibri"/>
                <a:cs typeface="Calibri"/>
              </a:rPr>
              <a:t>обнаружения</a:t>
            </a:r>
            <a:r>
              <a:rPr sz="1700" spc="-1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3E3E3E"/>
                </a:solidFill>
                <a:latin typeface="Calibri"/>
                <a:cs typeface="Calibri"/>
              </a:rPr>
              <a:t>(дымовые </a:t>
            </a:r>
            <a:r>
              <a:rPr sz="1700" spc="-37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3E3E3E"/>
                </a:solidFill>
                <a:latin typeface="Calibri"/>
                <a:cs typeface="Calibri"/>
              </a:rPr>
              <a:t>датчики),</a:t>
            </a:r>
            <a:r>
              <a:rPr sz="1700" spc="-1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3E3E3E"/>
                </a:solidFill>
                <a:latin typeface="Calibri"/>
                <a:cs typeface="Calibri"/>
              </a:rPr>
              <a:t>оповещения</a:t>
            </a:r>
            <a:r>
              <a:rPr sz="1700" spc="-2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3E3E3E"/>
                </a:solidFill>
                <a:latin typeface="Calibri"/>
                <a:cs typeface="Calibri"/>
              </a:rPr>
              <a:t>и </a:t>
            </a:r>
            <a:r>
              <a:rPr sz="1700" spc="-5" dirty="0">
                <a:solidFill>
                  <a:srgbClr val="3E3E3E"/>
                </a:solidFill>
                <a:latin typeface="Calibri"/>
                <a:cs typeface="Calibri"/>
              </a:rPr>
              <a:t>автоматического</a:t>
            </a:r>
            <a:r>
              <a:rPr sz="170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3E3E3E"/>
                </a:solidFill>
                <a:latin typeface="Calibri"/>
                <a:cs typeface="Calibri"/>
              </a:rPr>
              <a:t>пожаротушения</a:t>
            </a:r>
            <a:r>
              <a:rPr sz="1700" spc="-2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3E3E3E"/>
                </a:solidFill>
                <a:latin typeface="Calibri"/>
                <a:cs typeface="Calibri"/>
              </a:rPr>
              <a:t>(спринклерная</a:t>
            </a:r>
            <a:r>
              <a:rPr sz="1700" spc="-4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3E3E3E"/>
                </a:solidFill>
                <a:latin typeface="Calibri"/>
                <a:cs typeface="Calibri"/>
              </a:rPr>
              <a:t>система).</a:t>
            </a:r>
            <a:endParaRPr sz="1700">
              <a:latin typeface="Calibri"/>
              <a:cs typeface="Calibri"/>
            </a:endParaRPr>
          </a:p>
          <a:p>
            <a:pPr marL="12700" marR="5080" indent="449580">
              <a:lnSpc>
                <a:spcPct val="100000"/>
              </a:lnSpc>
            </a:pPr>
            <a:r>
              <a:rPr sz="1700" dirty="0">
                <a:solidFill>
                  <a:srgbClr val="3E3E3E"/>
                </a:solidFill>
                <a:latin typeface="Calibri"/>
                <a:cs typeface="Calibri"/>
              </a:rPr>
              <a:t>Работа</a:t>
            </a:r>
            <a:r>
              <a:rPr sz="1700" spc="1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3E3E3E"/>
                </a:solidFill>
                <a:latin typeface="Calibri"/>
                <a:cs typeface="Calibri"/>
              </a:rPr>
              <a:t>установок</a:t>
            </a:r>
            <a:r>
              <a:rPr sz="1700" spc="1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3E3E3E"/>
                </a:solidFill>
                <a:latin typeface="Calibri"/>
                <a:cs typeface="Calibri"/>
              </a:rPr>
              <a:t>пожарной</a:t>
            </a:r>
            <a:r>
              <a:rPr sz="1700" spc="1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3E3E3E"/>
                </a:solidFill>
                <a:latin typeface="Calibri"/>
                <a:cs typeface="Calibri"/>
              </a:rPr>
              <a:t>автоматики</a:t>
            </a:r>
            <a:r>
              <a:rPr sz="1700" spc="1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3E3E3E"/>
                </a:solidFill>
                <a:latin typeface="Calibri"/>
                <a:cs typeface="Calibri"/>
              </a:rPr>
              <a:t>после</a:t>
            </a:r>
            <a:r>
              <a:rPr sz="1700" spc="1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3E3E3E"/>
                </a:solidFill>
                <a:latin typeface="Calibri"/>
                <a:cs typeface="Calibri"/>
              </a:rPr>
              <a:t>нажатия</a:t>
            </a:r>
            <a:r>
              <a:rPr sz="1700" spc="1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3E3E3E"/>
                </a:solidFill>
                <a:latin typeface="Calibri"/>
                <a:cs typeface="Calibri"/>
              </a:rPr>
              <a:t>на</a:t>
            </a:r>
            <a:r>
              <a:rPr sz="1700" spc="2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3E3E3E"/>
                </a:solidFill>
                <a:latin typeface="Calibri"/>
                <a:cs typeface="Calibri"/>
              </a:rPr>
              <a:t>кнопку</a:t>
            </a:r>
            <a:r>
              <a:rPr sz="1700" spc="1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3E3E3E"/>
                </a:solidFill>
                <a:latin typeface="Calibri"/>
                <a:cs typeface="Calibri"/>
              </a:rPr>
              <a:t>(ручнойизвещатель)</a:t>
            </a:r>
            <a:r>
              <a:rPr sz="1700" spc="-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3E3E3E"/>
                </a:solidFill>
                <a:latin typeface="Calibri"/>
                <a:cs typeface="Calibri"/>
              </a:rPr>
              <a:t>или</a:t>
            </a:r>
            <a:r>
              <a:rPr sz="1700" spc="1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3E3E3E"/>
                </a:solidFill>
                <a:latin typeface="Calibri"/>
                <a:cs typeface="Calibri"/>
              </a:rPr>
              <a:t>попадания </a:t>
            </a:r>
            <a:r>
              <a:rPr sz="1700" spc="-36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3E3E3E"/>
                </a:solidFill>
                <a:latin typeface="Calibri"/>
                <a:cs typeface="Calibri"/>
              </a:rPr>
              <a:t>дыма</a:t>
            </a:r>
            <a:r>
              <a:rPr sz="1700" spc="-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3E3E3E"/>
                </a:solidFill>
                <a:latin typeface="Calibri"/>
                <a:cs typeface="Calibri"/>
              </a:rPr>
              <a:t>в</a:t>
            </a:r>
            <a:r>
              <a:rPr sz="1700" spc="-5" dirty="0">
                <a:solidFill>
                  <a:srgbClr val="3E3E3E"/>
                </a:solidFill>
                <a:latin typeface="Calibri"/>
                <a:cs typeface="Calibri"/>
              </a:rPr>
              <a:t> потолочный</a:t>
            </a:r>
            <a:r>
              <a:rPr sz="170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3E3E3E"/>
                </a:solidFill>
                <a:latin typeface="Calibri"/>
                <a:cs typeface="Calibri"/>
              </a:rPr>
              <a:t>извещатель пожарной</a:t>
            </a:r>
            <a:r>
              <a:rPr sz="1700" spc="-1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3E3E3E"/>
                </a:solidFill>
                <a:latin typeface="Calibri"/>
                <a:cs typeface="Calibri"/>
              </a:rPr>
              <a:t>сигнализации</a:t>
            </a:r>
            <a:r>
              <a:rPr sz="1700" spc="1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3E3E3E"/>
                </a:solidFill>
                <a:latin typeface="Calibri"/>
                <a:cs typeface="Calibri"/>
              </a:rPr>
              <a:t>через</a:t>
            </a:r>
            <a:r>
              <a:rPr sz="1700" spc="-1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3E3E3E"/>
                </a:solidFill>
                <a:latin typeface="Calibri"/>
                <a:cs typeface="Calibri"/>
              </a:rPr>
              <a:t>расчетное </a:t>
            </a:r>
            <a:r>
              <a:rPr sz="1700" dirty="0">
                <a:solidFill>
                  <a:srgbClr val="3E3E3E"/>
                </a:solidFill>
                <a:latin typeface="Calibri"/>
                <a:cs typeface="Calibri"/>
              </a:rPr>
              <a:t>время</a:t>
            </a:r>
            <a:r>
              <a:rPr sz="1700" spc="-2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3E3E3E"/>
                </a:solidFill>
                <a:latin typeface="Calibri"/>
                <a:cs typeface="Calibri"/>
              </a:rPr>
              <a:t>120 </a:t>
            </a:r>
            <a:r>
              <a:rPr sz="1700" spc="-5" dirty="0">
                <a:solidFill>
                  <a:srgbClr val="3E3E3E"/>
                </a:solidFill>
                <a:latin typeface="Calibri"/>
                <a:cs typeface="Calibri"/>
              </a:rPr>
              <a:t>секунд:</a:t>
            </a:r>
            <a:endParaRPr sz="1700">
              <a:latin typeface="Calibri"/>
              <a:cs typeface="Calibri"/>
            </a:endParaRPr>
          </a:p>
          <a:p>
            <a:pPr marL="12700" marR="405130" indent="448945">
              <a:lnSpc>
                <a:spcPct val="100000"/>
              </a:lnSpc>
              <a:buFont typeface="Calibri"/>
              <a:buAutoNum type="arabicParenR"/>
              <a:tabLst>
                <a:tab pos="686435" algn="l"/>
              </a:tabLst>
            </a:pPr>
            <a:r>
              <a:rPr sz="1700" b="1" u="heavy" spc="-5" dirty="0">
                <a:solidFill>
                  <a:srgbClr val="3E3E3E"/>
                </a:solidFill>
                <a:uFill>
                  <a:solidFill>
                    <a:srgbClr val="3E3E3E"/>
                  </a:solidFill>
                </a:uFill>
                <a:latin typeface="Calibri"/>
                <a:cs typeface="Calibri"/>
              </a:rPr>
              <a:t>автоматически включается</a:t>
            </a:r>
            <a:r>
              <a:rPr sz="1700" spc="-5" dirty="0">
                <a:solidFill>
                  <a:srgbClr val="3E3E3E"/>
                </a:solidFill>
                <a:latin typeface="Calibri"/>
                <a:cs typeface="Calibri"/>
              </a:rPr>
              <a:t>: звуковая </a:t>
            </a:r>
            <a:r>
              <a:rPr sz="1700" dirty="0">
                <a:solidFill>
                  <a:srgbClr val="3E3E3E"/>
                </a:solidFill>
                <a:latin typeface="Calibri"/>
                <a:cs typeface="Calibri"/>
              </a:rPr>
              <a:t>сирена; </a:t>
            </a:r>
            <a:r>
              <a:rPr sz="1700" spc="-5" dirty="0">
                <a:solidFill>
                  <a:srgbClr val="3E3E3E"/>
                </a:solidFill>
                <a:latin typeface="Calibri"/>
                <a:cs typeface="Calibri"/>
              </a:rPr>
              <a:t>система </a:t>
            </a:r>
            <a:r>
              <a:rPr sz="1700" dirty="0">
                <a:solidFill>
                  <a:srgbClr val="3E3E3E"/>
                </a:solidFill>
                <a:latin typeface="Calibri"/>
                <a:cs typeface="Calibri"/>
              </a:rPr>
              <a:t>оповещения об эвакуации </a:t>
            </a:r>
            <a:r>
              <a:rPr sz="1700" spc="-15" dirty="0">
                <a:solidFill>
                  <a:srgbClr val="3E3E3E"/>
                </a:solidFill>
                <a:latin typeface="Calibri"/>
                <a:cs typeface="Calibri"/>
              </a:rPr>
              <a:t>людей </a:t>
            </a:r>
            <a:r>
              <a:rPr sz="1700" dirty="0">
                <a:solidFill>
                  <a:srgbClr val="3E3E3E"/>
                </a:solidFill>
                <a:latin typeface="Calibri"/>
                <a:cs typeface="Calibri"/>
              </a:rPr>
              <a:t>на </a:t>
            </a:r>
            <a:r>
              <a:rPr sz="1700" spc="-5" dirty="0">
                <a:solidFill>
                  <a:srgbClr val="3E3E3E"/>
                </a:solidFill>
                <a:latin typeface="Calibri"/>
                <a:cs typeface="Calibri"/>
              </a:rPr>
              <a:t>трех </a:t>
            </a:r>
            <a:r>
              <a:rPr sz="1700" spc="-37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3E3E3E"/>
                </a:solidFill>
                <a:latin typeface="Calibri"/>
                <a:cs typeface="Calibri"/>
              </a:rPr>
              <a:t>языках;</a:t>
            </a:r>
            <a:r>
              <a:rPr sz="1700" spc="-2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3E3E3E"/>
                </a:solidFill>
                <a:latin typeface="Calibri"/>
                <a:cs typeface="Calibri"/>
              </a:rPr>
              <a:t>система</a:t>
            </a:r>
            <a:r>
              <a:rPr sz="1700" spc="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3E3E3E"/>
                </a:solidFill>
                <a:latin typeface="Calibri"/>
                <a:cs typeface="Calibri"/>
              </a:rPr>
              <a:t>дымоудаления;</a:t>
            </a:r>
            <a:r>
              <a:rPr sz="1700" spc="-1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3E3E3E"/>
                </a:solidFill>
                <a:latin typeface="Calibri"/>
                <a:cs typeface="Calibri"/>
              </a:rPr>
              <a:t>насосы</a:t>
            </a:r>
            <a:r>
              <a:rPr sz="1700" spc="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3E3E3E"/>
                </a:solidFill>
                <a:latin typeface="Calibri"/>
                <a:cs typeface="Calibri"/>
              </a:rPr>
              <a:t>противопожарного</a:t>
            </a:r>
            <a:r>
              <a:rPr sz="1700" spc="-2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3E3E3E"/>
                </a:solidFill>
                <a:latin typeface="Calibri"/>
                <a:cs typeface="Calibri"/>
              </a:rPr>
              <a:t>водоснабжения.</a:t>
            </a:r>
            <a:endParaRPr sz="1700">
              <a:latin typeface="Calibri"/>
              <a:cs typeface="Calibri"/>
            </a:endParaRPr>
          </a:p>
          <a:p>
            <a:pPr marL="12700" marR="57785" indent="449580">
              <a:lnSpc>
                <a:spcPct val="100000"/>
              </a:lnSpc>
              <a:buFont typeface="Calibri"/>
              <a:buAutoNum type="arabicParenR"/>
              <a:tabLst>
                <a:tab pos="686435" algn="l"/>
              </a:tabLst>
            </a:pPr>
            <a:r>
              <a:rPr sz="1700" b="1" u="heavy" spc="-5" dirty="0">
                <a:solidFill>
                  <a:srgbClr val="3E3E3E"/>
                </a:solidFill>
                <a:uFill>
                  <a:solidFill>
                    <a:srgbClr val="3E3E3E"/>
                  </a:solidFill>
                </a:uFill>
                <a:latin typeface="Calibri"/>
                <a:cs typeface="Calibri"/>
              </a:rPr>
              <a:t>автоматически</a:t>
            </a:r>
            <a:r>
              <a:rPr sz="1700" b="1" u="heavy" spc="-10" dirty="0">
                <a:solidFill>
                  <a:srgbClr val="3E3E3E"/>
                </a:solidFill>
                <a:uFill>
                  <a:solidFill>
                    <a:srgbClr val="3E3E3E"/>
                  </a:solidFill>
                </a:uFill>
                <a:latin typeface="Calibri"/>
                <a:cs typeface="Calibri"/>
              </a:rPr>
              <a:t> </a:t>
            </a:r>
            <a:r>
              <a:rPr sz="1700" b="1" u="heavy" spc="-5" dirty="0">
                <a:solidFill>
                  <a:srgbClr val="3E3E3E"/>
                </a:solidFill>
                <a:uFill>
                  <a:solidFill>
                    <a:srgbClr val="3E3E3E"/>
                  </a:solidFill>
                </a:uFill>
                <a:latin typeface="Calibri"/>
                <a:cs typeface="Calibri"/>
              </a:rPr>
              <a:t>выключаются</a:t>
            </a:r>
            <a:r>
              <a:rPr sz="1700" spc="-5" dirty="0">
                <a:solidFill>
                  <a:srgbClr val="3E3E3E"/>
                </a:solidFill>
                <a:latin typeface="Calibri"/>
                <a:cs typeface="Calibri"/>
              </a:rPr>
              <a:t>: лифты, система</a:t>
            </a:r>
            <a:r>
              <a:rPr sz="1700" spc="2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3E3E3E"/>
                </a:solidFill>
                <a:latin typeface="Calibri"/>
                <a:cs typeface="Calibri"/>
              </a:rPr>
              <a:t>вентиляции</a:t>
            </a:r>
            <a:r>
              <a:rPr sz="1700" spc="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3E3E3E"/>
                </a:solidFill>
                <a:latin typeface="Calibri"/>
                <a:cs typeface="Calibri"/>
              </a:rPr>
              <a:t>и</a:t>
            </a:r>
            <a:r>
              <a:rPr sz="1700" spc="1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3E3E3E"/>
                </a:solidFill>
                <a:latin typeface="Calibri"/>
                <a:cs typeface="Calibri"/>
              </a:rPr>
              <a:t>кондиционирования.</a:t>
            </a:r>
            <a:r>
              <a:rPr sz="1700" spc="-1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3E3E3E"/>
                </a:solidFill>
                <a:latin typeface="Calibri"/>
                <a:cs typeface="Calibri"/>
              </a:rPr>
              <a:t>При</a:t>
            </a:r>
            <a:r>
              <a:rPr sz="1700" spc="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3E3E3E"/>
                </a:solidFill>
                <a:latin typeface="Calibri"/>
                <a:cs typeface="Calibri"/>
              </a:rPr>
              <a:t>достижении </a:t>
            </a:r>
            <a:r>
              <a:rPr sz="1700" spc="-37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3E3E3E"/>
                </a:solidFill>
                <a:latin typeface="Calibri"/>
                <a:cs typeface="Calibri"/>
              </a:rPr>
              <a:t>температуры</a:t>
            </a:r>
            <a:r>
              <a:rPr sz="1700" spc="-1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3E3E3E"/>
                </a:solidFill>
                <a:latin typeface="Calibri"/>
                <a:cs typeface="Calibri"/>
              </a:rPr>
              <a:t>в </a:t>
            </a:r>
            <a:r>
              <a:rPr sz="1700" spc="-5" dirty="0">
                <a:solidFill>
                  <a:srgbClr val="3E3E3E"/>
                </a:solidFill>
                <a:latin typeface="Calibri"/>
                <a:cs typeface="Calibri"/>
              </a:rPr>
              <a:t>помещениях </a:t>
            </a:r>
            <a:r>
              <a:rPr sz="1700" spc="-10" dirty="0">
                <a:solidFill>
                  <a:srgbClr val="3E3E3E"/>
                </a:solidFill>
                <a:latin typeface="Calibri"/>
                <a:cs typeface="Calibri"/>
              </a:rPr>
              <a:t>Университета </a:t>
            </a:r>
            <a:r>
              <a:rPr sz="1700" dirty="0">
                <a:solidFill>
                  <a:srgbClr val="3E3E3E"/>
                </a:solidFill>
                <a:latin typeface="Calibri"/>
                <a:cs typeface="Calibri"/>
              </a:rPr>
              <a:t>выше</a:t>
            </a:r>
            <a:r>
              <a:rPr sz="1700" spc="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3E3E3E"/>
                </a:solidFill>
                <a:latin typeface="Calibri"/>
                <a:cs typeface="Calibri"/>
              </a:rPr>
              <a:t>68</a:t>
            </a:r>
            <a:r>
              <a:rPr sz="1700" spc="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3E3E3E"/>
                </a:solidFill>
                <a:latin typeface="Calibri"/>
                <a:cs typeface="Calibri"/>
              </a:rPr>
              <a:t>градусов</a:t>
            </a:r>
            <a:r>
              <a:rPr sz="1700" dirty="0">
                <a:solidFill>
                  <a:srgbClr val="3E3E3E"/>
                </a:solidFill>
                <a:latin typeface="Calibri"/>
                <a:cs typeface="Calibri"/>
              </a:rPr>
              <a:t> по</a:t>
            </a:r>
            <a:r>
              <a:rPr sz="1700" spc="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3E3E3E"/>
                </a:solidFill>
                <a:latin typeface="Calibri"/>
                <a:cs typeface="Calibri"/>
              </a:rPr>
              <a:t>Цельсию лопается</a:t>
            </a:r>
            <a:r>
              <a:rPr sz="170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700" spc="-15" dirty="0">
                <a:solidFill>
                  <a:srgbClr val="3E3E3E"/>
                </a:solidFill>
                <a:latin typeface="Calibri"/>
                <a:cs typeface="Calibri"/>
              </a:rPr>
              <a:t>колба</a:t>
            </a:r>
            <a:r>
              <a:rPr sz="1700" spc="-1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3E3E3E"/>
                </a:solidFill>
                <a:latin typeface="Calibri"/>
                <a:cs typeface="Calibri"/>
              </a:rPr>
              <a:t>оросителя</a:t>
            </a:r>
            <a:r>
              <a:rPr sz="1700" spc="-1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3E3E3E"/>
                </a:solidFill>
                <a:latin typeface="Calibri"/>
                <a:cs typeface="Calibri"/>
              </a:rPr>
              <a:t>на </a:t>
            </a:r>
            <a:r>
              <a:rPr sz="1700" spc="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3E3E3E"/>
                </a:solidFill>
                <a:latin typeface="Calibri"/>
                <a:cs typeface="Calibri"/>
              </a:rPr>
              <a:t>потолочном</a:t>
            </a:r>
            <a:r>
              <a:rPr sz="1700" spc="1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3E3E3E"/>
                </a:solidFill>
                <a:latin typeface="Calibri"/>
                <a:cs typeface="Calibri"/>
              </a:rPr>
              <a:t>спринклерном</a:t>
            </a:r>
            <a:r>
              <a:rPr sz="1700" spc="-2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3E3E3E"/>
                </a:solidFill>
                <a:latin typeface="Calibri"/>
                <a:cs typeface="Calibri"/>
              </a:rPr>
              <a:t>пожаротушении</a:t>
            </a:r>
            <a:r>
              <a:rPr sz="1700" spc="-1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3E3E3E"/>
                </a:solidFill>
                <a:latin typeface="Calibri"/>
                <a:cs typeface="Calibri"/>
              </a:rPr>
              <a:t>и</a:t>
            </a:r>
            <a:r>
              <a:rPr sz="1700" spc="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700" spc="-15" dirty="0">
                <a:solidFill>
                  <a:srgbClr val="3E3E3E"/>
                </a:solidFill>
                <a:latin typeface="Calibri"/>
                <a:cs typeface="Calibri"/>
              </a:rPr>
              <a:t>вода</a:t>
            </a:r>
            <a:r>
              <a:rPr sz="1700" spc="-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3E3E3E"/>
                </a:solidFill>
                <a:latin typeface="Calibri"/>
                <a:cs typeface="Calibri"/>
              </a:rPr>
              <a:t>начинает орошать</a:t>
            </a:r>
            <a:r>
              <a:rPr sz="1700" spc="-1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3E3E3E"/>
                </a:solidFill>
                <a:latin typeface="Calibri"/>
                <a:cs typeface="Calibri"/>
              </a:rPr>
              <a:t>защищаемую</a:t>
            </a:r>
            <a:r>
              <a:rPr sz="1700" spc="1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700" spc="-15" dirty="0">
                <a:solidFill>
                  <a:srgbClr val="3E3E3E"/>
                </a:solidFill>
                <a:latin typeface="Calibri"/>
                <a:cs typeface="Calibri"/>
              </a:rPr>
              <a:t>зону.</a:t>
            </a:r>
            <a:r>
              <a:rPr sz="1700" spc="1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700" spc="-15" dirty="0">
                <a:solidFill>
                  <a:srgbClr val="3E3E3E"/>
                </a:solidFill>
                <a:latin typeface="Calibri"/>
                <a:cs typeface="Calibri"/>
              </a:rPr>
              <a:t>Колба </a:t>
            </a:r>
            <a:r>
              <a:rPr sz="1700" spc="-1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3E3E3E"/>
                </a:solidFill>
                <a:latin typeface="Calibri"/>
                <a:cs typeface="Calibri"/>
              </a:rPr>
              <a:t>автоматически</a:t>
            </a:r>
            <a:r>
              <a:rPr sz="1700" spc="-1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3E3E3E"/>
                </a:solidFill>
                <a:latin typeface="Calibri"/>
                <a:cs typeface="Calibri"/>
              </a:rPr>
              <a:t>вскрывается</a:t>
            </a:r>
            <a:r>
              <a:rPr sz="1700" spc="-1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3E3E3E"/>
                </a:solidFill>
                <a:latin typeface="Calibri"/>
                <a:cs typeface="Calibri"/>
              </a:rPr>
              <a:t>примерно</a:t>
            </a:r>
            <a:r>
              <a:rPr sz="1700" spc="-2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3E3E3E"/>
                </a:solidFill>
                <a:latin typeface="Calibri"/>
                <a:cs typeface="Calibri"/>
              </a:rPr>
              <a:t>через</a:t>
            </a:r>
            <a:r>
              <a:rPr sz="1700" spc="-1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3E3E3E"/>
                </a:solidFill>
                <a:latin typeface="Calibri"/>
                <a:cs typeface="Calibri"/>
              </a:rPr>
              <a:t>2-3</a:t>
            </a:r>
            <a:r>
              <a:rPr sz="1700" spc="1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3E3E3E"/>
                </a:solidFill>
                <a:latin typeface="Calibri"/>
                <a:cs typeface="Calibri"/>
              </a:rPr>
              <a:t>минуты</a:t>
            </a:r>
            <a:r>
              <a:rPr sz="1700" spc="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3E3E3E"/>
                </a:solidFill>
                <a:latin typeface="Calibri"/>
                <a:cs typeface="Calibri"/>
              </a:rPr>
              <a:t>после</a:t>
            </a:r>
            <a:r>
              <a:rPr sz="1700" spc="2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3E3E3E"/>
                </a:solidFill>
                <a:latin typeface="Calibri"/>
                <a:cs typeface="Calibri"/>
              </a:rPr>
              <a:t>повышения</a:t>
            </a:r>
            <a:r>
              <a:rPr sz="1700" spc="-2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3E3E3E"/>
                </a:solidFill>
                <a:latin typeface="Calibri"/>
                <a:cs typeface="Calibri"/>
              </a:rPr>
              <a:t>температуры.</a:t>
            </a:r>
            <a:endParaRPr sz="17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01054" y="4713375"/>
            <a:ext cx="7821124" cy="1454547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28314" y="292100"/>
            <a:ext cx="620141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5" dirty="0"/>
              <a:t>ДЕЙСТВИЯ</a:t>
            </a:r>
            <a:r>
              <a:rPr spc="-150" dirty="0"/>
              <a:t> </a:t>
            </a:r>
            <a:r>
              <a:rPr spc="-35" dirty="0"/>
              <a:t>ПРИ</a:t>
            </a:r>
            <a:r>
              <a:rPr spc="-140" dirty="0"/>
              <a:t> </a:t>
            </a:r>
            <a:r>
              <a:rPr spc="-45" dirty="0"/>
              <a:t>ПОЖАРЕ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75980" y="1788228"/>
            <a:ext cx="9639935" cy="225044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351790" algn="ctr">
              <a:lnSpc>
                <a:spcPct val="100000"/>
              </a:lnSpc>
              <a:spcBef>
                <a:spcPts val="220"/>
              </a:spcBef>
            </a:pPr>
            <a:r>
              <a:rPr sz="1600" spc="-5" dirty="0">
                <a:solidFill>
                  <a:srgbClr val="FF0000"/>
                </a:solidFill>
                <a:latin typeface="Calibri"/>
                <a:cs typeface="Calibri"/>
              </a:rPr>
              <a:t>ОБЯЗАТЕЛЬНЫЕ</a:t>
            </a:r>
            <a:r>
              <a:rPr sz="1600" spc="-10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0000"/>
                </a:solidFill>
                <a:latin typeface="Calibri"/>
                <a:cs typeface="Calibri"/>
              </a:rPr>
              <a:t>ДЕ</a:t>
            </a:r>
            <a:r>
              <a:rPr sz="1600" spc="-10" dirty="0">
                <a:solidFill>
                  <a:srgbClr val="FF0000"/>
                </a:solidFill>
                <a:latin typeface="Calibri"/>
                <a:cs typeface="Calibri"/>
              </a:rPr>
              <a:t>Й</a:t>
            </a:r>
            <a:r>
              <a:rPr sz="1600" spc="-5" dirty="0">
                <a:solidFill>
                  <a:srgbClr val="FF0000"/>
                </a:solidFill>
                <a:latin typeface="Calibri"/>
                <a:cs typeface="Calibri"/>
              </a:rPr>
              <a:t>СТ</a:t>
            </a:r>
            <a:r>
              <a:rPr sz="1600" spc="-10" dirty="0">
                <a:solidFill>
                  <a:srgbClr val="FF0000"/>
                </a:solidFill>
                <a:latin typeface="Calibri"/>
                <a:cs typeface="Calibri"/>
              </a:rPr>
              <a:t>ВИ</a:t>
            </a:r>
            <a:r>
              <a:rPr sz="1600" spc="-5" dirty="0">
                <a:solidFill>
                  <a:srgbClr val="FF0000"/>
                </a:solidFill>
                <a:latin typeface="Calibri"/>
                <a:cs typeface="Calibri"/>
              </a:rPr>
              <a:t>Я</a:t>
            </a:r>
            <a:r>
              <a:rPr sz="1600" spc="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0000"/>
                </a:solidFill>
                <a:latin typeface="Calibri"/>
                <a:cs typeface="Calibri"/>
              </a:rPr>
              <a:t>ПРИ П</a:t>
            </a:r>
            <a:r>
              <a:rPr sz="1600" spc="-30" dirty="0">
                <a:solidFill>
                  <a:srgbClr val="FF0000"/>
                </a:solidFill>
                <a:latin typeface="Calibri"/>
                <a:cs typeface="Calibri"/>
              </a:rPr>
              <a:t>О</a:t>
            </a:r>
            <a:r>
              <a:rPr sz="1600" dirty="0">
                <a:solidFill>
                  <a:srgbClr val="FF0000"/>
                </a:solidFill>
                <a:latin typeface="Calibri"/>
                <a:cs typeface="Calibri"/>
              </a:rPr>
              <a:t>Ж</a:t>
            </a:r>
            <a:r>
              <a:rPr sz="1600" spc="-5" dirty="0">
                <a:solidFill>
                  <a:srgbClr val="FF0000"/>
                </a:solidFill>
                <a:latin typeface="Calibri"/>
                <a:cs typeface="Calibri"/>
              </a:rPr>
              <a:t>АРЕ:</a:t>
            </a:r>
            <a:endParaRPr sz="1600">
              <a:latin typeface="Calibri"/>
              <a:cs typeface="Calibri"/>
            </a:endParaRPr>
          </a:p>
          <a:p>
            <a:pPr marL="12700" marR="223520" indent="449580">
              <a:lnSpc>
                <a:spcPct val="100000"/>
              </a:lnSpc>
              <a:spcBef>
                <a:spcPts val="120"/>
              </a:spcBef>
              <a:buAutoNum type="arabicParenR"/>
              <a:tabLst>
                <a:tab pos="672465" algn="l"/>
              </a:tabLst>
            </a:pPr>
            <a:r>
              <a:rPr sz="1600" spc="-10" dirty="0">
                <a:solidFill>
                  <a:srgbClr val="3E3E3E"/>
                </a:solidFill>
                <a:latin typeface="Calibri"/>
                <a:cs typeface="Calibri"/>
              </a:rPr>
              <a:t>Привести </a:t>
            </a:r>
            <a:r>
              <a:rPr sz="1600" spc="-5" dirty="0">
                <a:solidFill>
                  <a:srgbClr val="3E3E3E"/>
                </a:solidFill>
                <a:latin typeface="Calibri"/>
                <a:cs typeface="Calibri"/>
              </a:rPr>
              <a:t>в </a:t>
            </a:r>
            <a:r>
              <a:rPr sz="1600" spc="-10" dirty="0">
                <a:solidFill>
                  <a:srgbClr val="3E3E3E"/>
                </a:solidFill>
                <a:latin typeface="Calibri"/>
                <a:cs typeface="Calibri"/>
              </a:rPr>
              <a:t>действие автоматическую </a:t>
            </a:r>
            <a:r>
              <a:rPr sz="1600" spc="-5" dirty="0">
                <a:solidFill>
                  <a:srgbClr val="3E3E3E"/>
                </a:solidFill>
                <a:latin typeface="Calibri"/>
                <a:cs typeface="Calibri"/>
              </a:rPr>
              <a:t>пожарную </a:t>
            </a:r>
            <a:r>
              <a:rPr sz="1600" spc="-10" dirty="0">
                <a:solidFill>
                  <a:srgbClr val="3E3E3E"/>
                </a:solidFill>
                <a:latin typeface="Calibri"/>
                <a:cs typeface="Calibri"/>
              </a:rPr>
              <a:t>сигнализацию, выдавив стекло ручного</a:t>
            </a:r>
            <a:r>
              <a:rPr sz="1600" spc="-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3E3E3E"/>
                </a:solidFill>
                <a:latin typeface="Calibri"/>
                <a:cs typeface="Calibri"/>
              </a:rPr>
              <a:t>извещателя </a:t>
            </a:r>
            <a:r>
              <a:rPr sz="1600" spc="-35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3E3E3E"/>
                </a:solidFill>
                <a:latin typeface="Calibri"/>
                <a:cs typeface="Calibri"/>
              </a:rPr>
              <a:t>(кнопка</a:t>
            </a:r>
            <a:r>
              <a:rPr sz="1600" spc="1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3E3E3E"/>
                </a:solidFill>
                <a:latin typeface="Calibri"/>
                <a:cs typeface="Calibri"/>
              </a:rPr>
              <a:t>установлена</a:t>
            </a:r>
            <a:r>
              <a:rPr sz="1600" spc="1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3E3E3E"/>
                </a:solidFill>
                <a:latin typeface="Calibri"/>
                <a:cs typeface="Calibri"/>
              </a:rPr>
              <a:t>на</a:t>
            </a:r>
            <a:r>
              <a:rPr sz="1600" spc="-1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3E3E3E"/>
                </a:solidFill>
                <a:latin typeface="Calibri"/>
                <a:cs typeface="Calibri"/>
              </a:rPr>
              <a:t>уровне</a:t>
            </a:r>
            <a:r>
              <a:rPr sz="1600" spc="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3E3E3E"/>
                </a:solidFill>
                <a:latin typeface="Calibri"/>
                <a:cs typeface="Calibri"/>
              </a:rPr>
              <a:t>1,5</a:t>
            </a:r>
            <a:r>
              <a:rPr sz="1600" spc="1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3E3E3E"/>
                </a:solidFill>
                <a:latin typeface="Calibri"/>
                <a:cs typeface="Calibri"/>
              </a:rPr>
              <a:t>метра</a:t>
            </a:r>
            <a:r>
              <a:rPr sz="1600" spc="2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3E3E3E"/>
                </a:solidFill>
                <a:latin typeface="Calibri"/>
                <a:cs typeface="Calibri"/>
              </a:rPr>
              <a:t>от</a:t>
            </a:r>
            <a:r>
              <a:rPr sz="1600" spc="1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3E3E3E"/>
                </a:solidFill>
                <a:latin typeface="Calibri"/>
                <a:cs typeface="Calibri"/>
              </a:rPr>
              <a:t>пола</a:t>
            </a:r>
            <a:r>
              <a:rPr sz="1600" spc="1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3E3E3E"/>
                </a:solidFill>
                <a:latin typeface="Calibri"/>
                <a:cs typeface="Calibri"/>
              </a:rPr>
              <a:t>в</a:t>
            </a:r>
            <a:r>
              <a:rPr sz="1600" spc="-1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3E3E3E"/>
                </a:solidFill>
                <a:latin typeface="Calibri"/>
                <a:cs typeface="Calibri"/>
              </a:rPr>
              <a:t>коридорах</a:t>
            </a:r>
            <a:r>
              <a:rPr sz="1600" spc="-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3E3E3E"/>
                </a:solidFill>
                <a:latin typeface="Calibri"/>
                <a:cs typeface="Calibri"/>
              </a:rPr>
              <a:t>зданий);</a:t>
            </a:r>
            <a:endParaRPr sz="1600">
              <a:latin typeface="Calibri"/>
              <a:cs typeface="Calibri"/>
            </a:endParaRPr>
          </a:p>
          <a:p>
            <a:pPr marL="12700" marR="5080" indent="449580">
              <a:lnSpc>
                <a:spcPct val="100000"/>
              </a:lnSpc>
              <a:buAutoNum type="arabicParenR"/>
              <a:tabLst>
                <a:tab pos="674370" algn="l"/>
              </a:tabLst>
            </a:pPr>
            <a:r>
              <a:rPr sz="1600" spc="-5" dirty="0">
                <a:solidFill>
                  <a:srgbClr val="3E3E3E"/>
                </a:solidFill>
                <a:latin typeface="Calibri"/>
                <a:cs typeface="Calibri"/>
              </a:rPr>
              <a:t>Покинуть</a:t>
            </a:r>
            <a:r>
              <a:rPr sz="1600" spc="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3E3E3E"/>
                </a:solidFill>
                <a:latin typeface="Calibri"/>
                <a:cs typeface="Calibri"/>
              </a:rPr>
              <a:t>здание</a:t>
            </a:r>
            <a:r>
              <a:rPr sz="1600" spc="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3E3E3E"/>
                </a:solidFill>
                <a:latin typeface="Calibri"/>
                <a:cs typeface="Calibri"/>
              </a:rPr>
              <a:t>через</a:t>
            </a:r>
            <a:r>
              <a:rPr sz="1600" spc="2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3E3E3E"/>
                </a:solidFill>
                <a:latin typeface="Calibri"/>
                <a:cs typeface="Calibri"/>
              </a:rPr>
              <a:t>ближайший</a:t>
            </a:r>
            <a:r>
              <a:rPr sz="1600" spc="-1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3E3E3E"/>
                </a:solidFill>
                <a:latin typeface="Calibri"/>
                <a:cs typeface="Calibri"/>
              </a:rPr>
              <a:t>выход,</a:t>
            </a:r>
            <a:r>
              <a:rPr sz="1600" spc="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3E3E3E"/>
                </a:solidFill>
                <a:latin typeface="Calibri"/>
                <a:cs typeface="Calibri"/>
              </a:rPr>
              <a:t>строго</a:t>
            </a:r>
            <a:r>
              <a:rPr sz="1600" spc="1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3E3E3E"/>
                </a:solidFill>
                <a:latin typeface="Calibri"/>
                <a:cs typeface="Calibri"/>
              </a:rPr>
              <a:t>следуя</a:t>
            </a:r>
            <a:r>
              <a:rPr sz="1600" spc="1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3E3E3E"/>
                </a:solidFill>
                <a:latin typeface="Calibri"/>
                <a:cs typeface="Calibri"/>
              </a:rPr>
              <a:t>указателям</a:t>
            </a:r>
            <a:r>
              <a:rPr sz="1600" spc="2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3E3E3E"/>
                </a:solidFill>
                <a:latin typeface="Calibri"/>
                <a:cs typeface="Calibri"/>
              </a:rPr>
              <a:t>путей</a:t>
            </a:r>
            <a:r>
              <a:rPr sz="1600" spc="3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3E3E3E"/>
                </a:solidFill>
                <a:latin typeface="Calibri"/>
                <a:cs typeface="Calibri"/>
              </a:rPr>
              <a:t>эвакуации,</a:t>
            </a:r>
            <a:r>
              <a:rPr sz="1600" spc="-1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3E3E3E"/>
                </a:solidFill>
                <a:latin typeface="Calibri"/>
                <a:cs typeface="Calibri"/>
              </a:rPr>
              <a:t>в </a:t>
            </a:r>
            <a:r>
              <a:rPr sz="1600" spc="-10" dirty="0">
                <a:solidFill>
                  <a:srgbClr val="3E3E3E"/>
                </a:solidFill>
                <a:latin typeface="Calibri"/>
                <a:cs typeface="Calibri"/>
              </a:rPr>
              <a:t>соответствии</a:t>
            </a:r>
            <a:r>
              <a:rPr sz="1600" spc="4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3E3E3E"/>
                </a:solidFill>
                <a:latin typeface="Calibri"/>
                <a:cs typeface="Calibri"/>
              </a:rPr>
              <a:t>с </a:t>
            </a:r>
            <a:r>
              <a:rPr sz="1600" spc="-34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3E3E3E"/>
                </a:solidFill>
                <a:latin typeface="Calibri"/>
                <a:cs typeface="Calibri"/>
              </a:rPr>
              <a:t>планом</a:t>
            </a:r>
            <a:r>
              <a:rPr sz="1600" spc="2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3E3E3E"/>
                </a:solidFill>
                <a:latin typeface="Calibri"/>
                <a:cs typeface="Calibri"/>
              </a:rPr>
              <a:t>эвакуации,</a:t>
            </a:r>
            <a:r>
              <a:rPr sz="1600" spc="-2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3E3E3E"/>
                </a:solidFill>
                <a:latin typeface="Calibri"/>
                <a:cs typeface="Calibri"/>
              </a:rPr>
              <a:t>установленного</a:t>
            </a:r>
            <a:r>
              <a:rPr sz="1600" spc="1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3E3E3E"/>
                </a:solidFill>
                <a:latin typeface="Calibri"/>
                <a:cs typeface="Calibri"/>
              </a:rPr>
              <a:t>в</a:t>
            </a:r>
            <a:r>
              <a:rPr sz="1600" spc="-1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3E3E3E"/>
                </a:solidFill>
                <a:latin typeface="Calibri"/>
                <a:cs typeface="Calibri"/>
              </a:rPr>
              <a:t>коридорах зданий;</a:t>
            </a:r>
            <a:endParaRPr sz="1600">
              <a:latin typeface="Calibri"/>
              <a:cs typeface="Calibri"/>
            </a:endParaRPr>
          </a:p>
          <a:p>
            <a:pPr marL="673735" indent="-212090">
              <a:lnSpc>
                <a:spcPct val="100000"/>
              </a:lnSpc>
              <a:buAutoNum type="arabicParenR"/>
              <a:tabLst>
                <a:tab pos="674370" algn="l"/>
              </a:tabLst>
            </a:pPr>
            <a:r>
              <a:rPr sz="1600" u="heavy" spc="-5" dirty="0">
                <a:solidFill>
                  <a:srgbClr val="3E3E3E"/>
                </a:solidFill>
                <a:uFill>
                  <a:solidFill>
                    <a:srgbClr val="3E3E3E"/>
                  </a:solidFill>
                </a:uFill>
                <a:latin typeface="Calibri"/>
                <a:cs typeface="Calibri"/>
              </a:rPr>
              <a:t>Покидая</a:t>
            </a:r>
            <a:r>
              <a:rPr sz="1600" u="heavy" spc="5" dirty="0">
                <a:solidFill>
                  <a:srgbClr val="3E3E3E"/>
                </a:solidFill>
                <a:uFill>
                  <a:solidFill>
                    <a:srgbClr val="3E3E3E"/>
                  </a:solidFill>
                </a:uFill>
                <a:latin typeface="Calibri"/>
                <a:cs typeface="Calibri"/>
              </a:rPr>
              <a:t> </a:t>
            </a:r>
            <a:r>
              <a:rPr sz="1600" u="heavy" spc="-10" dirty="0">
                <a:solidFill>
                  <a:srgbClr val="3E3E3E"/>
                </a:solidFill>
                <a:uFill>
                  <a:solidFill>
                    <a:srgbClr val="3E3E3E"/>
                  </a:solidFill>
                </a:uFill>
                <a:latin typeface="Calibri"/>
                <a:cs typeface="Calibri"/>
              </a:rPr>
              <a:t>здание</a:t>
            </a:r>
            <a:r>
              <a:rPr sz="1600" u="heavy" spc="15" dirty="0">
                <a:solidFill>
                  <a:srgbClr val="3E3E3E"/>
                </a:solidFill>
                <a:uFill>
                  <a:solidFill>
                    <a:srgbClr val="3E3E3E"/>
                  </a:solidFill>
                </a:uFill>
                <a:latin typeface="Calibri"/>
                <a:cs typeface="Calibri"/>
              </a:rPr>
              <a:t> </a:t>
            </a:r>
            <a:r>
              <a:rPr sz="1600" u="heavy" spc="-10" dirty="0">
                <a:solidFill>
                  <a:srgbClr val="3E3E3E"/>
                </a:solidFill>
                <a:uFill>
                  <a:solidFill>
                    <a:srgbClr val="3E3E3E"/>
                  </a:solidFill>
                </a:uFill>
                <a:latin typeface="Calibri"/>
                <a:cs typeface="Calibri"/>
              </a:rPr>
              <a:t>запрещается</a:t>
            </a:r>
            <a:r>
              <a:rPr sz="1600" u="heavy" spc="30" dirty="0">
                <a:solidFill>
                  <a:srgbClr val="3E3E3E"/>
                </a:solidFill>
                <a:uFill>
                  <a:solidFill>
                    <a:srgbClr val="3E3E3E"/>
                  </a:solidFill>
                </a:uFill>
                <a:latin typeface="Calibri"/>
                <a:cs typeface="Calibri"/>
              </a:rPr>
              <a:t> </a:t>
            </a:r>
            <a:r>
              <a:rPr sz="1600" u="heavy" spc="-10" dirty="0">
                <a:solidFill>
                  <a:srgbClr val="3E3E3E"/>
                </a:solidFill>
                <a:uFill>
                  <a:solidFill>
                    <a:srgbClr val="3E3E3E"/>
                  </a:solidFill>
                </a:uFill>
                <a:latin typeface="Calibri"/>
                <a:cs typeface="Calibri"/>
              </a:rPr>
              <a:t>использовать</a:t>
            </a:r>
            <a:r>
              <a:rPr sz="1600" u="heavy" spc="30" dirty="0">
                <a:solidFill>
                  <a:srgbClr val="3E3E3E"/>
                </a:solidFill>
                <a:uFill>
                  <a:solidFill>
                    <a:srgbClr val="3E3E3E"/>
                  </a:solidFill>
                </a:uFill>
                <a:latin typeface="Calibri"/>
                <a:cs typeface="Calibri"/>
              </a:rPr>
              <a:t> </a:t>
            </a:r>
            <a:r>
              <a:rPr sz="1600" u="heavy" spc="-10" dirty="0">
                <a:solidFill>
                  <a:srgbClr val="3E3E3E"/>
                </a:solidFill>
                <a:uFill>
                  <a:solidFill>
                    <a:srgbClr val="3E3E3E"/>
                  </a:solidFill>
                </a:uFill>
                <a:latin typeface="Calibri"/>
                <a:cs typeface="Calibri"/>
              </a:rPr>
              <a:t>лифты</a:t>
            </a:r>
            <a:r>
              <a:rPr sz="1600" u="heavy" spc="10" dirty="0">
                <a:solidFill>
                  <a:srgbClr val="3E3E3E"/>
                </a:solidFill>
                <a:uFill>
                  <a:solidFill>
                    <a:srgbClr val="3E3E3E"/>
                  </a:solidFill>
                </a:uFill>
                <a:latin typeface="Calibri"/>
                <a:cs typeface="Calibri"/>
              </a:rPr>
              <a:t> </a:t>
            </a:r>
            <a:r>
              <a:rPr sz="1600" u="heavy" spc="-5" dirty="0">
                <a:solidFill>
                  <a:srgbClr val="3E3E3E"/>
                </a:solidFill>
                <a:uFill>
                  <a:solidFill>
                    <a:srgbClr val="3E3E3E"/>
                  </a:solidFill>
                </a:uFill>
                <a:latin typeface="Calibri"/>
                <a:cs typeface="Calibri"/>
              </a:rPr>
              <a:t>и</a:t>
            </a:r>
            <a:r>
              <a:rPr sz="1600" u="heavy" spc="5" dirty="0">
                <a:solidFill>
                  <a:srgbClr val="3E3E3E"/>
                </a:solidFill>
                <a:uFill>
                  <a:solidFill>
                    <a:srgbClr val="3E3E3E"/>
                  </a:solidFill>
                </a:uFill>
                <a:latin typeface="Calibri"/>
                <a:cs typeface="Calibri"/>
              </a:rPr>
              <a:t> </a:t>
            </a:r>
            <a:r>
              <a:rPr sz="1600" u="heavy" spc="-10" dirty="0">
                <a:solidFill>
                  <a:srgbClr val="3E3E3E"/>
                </a:solidFill>
                <a:uFill>
                  <a:solidFill>
                    <a:srgbClr val="3E3E3E"/>
                  </a:solidFill>
                </a:uFill>
                <a:latin typeface="Calibri"/>
                <a:cs typeface="Calibri"/>
              </a:rPr>
              <a:t>эскалаторы;</a:t>
            </a:r>
            <a:endParaRPr sz="1600">
              <a:latin typeface="Calibri"/>
              <a:cs typeface="Calibri"/>
            </a:endParaRPr>
          </a:p>
          <a:p>
            <a:pPr marL="671830" indent="-210185">
              <a:lnSpc>
                <a:spcPct val="100000"/>
              </a:lnSpc>
              <a:buAutoNum type="arabicParenR"/>
              <a:tabLst>
                <a:tab pos="672465" algn="l"/>
              </a:tabLst>
            </a:pPr>
            <a:r>
              <a:rPr sz="1600" spc="-10" dirty="0">
                <a:solidFill>
                  <a:srgbClr val="3E3E3E"/>
                </a:solidFill>
                <a:latin typeface="Calibri"/>
                <a:cs typeface="Calibri"/>
              </a:rPr>
              <a:t>Покинув</a:t>
            </a:r>
            <a:r>
              <a:rPr sz="160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3E3E3E"/>
                </a:solidFill>
                <a:latin typeface="Calibri"/>
                <a:cs typeface="Calibri"/>
              </a:rPr>
              <a:t>здание,</a:t>
            </a:r>
            <a:r>
              <a:rPr sz="160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3E3E3E"/>
                </a:solidFill>
                <a:latin typeface="Calibri"/>
                <a:cs typeface="Calibri"/>
              </a:rPr>
              <a:t>пройти</a:t>
            </a:r>
            <a:r>
              <a:rPr sz="1600" spc="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3E3E3E"/>
                </a:solidFill>
                <a:latin typeface="Calibri"/>
                <a:cs typeface="Calibri"/>
              </a:rPr>
              <a:t>к</a:t>
            </a:r>
            <a:r>
              <a:rPr sz="160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3E3E3E"/>
                </a:solidFill>
                <a:latin typeface="Calibri"/>
                <a:cs typeface="Calibri"/>
              </a:rPr>
              <a:t>назначенному</a:t>
            </a:r>
            <a:r>
              <a:rPr sz="1600" spc="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3E3E3E"/>
                </a:solidFill>
                <a:latin typeface="Calibri"/>
                <a:cs typeface="Calibri"/>
              </a:rPr>
              <a:t>месту</a:t>
            </a:r>
            <a:r>
              <a:rPr sz="1600" spc="-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3E3E3E"/>
                </a:solidFill>
                <a:latin typeface="Calibri"/>
                <a:cs typeface="Calibri"/>
              </a:rPr>
              <a:t>сбора;</a:t>
            </a:r>
            <a:endParaRPr sz="1600">
              <a:latin typeface="Calibri"/>
              <a:cs typeface="Calibri"/>
            </a:endParaRPr>
          </a:p>
          <a:p>
            <a:pPr marL="12700" marR="81915" indent="449580">
              <a:lnSpc>
                <a:spcPct val="100000"/>
              </a:lnSpc>
              <a:buAutoNum type="arabicParenR"/>
              <a:tabLst>
                <a:tab pos="672465" algn="l"/>
              </a:tabLst>
            </a:pPr>
            <a:r>
              <a:rPr sz="1600" spc="-10" dirty="0">
                <a:solidFill>
                  <a:srgbClr val="3E3E3E"/>
                </a:solidFill>
                <a:latin typeface="Calibri"/>
                <a:cs typeface="Calibri"/>
              </a:rPr>
              <a:t>Оставаться</a:t>
            </a:r>
            <a:r>
              <a:rPr sz="1600" spc="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3E3E3E"/>
                </a:solidFill>
                <a:latin typeface="Calibri"/>
                <a:cs typeface="Calibri"/>
              </a:rPr>
              <a:t>в</a:t>
            </a:r>
            <a:r>
              <a:rPr sz="1600" spc="1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3E3E3E"/>
                </a:solidFill>
                <a:latin typeface="Calibri"/>
                <a:cs typeface="Calibri"/>
              </a:rPr>
              <a:t>назначенном</a:t>
            </a:r>
            <a:r>
              <a:rPr sz="1600" spc="1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3E3E3E"/>
                </a:solidFill>
                <a:latin typeface="Calibri"/>
                <a:cs typeface="Calibri"/>
              </a:rPr>
              <a:t>месте</a:t>
            </a:r>
            <a:r>
              <a:rPr sz="1600" spc="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3E3E3E"/>
                </a:solidFill>
                <a:latin typeface="Calibri"/>
                <a:cs typeface="Calibri"/>
              </a:rPr>
              <a:t>сбора</a:t>
            </a:r>
            <a:r>
              <a:rPr sz="1600" spc="1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3E3E3E"/>
                </a:solidFill>
                <a:latin typeface="Calibri"/>
                <a:cs typeface="Calibri"/>
              </a:rPr>
              <a:t>и</a:t>
            </a:r>
            <a:r>
              <a:rPr sz="1600" spc="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3E3E3E"/>
                </a:solidFill>
                <a:latin typeface="Calibri"/>
                <a:cs typeface="Calibri"/>
              </a:rPr>
              <a:t>не</a:t>
            </a:r>
            <a:r>
              <a:rPr sz="1600" spc="1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3E3E3E"/>
                </a:solidFill>
                <a:latin typeface="Calibri"/>
                <a:cs typeface="Calibri"/>
              </a:rPr>
              <a:t>возвращаться</a:t>
            </a:r>
            <a:r>
              <a:rPr sz="1600" spc="1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3E3E3E"/>
                </a:solidFill>
                <a:latin typeface="Calibri"/>
                <a:cs typeface="Calibri"/>
              </a:rPr>
              <a:t>в</a:t>
            </a:r>
            <a:r>
              <a:rPr sz="1600" spc="1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3E3E3E"/>
                </a:solidFill>
                <a:latin typeface="Calibri"/>
                <a:cs typeface="Calibri"/>
              </a:rPr>
              <a:t>здание</a:t>
            </a:r>
            <a:r>
              <a:rPr sz="1600" spc="1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3E3E3E"/>
                </a:solidFill>
                <a:latin typeface="Calibri"/>
                <a:cs typeface="Calibri"/>
              </a:rPr>
              <a:t>без</a:t>
            </a:r>
            <a:r>
              <a:rPr sz="1600" spc="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3E3E3E"/>
                </a:solidFill>
                <a:latin typeface="Calibri"/>
                <a:cs typeface="Calibri"/>
              </a:rPr>
              <a:t>разрешения</a:t>
            </a:r>
            <a:r>
              <a:rPr sz="1600" spc="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3E3E3E"/>
                </a:solidFill>
                <a:latin typeface="Calibri"/>
                <a:cs typeface="Calibri"/>
              </a:rPr>
              <a:t>уполномоченного </a:t>
            </a:r>
            <a:r>
              <a:rPr sz="1600" spc="-34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3E3E3E"/>
                </a:solidFill>
                <a:latin typeface="Calibri"/>
                <a:cs typeface="Calibri"/>
              </a:rPr>
              <a:t>лица</a:t>
            </a:r>
            <a:r>
              <a:rPr sz="1600" spc="-1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3E3E3E"/>
                </a:solidFill>
                <a:latin typeface="Calibri"/>
                <a:cs typeface="Calibri"/>
              </a:rPr>
              <a:t>(Государственная</a:t>
            </a:r>
            <a:r>
              <a:rPr sz="1600" spc="2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3E3E3E"/>
                </a:solidFill>
                <a:latin typeface="Calibri"/>
                <a:cs typeface="Calibri"/>
              </a:rPr>
              <a:t>противопожарная</a:t>
            </a:r>
            <a:r>
              <a:rPr sz="1600" spc="2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3E3E3E"/>
                </a:solidFill>
                <a:latin typeface="Calibri"/>
                <a:cs typeface="Calibri"/>
              </a:rPr>
              <a:t>служба</a:t>
            </a:r>
            <a:r>
              <a:rPr sz="1600" spc="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3E3E3E"/>
                </a:solidFill>
                <a:latin typeface="Calibri"/>
                <a:cs typeface="Calibri"/>
              </a:rPr>
              <a:t>или </a:t>
            </a:r>
            <a:r>
              <a:rPr sz="1600" spc="-10" dirty="0">
                <a:solidFill>
                  <a:srgbClr val="3E3E3E"/>
                </a:solidFill>
                <a:latin typeface="Calibri"/>
                <a:cs typeface="Calibri"/>
              </a:rPr>
              <a:t>ответственные</a:t>
            </a:r>
            <a:r>
              <a:rPr sz="1600" spc="2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3E3E3E"/>
                </a:solidFill>
                <a:latin typeface="Calibri"/>
                <a:cs typeface="Calibri"/>
              </a:rPr>
              <a:t>работники</a:t>
            </a:r>
            <a:r>
              <a:rPr sz="1600" spc="-1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3E3E3E"/>
                </a:solidFill>
                <a:latin typeface="Calibri"/>
                <a:cs typeface="Calibri"/>
              </a:rPr>
              <a:t>за</a:t>
            </a:r>
            <a:r>
              <a:rPr sz="1600" spc="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3E3E3E"/>
                </a:solidFill>
                <a:latin typeface="Calibri"/>
                <a:cs typeface="Calibri"/>
              </a:rPr>
              <a:t>охрану</a:t>
            </a:r>
            <a:r>
              <a:rPr sz="160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3E3E3E"/>
                </a:solidFill>
                <a:latin typeface="Calibri"/>
                <a:cs typeface="Calibri"/>
              </a:rPr>
              <a:t>труда).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18989" y="4352769"/>
            <a:ext cx="7316284" cy="176659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26890" y="452253"/>
            <a:ext cx="460438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0" dirty="0"/>
              <a:t>ПУТИ</a:t>
            </a:r>
            <a:r>
              <a:rPr spc="-155" dirty="0"/>
              <a:t> </a:t>
            </a:r>
            <a:r>
              <a:rPr spc="-50" dirty="0"/>
              <a:t>ЭВАКУАЦИИ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8353" y="1686782"/>
            <a:ext cx="7759065" cy="414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3E3E3E"/>
                </a:solidFill>
                <a:latin typeface="Calibri"/>
                <a:cs typeface="Calibri"/>
              </a:rPr>
              <a:t>Эвакуационные</a:t>
            </a:r>
            <a:r>
              <a:rPr sz="1800" spc="1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3E3E3E"/>
                </a:solidFill>
                <a:latin typeface="Calibri"/>
                <a:cs typeface="Calibri"/>
              </a:rPr>
              <a:t>выходы</a:t>
            </a:r>
            <a:r>
              <a:rPr sz="1800" spc="-2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3E3E3E"/>
                </a:solidFill>
                <a:latin typeface="Calibri"/>
                <a:cs typeface="Calibri"/>
              </a:rPr>
              <a:t>из</a:t>
            </a:r>
            <a:r>
              <a:rPr sz="1800" spc="-1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3E3E3E"/>
                </a:solidFill>
                <a:latin typeface="Calibri"/>
                <a:cs typeface="Calibri"/>
              </a:rPr>
              <a:t>здания: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92D050"/>
                </a:solidFill>
                <a:latin typeface="Calibri"/>
                <a:cs typeface="Calibri"/>
              </a:rPr>
              <a:t>1)</a:t>
            </a:r>
            <a:r>
              <a:rPr sz="1800" spc="-15" dirty="0">
                <a:solidFill>
                  <a:srgbClr val="92D05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92D050"/>
                </a:solidFill>
                <a:latin typeface="Calibri"/>
                <a:cs typeface="Calibri"/>
              </a:rPr>
              <a:t>из</a:t>
            </a:r>
            <a:r>
              <a:rPr sz="1800" spc="-15" dirty="0">
                <a:solidFill>
                  <a:srgbClr val="92D05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92D050"/>
                </a:solidFill>
                <a:latin typeface="Calibri"/>
                <a:cs typeface="Calibri"/>
              </a:rPr>
              <a:t>помещения</a:t>
            </a:r>
            <a:r>
              <a:rPr sz="1800" spc="-15" dirty="0">
                <a:solidFill>
                  <a:srgbClr val="92D05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92D050"/>
                </a:solidFill>
                <a:latin typeface="Calibri"/>
                <a:cs typeface="Calibri"/>
              </a:rPr>
              <a:t>первого</a:t>
            </a:r>
            <a:r>
              <a:rPr sz="1800" spc="-10" dirty="0">
                <a:solidFill>
                  <a:srgbClr val="92D05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92D050"/>
                </a:solidFill>
                <a:latin typeface="Calibri"/>
                <a:cs typeface="Calibri"/>
              </a:rPr>
              <a:t>этажа</a:t>
            </a:r>
            <a:r>
              <a:rPr sz="1800" spc="-80" dirty="0">
                <a:solidFill>
                  <a:srgbClr val="92D05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92D050"/>
                </a:solidFill>
                <a:latin typeface="Calibri"/>
                <a:cs typeface="Calibri"/>
              </a:rPr>
              <a:t>наружу:</a:t>
            </a:r>
            <a:endParaRPr sz="1800">
              <a:latin typeface="Calibri"/>
              <a:cs typeface="Calibri"/>
            </a:endParaRPr>
          </a:p>
          <a:p>
            <a:pPr marL="288290" indent="-224790">
              <a:lnSpc>
                <a:spcPct val="100000"/>
              </a:lnSpc>
              <a:spcBef>
                <a:spcPts val="25"/>
              </a:spcBef>
              <a:buFont typeface="Segoe UI Symbol"/>
              <a:buChar char="✓"/>
              <a:tabLst>
                <a:tab pos="288925" algn="l"/>
              </a:tabLst>
            </a:pPr>
            <a:r>
              <a:rPr sz="1800" spc="-5" dirty="0">
                <a:solidFill>
                  <a:srgbClr val="3E3E3E"/>
                </a:solidFill>
                <a:latin typeface="Calibri"/>
                <a:cs typeface="Calibri"/>
              </a:rPr>
              <a:t>через </a:t>
            </a:r>
            <a:r>
              <a:rPr sz="1800" spc="-10" dirty="0">
                <a:solidFill>
                  <a:srgbClr val="3E3E3E"/>
                </a:solidFill>
                <a:latin typeface="Calibri"/>
                <a:cs typeface="Calibri"/>
              </a:rPr>
              <a:t>коридор;</a:t>
            </a:r>
            <a:endParaRPr sz="1800">
              <a:latin typeface="Calibri"/>
              <a:cs typeface="Calibri"/>
            </a:endParaRPr>
          </a:p>
          <a:p>
            <a:pPr marL="184150" indent="-172085">
              <a:lnSpc>
                <a:spcPct val="100000"/>
              </a:lnSpc>
              <a:buSzPct val="94444"/>
              <a:buFont typeface="Segoe UI Symbol"/>
              <a:buChar char="✓"/>
              <a:tabLst>
                <a:tab pos="184785" algn="l"/>
              </a:tabLst>
            </a:pPr>
            <a:r>
              <a:rPr sz="1800" spc="-5" dirty="0">
                <a:solidFill>
                  <a:srgbClr val="3E3E3E"/>
                </a:solidFill>
                <a:latin typeface="Calibri"/>
                <a:cs typeface="Calibri"/>
              </a:rPr>
              <a:t>непосредственно;</a:t>
            </a:r>
            <a:endParaRPr sz="1800">
              <a:latin typeface="Calibri"/>
              <a:cs typeface="Calibri"/>
            </a:endParaRPr>
          </a:p>
          <a:p>
            <a:pPr marL="184150" indent="-172085">
              <a:lnSpc>
                <a:spcPct val="100000"/>
              </a:lnSpc>
              <a:buSzPct val="94444"/>
              <a:buFont typeface="Segoe UI Symbol"/>
              <a:buChar char="✓"/>
              <a:tabLst>
                <a:tab pos="184785" algn="l"/>
              </a:tabLst>
            </a:pPr>
            <a:r>
              <a:rPr sz="1800" spc="-5" dirty="0">
                <a:solidFill>
                  <a:srgbClr val="3E3E3E"/>
                </a:solidFill>
                <a:latin typeface="Calibri"/>
                <a:cs typeface="Calibri"/>
              </a:rPr>
              <a:t>через</a:t>
            </a:r>
            <a:r>
              <a:rPr sz="1800" spc="1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3E3E3E"/>
                </a:solidFill>
                <a:latin typeface="Calibri"/>
                <a:cs typeface="Calibri"/>
              </a:rPr>
              <a:t>вестибюль</a:t>
            </a:r>
            <a:r>
              <a:rPr sz="1800" spc="1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3E3E3E"/>
                </a:solidFill>
                <a:latin typeface="Calibri"/>
                <a:cs typeface="Calibri"/>
              </a:rPr>
              <a:t>(фойе);</a:t>
            </a:r>
            <a:endParaRPr sz="1800">
              <a:latin typeface="Calibri"/>
              <a:cs typeface="Calibri"/>
            </a:endParaRPr>
          </a:p>
          <a:p>
            <a:pPr marL="236220" indent="-224154">
              <a:lnSpc>
                <a:spcPct val="100000"/>
              </a:lnSpc>
              <a:buSzPct val="94444"/>
              <a:buFont typeface="Segoe UI Symbol"/>
              <a:buChar char="✓"/>
              <a:tabLst>
                <a:tab pos="236854" algn="l"/>
              </a:tabLst>
            </a:pPr>
            <a:r>
              <a:rPr sz="1800" spc="-5" dirty="0">
                <a:solidFill>
                  <a:srgbClr val="3E3E3E"/>
                </a:solidFill>
                <a:latin typeface="Calibri"/>
                <a:cs typeface="Calibri"/>
              </a:rPr>
              <a:t>через лестничную</a:t>
            </a:r>
            <a:r>
              <a:rPr sz="1800" dirty="0">
                <a:solidFill>
                  <a:srgbClr val="3E3E3E"/>
                </a:solidFill>
                <a:latin typeface="Calibri"/>
                <a:cs typeface="Calibri"/>
              </a:rPr>
              <a:t> клетку;</a:t>
            </a:r>
            <a:endParaRPr sz="1800">
              <a:latin typeface="Calibri"/>
              <a:cs typeface="Calibri"/>
            </a:endParaRPr>
          </a:p>
          <a:p>
            <a:pPr marL="236220" indent="-224154">
              <a:lnSpc>
                <a:spcPts val="2150"/>
              </a:lnSpc>
              <a:buSzPct val="94444"/>
              <a:buFont typeface="Segoe UI Symbol"/>
              <a:buChar char="✓"/>
              <a:tabLst>
                <a:tab pos="236854" algn="l"/>
              </a:tabLst>
            </a:pPr>
            <a:r>
              <a:rPr sz="1800" spc="-5" dirty="0">
                <a:solidFill>
                  <a:srgbClr val="3E3E3E"/>
                </a:solidFill>
                <a:latin typeface="Calibri"/>
                <a:cs typeface="Calibri"/>
              </a:rPr>
              <a:t>через</a:t>
            </a:r>
            <a:r>
              <a:rPr sz="1800" spc="1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3E3E3E"/>
                </a:solidFill>
                <a:latin typeface="Calibri"/>
                <a:cs typeface="Calibri"/>
              </a:rPr>
              <a:t>рекреационную</a:t>
            </a:r>
            <a:r>
              <a:rPr sz="1800" spc="1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3E3E3E"/>
                </a:solidFill>
                <a:latin typeface="Calibri"/>
                <a:cs typeface="Calibri"/>
              </a:rPr>
              <a:t>площадку;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2150"/>
              </a:lnSpc>
            </a:pPr>
            <a:r>
              <a:rPr sz="1800" spc="-5" dirty="0">
                <a:solidFill>
                  <a:srgbClr val="92D050"/>
                </a:solidFill>
                <a:latin typeface="Calibri"/>
                <a:cs typeface="Calibri"/>
              </a:rPr>
              <a:t>2)</a:t>
            </a:r>
            <a:r>
              <a:rPr sz="1800" spc="-15" dirty="0">
                <a:solidFill>
                  <a:srgbClr val="92D05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92D050"/>
                </a:solidFill>
                <a:latin typeface="Calibri"/>
                <a:cs typeface="Calibri"/>
              </a:rPr>
              <a:t>из</a:t>
            </a:r>
            <a:r>
              <a:rPr sz="1800" spc="-15" dirty="0">
                <a:solidFill>
                  <a:srgbClr val="92D05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92D050"/>
                </a:solidFill>
                <a:latin typeface="Calibri"/>
                <a:cs typeface="Calibri"/>
              </a:rPr>
              <a:t>помещения</a:t>
            </a:r>
            <a:r>
              <a:rPr sz="1800" spc="-15" dirty="0">
                <a:solidFill>
                  <a:srgbClr val="92D05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92D050"/>
                </a:solidFill>
                <a:latin typeface="Calibri"/>
                <a:cs typeface="Calibri"/>
              </a:rPr>
              <a:t>любого</a:t>
            </a:r>
            <a:r>
              <a:rPr sz="1800" spc="-15" dirty="0">
                <a:solidFill>
                  <a:srgbClr val="92D05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92D050"/>
                </a:solidFill>
                <a:latin typeface="Calibri"/>
                <a:cs typeface="Calibri"/>
              </a:rPr>
              <a:t>этажа,</a:t>
            </a:r>
            <a:r>
              <a:rPr sz="1800" spc="-15" dirty="0">
                <a:solidFill>
                  <a:srgbClr val="92D05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92D050"/>
                </a:solidFill>
                <a:latin typeface="Calibri"/>
                <a:cs typeface="Calibri"/>
              </a:rPr>
              <a:t>кроме</a:t>
            </a:r>
            <a:r>
              <a:rPr sz="1800" spc="-20" dirty="0">
                <a:solidFill>
                  <a:srgbClr val="92D05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92D050"/>
                </a:solidFill>
                <a:latin typeface="Calibri"/>
                <a:cs typeface="Calibri"/>
              </a:rPr>
              <a:t>первого:</a:t>
            </a:r>
            <a:endParaRPr sz="1800">
              <a:latin typeface="Calibri"/>
              <a:cs typeface="Calibri"/>
            </a:endParaRPr>
          </a:p>
          <a:p>
            <a:pPr marL="236220" indent="-224154">
              <a:lnSpc>
                <a:spcPct val="100000"/>
              </a:lnSpc>
              <a:spcBef>
                <a:spcPts val="20"/>
              </a:spcBef>
              <a:buFont typeface="Segoe UI Symbol"/>
              <a:buChar char="✓"/>
              <a:tabLst>
                <a:tab pos="236854" algn="l"/>
              </a:tabLst>
            </a:pPr>
            <a:r>
              <a:rPr sz="1800" spc="-5" dirty="0">
                <a:solidFill>
                  <a:srgbClr val="3E3E3E"/>
                </a:solidFill>
                <a:latin typeface="Calibri"/>
                <a:cs typeface="Calibri"/>
              </a:rPr>
              <a:t>непосредственно</a:t>
            </a:r>
            <a:r>
              <a:rPr sz="1800" spc="1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E3E3E"/>
                </a:solidFill>
                <a:latin typeface="Calibri"/>
                <a:cs typeface="Calibri"/>
              </a:rPr>
              <a:t>в </a:t>
            </a:r>
            <a:r>
              <a:rPr sz="1800" spc="-5" dirty="0">
                <a:solidFill>
                  <a:srgbClr val="3E3E3E"/>
                </a:solidFill>
                <a:latin typeface="Calibri"/>
                <a:cs typeface="Calibri"/>
              </a:rPr>
              <a:t>лестничную</a:t>
            </a:r>
            <a:r>
              <a:rPr sz="1800" spc="1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3E3E3E"/>
                </a:solidFill>
                <a:latin typeface="Calibri"/>
                <a:cs typeface="Calibri"/>
              </a:rPr>
              <a:t>клетку</a:t>
            </a:r>
            <a:r>
              <a:rPr sz="1800" spc="-1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E3E3E"/>
                </a:solidFill>
                <a:latin typeface="Calibri"/>
                <a:cs typeface="Calibri"/>
              </a:rPr>
              <a:t>или</a:t>
            </a:r>
            <a:r>
              <a:rPr sz="1800" spc="-5" dirty="0">
                <a:solidFill>
                  <a:srgbClr val="3E3E3E"/>
                </a:solidFill>
                <a:latin typeface="Calibri"/>
                <a:cs typeface="Calibri"/>
              </a:rPr>
              <a:t> на</a:t>
            </a:r>
            <a:r>
              <a:rPr sz="1800" spc="1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3E3E3E"/>
                </a:solidFill>
                <a:latin typeface="Calibri"/>
                <a:cs typeface="Calibri"/>
              </a:rPr>
              <a:t>лестницу</a:t>
            </a:r>
            <a:r>
              <a:rPr sz="1800" dirty="0">
                <a:solidFill>
                  <a:srgbClr val="3E3E3E"/>
                </a:solidFill>
                <a:latin typeface="Calibri"/>
                <a:cs typeface="Calibri"/>
              </a:rPr>
              <a:t> 3</a:t>
            </a:r>
            <a:r>
              <a:rPr sz="1800" spc="-5" dirty="0">
                <a:solidFill>
                  <a:srgbClr val="3E3E3E"/>
                </a:solidFill>
                <a:latin typeface="Calibri"/>
                <a:cs typeface="Calibri"/>
              </a:rPr>
              <a:t> типа(при</a:t>
            </a:r>
            <a:r>
              <a:rPr sz="1800" spc="3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3E3E3E"/>
                </a:solidFill>
                <a:latin typeface="Calibri"/>
                <a:cs typeface="Calibri"/>
              </a:rPr>
              <a:t>наличии);</a:t>
            </a:r>
            <a:endParaRPr sz="1800">
              <a:latin typeface="Calibri"/>
              <a:cs typeface="Calibri"/>
            </a:endParaRPr>
          </a:p>
          <a:p>
            <a:pPr marL="12700" marR="2411095">
              <a:lnSpc>
                <a:spcPts val="2140"/>
              </a:lnSpc>
              <a:spcBef>
                <a:spcPts val="90"/>
              </a:spcBef>
              <a:buFont typeface="Segoe UI Symbol"/>
              <a:buChar char="✓"/>
              <a:tabLst>
                <a:tab pos="236854" algn="l"/>
              </a:tabLst>
            </a:pPr>
            <a:r>
              <a:rPr sz="1800" dirty="0">
                <a:solidFill>
                  <a:srgbClr val="3E3E3E"/>
                </a:solidFill>
                <a:latin typeface="Calibri"/>
                <a:cs typeface="Calibri"/>
              </a:rPr>
              <a:t>в</a:t>
            </a:r>
            <a:r>
              <a:rPr sz="1800" spc="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3E3E3E"/>
                </a:solidFill>
                <a:latin typeface="Calibri"/>
                <a:cs typeface="Calibri"/>
              </a:rPr>
              <a:t>коридор,</a:t>
            </a:r>
            <a:r>
              <a:rPr sz="1800" spc="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3E3E3E"/>
                </a:solidFill>
                <a:latin typeface="Calibri"/>
                <a:cs typeface="Calibri"/>
              </a:rPr>
              <a:t>ведущий</a:t>
            </a:r>
            <a:r>
              <a:rPr sz="1800" spc="1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3E3E3E"/>
                </a:solidFill>
                <a:latin typeface="Calibri"/>
                <a:cs typeface="Calibri"/>
              </a:rPr>
              <a:t>непосредственно</a:t>
            </a:r>
            <a:r>
              <a:rPr sz="1800" spc="3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E3E3E"/>
                </a:solidFill>
                <a:latin typeface="Calibri"/>
                <a:cs typeface="Calibri"/>
              </a:rPr>
              <a:t>в</a:t>
            </a:r>
            <a:r>
              <a:rPr sz="1800" spc="1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3E3E3E"/>
                </a:solidFill>
                <a:latin typeface="Calibri"/>
                <a:cs typeface="Calibri"/>
              </a:rPr>
              <a:t>лестничную </a:t>
            </a:r>
            <a:r>
              <a:rPr sz="1800" spc="-39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E3E3E"/>
                </a:solidFill>
                <a:latin typeface="Calibri"/>
                <a:cs typeface="Calibri"/>
              </a:rPr>
              <a:t>клетку</a:t>
            </a:r>
            <a:r>
              <a:rPr sz="1800" spc="-4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E3E3E"/>
                </a:solidFill>
                <a:latin typeface="Calibri"/>
                <a:cs typeface="Calibri"/>
              </a:rPr>
              <a:t>или </a:t>
            </a:r>
            <a:r>
              <a:rPr sz="1800" spc="-5" dirty="0">
                <a:solidFill>
                  <a:srgbClr val="3E3E3E"/>
                </a:solidFill>
                <a:latin typeface="Calibri"/>
                <a:cs typeface="Calibri"/>
              </a:rPr>
              <a:t>на</a:t>
            </a:r>
            <a:r>
              <a:rPr sz="1800" spc="1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3E3E3E"/>
                </a:solidFill>
                <a:latin typeface="Calibri"/>
                <a:cs typeface="Calibri"/>
              </a:rPr>
              <a:t>лестницу</a:t>
            </a:r>
            <a:r>
              <a:rPr sz="1800" dirty="0">
                <a:solidFill>
                  <a:srgbClr val="3E3E3E"/>
                </a:solidFill>
                <a:latin typeface="Calibri"/>
                <a:cs typeface="Calibri"/>
              </a:rPr>
              <a:t> 3</a:t>
            </a:r>
            <a:r>
              <a:rPr sz="1800" spc="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3E3E3E"/>
                </a:solidFill>
                <a:latin typeface="Calibri"/>
                <a:cs typeface="Calibri"/>
              </a:rPr>
              <a:t>типа;</a:t>
            </a:r>
            <a:endParaRPr sz="1800">
              <a:latin typeface="Calibri"/>
              <a:cs typeface="Calibri"/>
            </a:endParaRPr>
          </a:p>
          <a:p>
            <a:pPr marL="236220" indent="-224154">
              <a:lnSpc>
                <a:spcPts val="2100"/>
              </a:lnSpc>
              <a:buFont typeface="Segoe UI Symbol"/>
              <a:buChar char="✓"/>
              <a:tabLst>
                <a:tab pos="236854" algn="l"/>
              </a:tabLst>
            </a:pPr>
            <a:r>
              <a:rPr sz="1800" dirty="0">
                <a:solidFill>
                  <a:srgbClr val="3E3E3E"/>
                </a:solidFill>
                <a:latin typeface="Calibri"/>
                <a:cs typeface="Calibri"/>
              </a:rPr>
              <a:t>в</a:t>
            </a:r>
            <a:r>
              <a:rPr sz="1800" spc="-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3E3E3E"/>
                </a:solidFill>
                <a:latin typeface="Calibri"/>
                <a:cs typeface="Calibri"/>
              </a:rPr>
              <a:t>холл</a:t>
            </a:r>
            <a:r>
              <a:rPr sz="1800" spc="-2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3E3E3E"/>
                </a:solidFill>
                <a:latin typeface="Calibri"/>
                <a:cs typeface="Calibri"/>
              </a:rPr>
              <a:t>(фойе),</a:t>
            </a:r>
            <a:r>
              <a:rPr sz="1800" spc="2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3E3E3E"/>
                </a:solidFill>
                <a:latin typeface="Calibri"/>
                <a:cs typeface="Calibri"/>
              </a:rPr>
              <a:t>имеющий</a:t>
            </a:r>
            <a:r>
              <a:rPr sz="1800" spc="2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3E3E3E"/>
                </a:solidFill>
                <a:latin typeface="Calibri"/>
                <a:cs typeface="Calibri"/>
              </a:rPr>
              <a:t>выход</a:t>
            </a:r>
            <a:r>
              <a:rPr sz="1800" spc="-1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E3E3E"/>
                </a:solidFill>
                <a:latin typeface="Calibri"/>
                <a:cs typeface="Calibri"/>
              </a:rPr>
              <a:t>в</a:t>
            </a:r>
            <a:r>
              <a:rPr sz="1800" spc="-5" dirty="0">
                <a:solidFill>
                  <a:srgbClr val="3E3E3E"/>
                </a:solidFill>
                <a:latin typeface="Calibri"/>
                <a:cs typeface="Calibri"/>
              </a:rPr>
              <a:t> лестничную</a:t>
            </a:r>
            <a:r>
              <a:rPr sz="1800" spc="2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3E3E3E"/>
                </a:solidFill>
                <a:latin typeface="Calibri"/>
                <a:cs typeface="Calibri"/>
              </a:rPr>
              <a:t>клетку</a:t>
            </a:r>
            <a:r>
              <a:rPr sz="1800" spc="-1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E3E3E"/>
                </a:solidFill>
                <a:latin typeface="Calibri"/>
                <a:cs typeface="Calibri"/>
              </a:rPr>
              <a:t>или</a:t>
            </a:r>
            <a:r>
              <a:rPr sz="1800" spc="-5" dirty="0">
                <a:solidFill>
                  <a:srgbClr val="3E3E3E"/>
                </a:solidFill>
                <a:latin typeface="Calibri"/>
                <a:cs typeface="Calibri"/>
              </a:rPr>
              <a:t> на</a:t>
            </a:r>
            <a:r>
              <a:rPr sz="1800" spc="1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3E3E3E"/>
                </a:solidFill>
                <a:latin typeface="Calibri"/>
                <a:cs typeface="Calibri"/>
              </a:rPr>
              <a:t>лестницу </a:t>
            </a:r>
            <a:r>
              <a:rPr sz="1800" dirty="0">
                <a:solidFill>
                  <a:srgbClr val="3E3E3E"/>
                </a:solidFill>
                <a:latin typeface="Calibri"/>
                <a:cs typeface="Calibri"/>
              </a:rPr>
              <a:t>3</a:t>
            </a:r>
            <a:r>
              <a:rPr sz="1800" spc="1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3E3E3E"/>
                </a:solidFill>
                <a:latin typeface="Calibri"/>
                <a:cs typeface="Calibri"/>
              </a:rPr>
              <a:t>типа;</a:t>
            </a:r>
            <a:endParaRPr sz="1800">
              <a:latin typeface="Calibri"/>
              <a:cs typeface="Calibri"/>
            </a:endParaRPr>
          </a:p>
          <a:p>
            <a:pPr marL="12700" marR="59690">
              <a:lnSpc>
                <a:spcPts val="2160"/>
              </a:lnSpc>
              <a:spcBef>
                <a:spcPts val="60"/>
              </a:spcBef>
            </a:pPr>
            <a:r>
              <a:rPr sz="1800" spc="-5" dirty="0">
                <a:solidFill>
                  <a:srgbClr val="92D050"/>
                </a:solidFill>
                <a:latin typeface="Calibri"/>
                <a:cs typeface="Calibri"/>
              </a:rPr>
              <a:t>3)</a:t>
            </a:r>
            <a:r>
              <a:rPr sz="1800" spc="15" dirty="0">
                <a:solidFill>
                  <a:srgbClr val="92D05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92D050"/>
                </a:solidFill>
                <a:latin typeface="Calibri"/>
                <a:cs typeface="Calibri"/>
              </a:rPr>
              <a:t>в</a:t>
            </a:r>
            <a:r>
              <a:rPr sz="1800" spc="10" dirty="0">
                <a:solidFill>
                  <a:srgbClr val="92D05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92D050"/>
                </a:solidFill>
                <a:latin typeface="Calibri"/>
                <a:cs typeface="Calibri"/>
              </a:rPr>
              <a:t>соседнее</a:t>
            </a:r>
            <a:r>
              <a:rPr sz="1800" spc="45" dirty="0">
                <a:solidFill>
                  <a:srgbClr val="92D05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92D050"/>
                </a:solidFill>
                <a:latin typeface="Calibri"/>
                <a:cs typeface="Calibri"/>
              </a:rPr>
              <a:t>помещение</a:t>
            </a:r>
            <a:r>
              <a:rPr sz="1800" spc="25" dirty="0">
                <a:solidFill>
                  <a:srgbClr val="92D05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3E3E3E"/>
                </a:solidFill>
                <a:latin typeface="Calibri"/>
                <a:cs typeface="Calibri"/>
              </a:rPr>
              <a:t>(кроме</a:t>
            </a:r>
            <a:r>
              <a:rPr sz="1800" spc="3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3E3E3E"/>
                </a:solidFill>
                <a:latin typeface="Calibri"/>
                <a:cs typeface="Calibri"/>
              </a:rPr>
              <a:t>производственных</a:t>
            </a:r>
            <a:r>
              <a:rPr sz="1800" spc="2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E3E3E"/>
                </a:solidFill>
                <a:latin typeface="Calibri"/>
                <a:cs typeface="Calibri"/>
              </a:rPr>
              <a:t>и</a:t>
            </a:r>
            <a:r>
              <a:rPr sz="1800" spc="2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3E3E3E"/>
                </a:solidFill>
                <a:latin typeface="Calibri"/>
                <a:cs typeface="Calibri"/>
              </a:rPr>
              <a:t>складских </a:t>
            </a:r>
            <a:r>
              <a:rPr sz="1800" spc="-10" dirty="0">
                <a:solidFill>
                  <a:srgbClr val="3E3E3E"/>
                </a:solidFill>
                <a:latin typeface="Calibri"/>
                <a:cs typeface="Calibri"/>
              </a:rPr>
              <a:t>помещений), </a:t>
            </a:r>
            <a:r>
              <a:rPr sz="1800" spc="-39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92D050"/>
                </a:solidFill>
                <a:latin typeface="Calibri"/>
                <a:cs typeface="Calibri"/>
              </a:rPr>
              <a:t>расположенное</a:t>
            </a:r>
            <a:r>
              <a:rPr sz="1800" spc="-30" dirty="0">
                <a:solidFill>
                  <a:srgbClr val="92D05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92D050"/>
                </a:solidFill>
                <a:latin typeface="Calibri"/>
                <a:cs typeface="Calibri"/>
              </a:rPr>
              <a:t>на</a:t>
            </a:r>
            <a:r>
              <a:rPr sz="1800" spc="10" dirty="0">
                <a:solidFill>
                  <a:srgbClr val="92D05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92D050"/>
                </a:solidFill>
                <a:latin typeface="Calibri"/>
                <a:cs typeface="Calibri"/>
              </a:rPr>
              <a:t>том</a:t>
            </a:r>
            <a:r>
              <a:rPr sz="1800" dirty="0">
                <a:solidFill>
                  <a:srgbClr val="92D050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92D050"/>
                </a:solidFill>
                <a:latin typeface="Calibri"/>
                <a:cs typeface="Calibri"/>
              </a:rPr>
              <a:t>же</a:t>
            </a:r>
            <a:r>
              <a:rPr sz="1800" spc="15" dirty="0">
                <a:solidFill>
                  <a:srgbClr val="92D050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92D050"/>
                </a:solidFill>
                <a:latin typeface="Calibri"/>
                <a:cs typeface="Calibri"/>
              </a:rPr>
              <a:t>этаже</a:t>
            </a:r>
            <a:r>
              <a:rPr sz="1800" spc="10" dirty="0">
                <a:solidFill>
                  <a:srgbClr val="92D05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92D050"/>
                </a:solidFill>
                <a:latin typeface="Calibri"/>
                <a:cs typeface="Calibri"/>
              </a:rPr>
              <a:t>и </a:t>
            </a:r>
            <a:r>
              <a:rPr sz="1800" spc="-5" dirty="0">
                <a:solidFill>
                  <a:srgbClr val="92D050"/>
                </a:solidFill>
                <a:latin typeface="Calibri"/>
                <a:cs typeface="Calibri"/>
              </a:rPr>
              <a:t>обеспеченное</a:t>
            </a:r>
            <a:r>
              <a:rPr sz="1800" spc="40" dirty="0">
                <a:solidFill>
                  <a:srgbClr val="92D05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92D050"/>
                </a:solidFill>
                <a:latin typeface="Calibri"/>
                <a:cs typeface="Calibri"/>
              </a:rPr>
              <a:t>выходами, </a:t>
            </a:r>
            <a:r>
              <a:rPr sz="1800" spc="-5" dirty="0">
                <a:solidFill>
                  <a:srgbClr val="92D050"/>
                </a:solidFill>
                <a:latin typeface="Calibri"/>
                <a:cs typeface="Calibri"/>
              </a:rPr>
              <a:t>указанные</a:t>
            </a:r>
            <a:r>
              <a:rPr sz="1800" spc="5" dirty="0">
                <a:solidFill>
                  <a:srgbClr val="92D05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92D050"/>
                </a:solidFill>
                <a:latin typeface="Calibri"/>
                <a:cs typeface="Calibri"/>
              </a:rPr>
              <a:t>в </a:t>
            </a:r>
            <a:r>
              <a:rPr sz="1800" spc="5" dirty="0">
                <a:solidFill>
                  <a:srgbClr val="92D05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92D050"/>
                </a:solidFill>
                <a:latin typeface="Calibri"/>
                <a:cs typeface="Calibri"/>
              </a:rPr>
              <a:t>подпунктах</a:t>
            </a:r>
            <a:r>
              <a:rPr sz="1800" spc="-75" dirty="0">
                <a:solidFill>
                  <a:srgbClr val="92D05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92D050"/>
                </a:solidFill>
                <a:latin typeface="Calibri"/>
                <a:cs typeface="Calibri"/>
              </a:rPr>
              <a:t>1)</a:t>
            </a:r>
            <a:r>
              <a:rPr sz="1800" spc="5" dirty="0">
                <a:solidFill>
                  <a:srgbClr val="92D05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92D050"/>
                </a:solidFill>
                <a:latin typeface="Calibri"/>
                <a:cs typeface="Calibri"/>
              </a:rPr>
              <a:t>и</a:t>
            </a:r>
            <a:r>
              <a:rPr sz="1800" spc="10" dirty="0">
                <a:solidFill>
                  <a:srgbClr val="92D05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92D050"/>
                </a:solidFill>
                <a:latin typeface="Calibri"/>
                <a:cs typeface="Calibri"/>
              </a:rPr>
              <a:t>2).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60892" y="1812035"/>
            <a:ext cx="2743575" cy="198082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788907" y="3945635"/>
            <a:ext cx="2514599" cy="1994877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18947" rIns="0" bIns="0" rtlCol="0">
            <a:spAutoFit/>
          </a:bodyPr>
          <a:lstStyle/>
          <a:p>
            <a:pPr marL="3429635" marR="5080" indent="-2703830">
              <a:lnSpc>
                <a:spcPts val="4900"/>
              </a:lnSpc>
              <a:spcBef>
                <a:spcPts val="980"/>
              </a:spcBef>
            </a:pPr>
            <a:r>
              <a:rPr spc="-40" dirty="0"/>
              <a:t>ПУТИ</a:t>
            </a:r>
            <a:r>
              <a:rPr spc="-105" dirty="0"/>
              <a:t> </a:t>
            </a:r>
            <a:r>
              <a:rPr spc="-50" dirty="0"/>
              <a:t>ЭВАКУАЦИИ</a:t>
            </a:r>
            <a:r>
              <a:rPr spc="-145" dirty="0"/>
              <a:t> </a:t>
            </a:r>
            <a:r>
              <a:rPr dirty="0"/>
              <a:t>И</a:t>
            </a:r>
            <a:r>
              <a:rPr spc="-110" dirty="0"/>
              <a:t> </a:t>
            </a:r>
            <a:r>
              <a:rPr spc="-45" dirty="0"/>
              <a:t>МЕСТА</a:t>
            </a:r>
            <a:r>
              <a:rPr spc="-114" dirty="0"/>
              <a:t> </a:t>
            </a:r>
            <a:r>
              <a:rPr spc="-55" dirty="0"/>
              <a:t>СБОРА </a:t>
            </a:r>
            <a:r>
              <a:rPr spc="-1070" dirty="0"/>
              <a:t> </a:t>
            </a:r>
            <a:r>
              <a:rPr spc="-35" dirty="0"/>
              <a:t>ПРИ</a:t>
            </a:r>
            <a:r>
              <a:rPr spc="-114" dirty="0"/>
              <a:t> </a:t>
            </a:r>
            <a:r>
              <a:rPr spc="-45" dirty="0"/>
              <a:t>ПОЖАРЕ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31139" rIns="0" bIns="0" rtlCol="0">
            <a:spAutoFit/>
          </a:bodyPr>
          <a:lstStyle/>
          <a:p>
            <a:pPr marL="545465" marR="5080" indent="991235">
              <a:lnSpc>
                <a:spcPts val="4900"/>
              </a:lnSpc>
              <a:spcBef>
                <a:spcPts val="980"/>
              </a:spcBef>
            </a:pPr>
            <a:r>
              <a:rPr spc="-110" dirty="0">
                <a:latin typeface="Times New Roman"/>
                <a:cs typeface="Times New Roman"/>
              </a:rPr>
              <a:t>ПРОГРАММА </a:t>
            </a:r>
            <a:r>
              <a:rPr spc="-90" dirty="0">
                <a:latin typeface="Times New Roman"/>
                <a:cs typeface="Times New Roman"/>
              </a:rPr>
              <a:t>ВВОДНОГО </a:t>
            </a:r>
            <a:r>
              <a:rPr spc="-85" dirty="0">
                <a:latin typeface="Times New Roman"/>
                <a:cs typeface="Times New Roman"/>
              </a:rPr>
              <a:t> ИНСТРУКТАЖА</a:t>
            </a:r>
            <a:r>
              <a:rPr spc="-110" dirty="0">
                <a:latin typeface="Times New Roman"/>
                <a:cs typeface="Times New Roman"/>
              </a:rPr>
              <a:t> </a:t>
            </a:r>
            <a:r>
              <a:rPr spc="-100" dirty="0">
                <a:latin typeface="Times New Roman"/>
                <a:cs typeface="Times New Roman"/>
              </a:rPr>
              <a:t>“НАО</a:t>
            </a:r>
            <a:r>
              <a:rPr spc="-150" dirty="0">
                <a:latin typeface="Times New Roman"/>
                <a:cs typeface="Times New Roman"/>
              </a:rPr>
              <a:t> </a:t>
            </a:r>
            <a:r>
              <a:rPr spc="-60" dirty="0">
                <a:latin typeface="Times New Roman"/>
                <a:cs typeface="Times New Roman"/>
              </a:rPr>
              <a:t>КАЗНМУ”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76019" y="1792249"/>
            <a:ext cx="8741410" cy="43256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1130" indent="-139065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151765" algn="l"/>
              </a:tabLst>
            </a:pPr>
            <a:r>
              <a:rPr sz="1100" dirty="0">
                <a:solidFill>
                  <a:srgbClr val="3E3E3E"/>
                </a:solidFill>
                <a:latin typeface="Calibri"/>
                <a:cs typeface="Calibri"/>
              </a:rPr>
              <a:t>Общие</a:t>
            </a:r>
            <a:r>
              <a:rPr sz="1100" spc="-3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E3E3E"/>
                </a:solidFill>
                <a:latin typeface="Calibri"/>
                <a:cs typeface="Calibri"/>
              </a:rPr>
              <a:t>сведения</a:t>
            </a:r>
            <a:r>
              <a:rPr sz="1100" spc="-1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E3E3E"/>
                </a:solidFill>
                <a:latin typeface="Calibri"/>
                <a:cs typeface="Calibri"/>
              </a:rPr>
              <a:t>об</a:t>
            </a:r>
            <a:r>
              <a:rPr sz="1100" spc="-1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E3E3E"/>
                </a:solidFill>
                <a:latin typeface="Calibri"/>
                <a:cs typeface="Calibri"/>
              </a:rPr>
              <a:t>организации</a:t>
            </a:r>
            <a:r>
              <a:rPr sz="1100" spc="-4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E3E3E"/>
                </a:solidFill>
                <a:latin typeface="Calibri"/>
                <a:cs typeface="Calibri"/>
              </a:rPr>
              <a:t>и</a:t>
            </a:r>
            <a:r>
              <a:rPr sz="1100" spc="-1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E3E3E"/>
                </a:solidFill>
                <a:latin typeface="Calibri"/>
                <a:cs typeface="Calibri"/>
              </a:rPr>
              <a:t>ее</a:t>
            </a:r>
            <a:r>
              <a:rPr sz="1100" spc="-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E3E3E"/>
                </a:solidFill>
                <a:latin typeface="Calibri"/>
                <a:cs typeface="Calibri"/>
              </a:rPr>
              <a:t>деятельности.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3E3E3E"/>
              </a:buClr>
              <a:buFont typeface="Calibri"/>
              <a:buAutoNum type="arabicPeriod"/>
            </a:pPr>
            <a:endParaRPr sz="800">
              <a:latin typeface="Calibri"/>
              <a:cs typeface="Calibri"/>
            </a:endParaRPr>
          </a:p>
          <a:p>
            <a:pPr marL="151130" indent="-139065">
              <a:lnSpc>
                <a:spcPct val="100000"/>
              </a:lnSpc>
              <a:buAutoNum type="arabicPeriod"/>
              <a:tabLst>
                <a:tab pos="151765" algn="l"/>
              </a:tabLst>
            </a:pPr>
            <a:r>
              <a:rPr sz="1100" dirty="0">
                <a:solidFill>
                  <a:srgbClr val="3E3E3E"/>
                </a:solidFill>
                <a:latin typeface="Calibri"/>
                <a:cs typeface="Calibri"/>
              </a:rPr>
              <a:t>Основные</a:t>
            </a:r>
            <a:r>
              <a:rPr sz="1100" spc="-2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E3E3E"/>
                </a:solidFill>
                <a:latin typeface="Calibri"/>
                <a:cs typeface="Calibri"/>
              </a:rPr>
              <a:t>положения</a:t>
            </a:r>
            <a:r>
              <a:rPr sz="1100" spc="-1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3E3E3E"/>
                </a:solidFill>
                <a:latin typeface="Calibri"/>
                <a:cs typeface="Calibri"/>
              </a:rPr>
              <a:t>законодательства</a:t>
            </a:r>
            <a:r>
              <a:rPr sz="1100" spc="-3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E3E3E"/>
                </a:solidFill>
                <a:latin typeface="Calibri"/>
                <a:cs typeface="Calibri"/>
              </a:rPr>
              <a:t>Республики</a:t>
            </a:r>
            <a:r>
              <a:rPr sz="1100" spc="-2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E3E3E"/>
                </a:solidFill>
                <a:latin typeface="Calibri"/>
                <a:cs typeface="Calibri"/>
              </a:rPr>
              <a:t>Казахстан</a:t>
            </a:r>
            <a:r>
              <a:rPr sz="1100" spc="-3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E3E3E"/>
                </a:solidFill>
                <a:latin typeface="Calibri"/>
                <a:cs typeface="Calibri"/>
              </a:rPr>
              <a:t>в области</a:t>
            </a:r>
            <a:r>
              <a:rPr sz="1100" spc="-1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3E3E3E"/>
                </a:solidFill>
                <a:latin typeface="Calibri"/>
                <a:cs typeface="Calibri"/>
              </a:rPr>
              <a:t>безопасности</a:t>
            </a:r>
            <a:r>
              <a:rPr sz="1100" spc="-2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E3E3E"/>
                </a:solidFill>
                <a:latin typeface="Calibri"/>
                <a:cs typeface="Calibri"/>
              </a:rPr>
              <a:t>и</a:t>
            </a:r>
            <a:r>
              <a:rPr sz="1100" spc="1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E3E3E"/>
                </a:solidFill>
                <a:latin typeface="Calibri"/>
                <a:cs typeface="Calibri"/>
              </a:rPr>
              <a:t>охраны</a:t>
            </a:r>
            <a:r>
              <a:rPr sz="1100" spc="-1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3E3E3E"/>
                </a:solidFill>
                <a:latin typeface="Calibri"/>
                <a:cs typeface="Calibri"/>
              </a:rPr>
              <a:t>труда.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3E3E3E"/>
              </a:buClr>
              <a:buFont typeface="Calibri"/>
              <a:buAutoNum type="arabicPeriod"/>
            </a:pPr>
            <a:endParaRPr sz="800">
              <a:latin typeface="Calibri"/>
              <a:cs typeface="Calibri"/>
            </a:endParaRPr>
          </a:p>
          <a:p>
            <a:pPr marL="151130" indent="-139065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151765" algn="l"/>
              </a:tabLst>
            </a:pPr>
            <a:r>
              <a:rPr sz="1100" spc="-5" dirty="0">
                <a:solidFill>
                  <a:srgbClr val="3E3E3E"/>
                </a:solidFill>
                <a:latin typeface="Calibri"/>
                <a:cs typeface="Calibri"/>
              </a:rPr>
              <a:t>Правила</a:t>
            </a:r>
            <a:r>
              <a:rPr sz="1100" spc="-1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3E3E3E"/>
                </a:solidFill>
                <a:latin typeface="Calibri"/>
                <a:cs typeface="Calibri"/>
              </a:rPr>
              <a:t>внутреннего</a:t>
            </a:r>
            <a:r>
              <a:rPr sz="1100" spc="-4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E3E3E"/>
                </a:solidFill>
                <a:latin typeface="Calibri"/>
                <a:cs typeface="Calibri"/>
              </a:rPr>
              <a:t>трудового</a:t>
            </a:r>
            <a:r>
              <a:rPr sz="1100" spc="-4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E3E3E"/>
                </a:solidFill>
                <a:latin typeface="Calibri"/>
                <a:cs typeface="Calibri"/>
              </a:rPr>
              <a:t>распорядка</a:t>
            </a:r>
            <a:r>
              <a:rPr sz="1100" spc="-3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E3E3E"/>
                </a:solidFill>
                <a:latin typeface="Calibri"/>
                <a:cs typeface="Calibri"/>
              </a:rPr>
              <a:t>в</a:t>
            </a:r>
            <a:r>
              <a:rPr sz="1100" spc="-1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E3E3E"/>
                </a:solidFill>
                <a:latin typeface="Calibri"/>
                <a:cs typeface="Calibri"/>
              </a:rPr>
              <a:t>организации.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3E3E3E"/>
              </a:buClr>
              <a:buFont typeface="Calibri"/>
              <a:buAutoNum type="arabicPeriod"/>
            </a:pPr>
            <a:endParaRPr sz="800">
              <a:latin typeface="Calibri"/>
              <a:cs typeface="Calibri"/>
            </a:endParaRPr>
          </a:p>
          <a:p>
            <a:pPr marL="151130" indent="-139065">
              <a:lnSpc>
                <a:spcPct val="100000"/>
              </a:lnSpc>
              <a:buAutoNum type="arabicPeriod"/>
              <a:tabLst>
                <a:tab pos="151765" algn="l"/>
              </a:tabLst>
            </a:pPr>
            <a:r>
              <a:rPr sz="1100" dirty="0">
                <a:solidFill>
                  <a:srgbClr val="3E3E3E"/>
                </a:solidFill>
                <a:latin typeface="Calibri"/>
                <a:cs typeface="Calibri"/>
              </a:rPr>
              <a:t>Организация</a:t>
            </a:r>
            <a:r>
              <a:rPr sz="1100" spc="-3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E3E3E"/>
                </a:solidFill>
                <a:latin typeface="Calibri"/>
                <a:cs typeface="Calibri"/>
              </a:rPr>
              <a:t>работы</a:t>
            </a:r>
            <a:r>
              <a:rPr sz="1100" spc="-2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E3E3E"/>
                </a:solidFill>
                <a:latin typeface="Calibri"/>
                <a:cs typeface="Calibri"/>
              </a:rPr>
              <a:t>по</a:t>
            </a:r>
            <a:r>
              <a:rPr sz="1100" spc="-5" dirty="0">
                <a:solidFill>
                  <a:srgbClr val="3E3E3E"/>
                </a:solidFill>
                <a:latin typeface="Calibri"/>
                <a:cs typeface="Calibri"/>
              </a:rPr>
              <a:t> безопасности</a:t>
            </a:r>
            <a:r>
              <a:rPr sz="1100" spc="-3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E3E3E"/>
                </a:solidFill>
                <a:latin typeface="Calibri"/>
                <a:cs typeface="Calibri"/>
              </a:rPr>
              <a:t>и</a:t>
            </a:r>
            <a:r>
              <a:rPr sz="1100" spc="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E3E3E"/>
                </a:solidFill>
                <a:latin typeface="Calibri"/>
                <a:cs typeface="Calibri"/>
              </a:rPr>
              <a:t>охране</a:t>
            </a:r>
            <a:r>
              <a:rPr sz="1100" spc="-3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3E3E3E"/>
                </a:solidFill>
                <a:latin typeface="Calibri"/>
                <a:cs typeface="Calibri"/>
              </a:rPr>
              <a:t>труда</a:t>
            </a:r>
            <a:r>
              <a:rPr sz="1100" spc="-1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E3E3E"/>
                </a:solidFill>
                <a:latin typeface="Calibri"/>
                <a:cs typeface="Calibri"/>
              </a:rPr>
              <a:t>в организации.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3E3E3E"/>
              </a:buClr>
              <a:buFont typeface="Calibri"/>
              <a:buAutoNum type="arabicPeriod"/>
            </a:pPr>
            <a:endParaRPr sz="800">
              <a:latin typeface="Calibri"/>
              <a:cs typeface="Calibri"/>
            </a:endParaRPr>
          </a:p>
          <a:p>
            <a:pPr marL="151130" indent="-139065">
              <a:lnSpc>
                <a:spcPct val="100000"/>
              </a:lnSpc>
              <a:buAutoNum type="arabicPeriod"/>
              <a:tabLst>
                <a:tab pos="151765" algn="l"/>
              </a:tabLst>
            </a:pPr>
            <a:r>
              <a:rPr sz="1100" dirty="0">
                <a:solidFill>
                  <a:srgbClr val="3E3E3E"/>
                </a:solidFill>
                <a:latin typeface="Calibri"/>
                <a:cs typeface="Calibri"/>
              </a:rPr>
              <a:t>Общие</a:t>
            </a:r>
            <a:r>
              <a:rPr sz="1100" spc="-1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3E3E3E"/>
                </a:solidFill>
                <a:latin typeface="Calibri"/>
                <a:cs typeface="Calibri"/>
              </a:rPr>
              <a:t>правила </a:t>
            </a:r>
            <a:r>
              <a:rPr sz="1100" dirty="0">
                <a:solidFill>
                  <a:srgbClr val="3E3E3E"/>
                </a:solidFill>
                <a:latin typeface="Calibri"/>
                <a:cs typeface="Calibri"/>
              </a:rPr>
              <a:t>поведения</a:t>
            </a:r>
            <a:r>
              <a:rPr sz="1100" spc="-1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E3E3E"/>
                </a:solidFill>
                <a:latin typeface="Calibri"/>
                <a:cs typeface="Calibri"/>
              </a:rPr>
              <a:t>работников</a:t>
            </a:r>
            <a:r>
              <a:rPr sz="1100" spc="-4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3E3E3E"/>
                </a:solidFill>
                <a:latin typeface="Calibri"/>
                <a:cs typeface="Calibri"/>
              </a:rPr>
              <a:t>на</a:t>
            </a:r>
            <a:r>
              <a:rPr sz="1100" spc="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E3E3E"/>
                </a:solidFill>
                <a:latin typeface="Calibri"/>
                <a:cs typeface="Calibri"/>
              </a:rPr>
              <a:t>рабочем</a:t>
            </a:r>
            <a:r>
              <a:rPr sz="1100" spc="-1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E3E3E"/>
                </a:solidFill>
                <a:latin typeface="Calibri"/>
                <a:cs typeface="Calibri"/>
              </a:rPr>
              <a:t>месте,</a:t>
            </a:r>
            <a:r>
              <a:rPr sz="1100" spc="-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E3E3E"/>
                </a:solidFill>
                <a:latin typeface="Calibri"/>
                <a:cs typeface="Calibri"/>
              </a:rPr>
              <a:t>территории</a:t>
            </a:r>
            <a:r>
              <a:rPr sz="1100" spc="-2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E3E3E"/>
                </a:solidFill>
                <a:latin typeface="Calibri"/>
                <a:cs typeface="Calibri"/>
              </a:rPr>
              <a:t>организации,</a:t>
            </a:r>
            <a:r>
              <a:rPr sz="1100" spc="-3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3E3E3E"/>
                </a:solidFill>
                <a:latin typeface="Calibri"/>
                <a:cs typeface="Calibri"/>
              </a:rPr>
              <a:t>вспомогательных</a:t>
            </a:r>
            <a:r>
              <a:rPr sz="1100" spc="-2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E3E3E"/>
                </a:solidFill>
                <a:latin typeface="Calibri"/>
                <a:cs typeface="Calibri"/>
              </a:rPr>
              <a:t>и</a:t>
            </a:r>
            <a:r>
              <a:rPr sz="1100" spc="1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E3E3E"/>
                </a:solidFill>
                <a:latin typeface="Calibri"/>
                <a:cs typeface="Calibri"/>
              </a:rPr>
              <a:t>служебных помещениях.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3E3E3E"/>
              </a:buClr>
              <a:buFont typeface="Calibri"/>
              <a:buAutoNum type="arabicPeriod"/>
            </a:pPr>
            <a:endParaRPr sz="800">
              <a:latin typeface="Calibri"/>
              <a:cs typeface="Calibri"/>
            </a:endParaRPr>
          </a:p>
          <a:p>
            <a:pPr marL="151130" indent="-139065">
              <a:lnSpc>
                <a:spcPct val="100000"/>
              </a:lnSpc>
              <a:buAutoNum type="arabicPeriod"/>
              <a:tabLst>
                <a:tab pos="151765" algn="l"/>
              </a:tabLst>
            </a:pPr>
            <a:r>
              <a:rPr sz="1100" dirty="0">
                <a:solidFill>
                  <a:srgbClr val="3E3E3E"/>
                </a:solidFill>
                <a:latin typeface="Calibri"/>
                <a:cs typeface="Calibri"/>
              </a:rPr>
              <a:t>Основные</a:t>
            </a:r>
            <a:r>
              <a:rPr sz="1100" spc="-3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E3E3E"/>
                </a:solidFill>
                <a:latin typeface="Calibri"/>
                <a:cs typeface="Calibri"/>
              </a:rPr>
              <a:t>опасные</a:t>
            </a:r>
            <a:r>
              <a:rPr sz="1100" spc="-2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E3E3E"/>
                </a:solidFill>
                <a:latin typeface="Calibri"/>
                <a:cs typeface="Calibri"/>
              </a:rPr>
              <a:t>и</a:t>
            </a:r>
            <a:r>
              <a:rPr sz="1100" spc="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3E3E3E"/>
                </a:solidFill>
                <a:latin typeface="Calibri"/>
                <a:cs typeface="Calibri"/>
              </a:rPr>
              <a:t>вредные</a:t>
            </a:r>
            <a:r>
              <a:rPr sz="1100" spc="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3E3E3E"/>
                </a:solidFill>
                <a:latin typeface="Calibri"/>
                <a:cs typeface="Calibri"/>
              </a:rPr>
              <a:t>производственные</a:t>
            </a:r>
            <a:r>
              <a:rPr sz="1100" spc="-2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E3E3E"/>
                </a:solidFill>
                <a:latin typeface="Calibri"/>
                <a:cs typeface="Calibri"/>
              </a:rPr>
              <a:t>факторы.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3E3E3E"/>
              </a:buClr>
              <a:buFont typeface="Calibri"/>
              <a:buAutoNum type="arabicPeriod"/>
            </a:pPr>
            <a:endParaRPr sz="800">
              <a:latin typeface="Calibri"/>
              <a:cs typeface="Calibri"/>
            </a:endParaRPr>
          </a:p>
          <a:p>
            <a:pPr marL="151130" indent="-139065">
              <a:lnSpc>
                <a:spcPct val="100000"/>
              </a:lnSpc>
              <a:buAutoNum type="arabicPeriod"/>
              <a:tabLst>
                <a:tab pos="151765" algn="l"/>
              </a:tabLst>
            </a:pPr>
            <a:r>
              <a:rPr sz="1100" dirty="0">
                <a:solidFill>
                  <a:srgbClr val="3E3E3E"/>
                </a:solidFill>
                <a:latin typeface="Calibri"/>
                <a:cs typeface="Calibri"/>
              </a:rPr>
              <a:t>Меры</a:t>
            </a:r>
            <a:r>
              <a:rPr sz="1100" spc="-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E3E3E"/>
                </a:solidFill>
                <a:latin typeface="Calibri"/>
                <a:cs typeface="Calibri"/>
              </a:rPr>
              <a:t>и</a:t>
            </a:r>
            <a:r>
              <a:rPr sz="1100" spc="2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E3E3E"/>
                </a:solidFill>
                <a:latin typeface="Calibri"/>
                <a:cs typeface="Calibri"/>
              </a:rPr>
              <a:t>средства</a:t>
            </a:r>
            <a:r>
              <a:rPr sz="1100" spc="-2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E3E3E"/>
                </a:solidFill>
                <a:latin typeface="Calibri"/>
                <a:cs typeface="Calibri"/>
              </a:rPr>
              <a:t>профилактики</a:t>
            </a:r>
            <a:r>
              <a:rPr sz="1100" spc="-5" dirty="0">
                <a:solidFill>
                  <a:srgbClr val="3E3E3E"/>
                </a:solidFill>
                <a:latin typeface="Calibri"/>
                <a:cs typeface="Calibri"/>
              </a:rPr>
              <a:t> несчастных</a:t>
            </a:r>
            <a:r>
              <a:rPr sz="1100" spc="-2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3E3E3E"/>
                </a:solidFill>
                <a:latin typeface="Calibri"/>
                <a:cs typeface="Calibri"/>
              </a:rPr>
              <a:t>случаев,</a:t>
            </a:r>
            <a:r>
              <a:rPr sz="1100" spc="-1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3E3E3E"/>
                </a:solidFill>
                <a:latin typeface="Calibri"/>
                <a:cs typeface="Calibri"/>
              </a:rPr>
              <a:t>травматизма</a:t>
            </a:r>
            <a:r>
              <a:rPr sz="1100" spc="-1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E3E3E"/>
                </a:solidFill>
                <a:latin typeface="Calibri"/>
                <a:cs typeface="Calibri"/>
              </a:rPr>
              <a:t>и</a:t>
            </a:r>
            <a:r>
              <a:rPr sz="1100" spc="1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3E3E3E"/>
                </a:solidFill>
                <a:latin typeface="Calibri"/>
                <a:cs typeface="Calibri"/>
              </a:rPr>
              <a:t>профессиональных</a:t>
            </a:r>
            <a:r>
              <a:rPr sz="1100" spc="-2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E3E3E"/>
                </a:solidFill>
                <a:latin typeface="Calibri"/>
                <a:cs typeface="Calibri"/>
              </a:rPr>
              <a:t>заболеваний.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3E3E3E"/>
              </a:buClr>
              <a:buFont typeface="Calibri"/>
              <a:buAutoNum type="arabicPeriod"/>
            </a:pPr>
            <a:endParaRPr sz="800">
              <a:latin typeface="Calibri"/>
              <a:cs typeface="Calibri"/>
            </a:endParaRPr>
          </a:p>
          <a:p>
            <a:pPr marL="151130" indent="-139065">
              <a:lnSpc>
                <a:spcPct val="100000"/>
              </a:lnSpc>
              <a:buAutoNum type="arabicPeriod"/>
              <a:tabLst>
                <a:tab pos="151765" algn="l"/>
              </a:tabLst>
            </a:pPr>
            <a:r>
              <a:rPr sz="1100" dirty="0">
                <a:solidFill>
                  <a:srgbClr val="3E3E3E"/>
                </a:solidFill>
                <a:latin typeface="Calibri"/>
                <a:cs typeface="Calibri"/>
              </a:rPr>
              <a:t>Средства коллективной</a:t>
            </a:r>
            <a:r>
              <a:rPr sz="1100" spc="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E3E3E"/>
                </a:solidFill>
                <a:latin typeface="Calibri"/>
                <a:cs typeface="Calibri"/>
              </a:rPr>
              <a:t>защиты.</a:t>
            </a:r>
            <a:r>
              <a:rPr sz="1100" spc="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E3E3E"/>
                </a:solidFill>
                <a:latin typeface="Calibri"/>
                <a:cs typeface="Calibri"/>
              </a:rPr>
              <a:t>Плакаты,</a:t>
            </a:r>
            <a:r>
              <a:rPr sz="1100" spc="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E3E3E"/>
                </a:solidFill>
                <a:latin typeface="Calibri"/>
                <a:cs typeface="Calibri"/>
              </a:rPr>
              <a:t>цвета</a:t>
            </a:r>
            <a:r>
              <a:rPr sz="1100" spc="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E3E3E"/>
                </a:solidFill>
                <a:latin typeface="Calibri"/>
                <a:cs typeface="Calibri"/>
              </a:rPr>
              <a:t>и знаки</a:t>
            </a:r>
            <a:r>
              <a:rPr sz="1100" spc="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E3E3E"/>
                </a:solidFill>
                <a:latin typeface="Calibri"/>
                <a:cs typeface="Calibri"/>
              </a:rPr>
              <a:t>безопасности,</a:t>
            </a:r>
            <a:r>
              <a:rPr sz="1100" spc="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E3E3E"/>
                </a:solidFill>
                <a:latin typeface="Calibri"/>
                <a:cs typeface="Calibri"/>
              </a:rPr>
              <a:t>сигнализация.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3E3E3E"/>
              </a:buClr>
              <a:buFont typeface="Calibri"/>
              <a:buAutoNum type="arabicPeriod"/>
            </a:pPr>
            <a:endParaRPr sz="800">
              <a:latin typeface="Calibri"/>
              <a:cs typeface="Calibri"/>
            </a:endParaRPr>
          </a:p>
          <a:p>
            <a:pPr marL="149860" indent="-137795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150495" algn="l"/>
              </a:tabLst>
            </a:pPr>
            <a:r>
              <a:rPr sz="1100" spc="-5" dirty="0">
                <a:solidFill>
                  <a:srgbClr val="3E3E3E"/>
                </a:solidFill>
                <a:latin typeface="Calibri"/>
                <a:cs typeface="Calibri"/>
              </a:rPr>
              <a:t>Основные</a:t>
            </a:r>
            <a:r>
              <a:rPr sz="1100" spc="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3E3E3E"/>
                </a:solidFill>
                <a:latin typeface="Calibri"/>
                <a:cs typeface="Calibri"/>
              </a:rPr>
              <a:t>требования</a:t>
            </a:r>
            <a:r>
              <a:rPr sz="1100" spc="1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E3E3E"/>
                </a:solidFill>
                <a:latin typeface="Calibri"/>
                <a:cs typeface="Calibri"/>
              </a:rPr>
              <a:t>по</a:t>
            </a:r>
            <a:r>
              <a:rPr sz="1100" spc="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3E3E3E"/>
                </a:solidFill>
                <a:latin typeface="Calibri"/>
                <a:cs typeface="Calibri"/>
              </a:rPr>
              <a:t>электробезопасности</a:t>
            </a:r>
            <a:r>
              <a:rPr sz="1100" spc="-3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E3E3E"/>
                </a:solidFill>
                <a:latin typeface="Calibri"/>
                <a:cs typeface="Calibri"/>
              </a:rPr>
              <a:t>и</a:t>
            </a:r>
            <a:r>
              <a:rPr sz="1100" spc="1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E3E3E"/>
                </a:solidFill>
                <a:latin typeface="Calibri"/>
                <a:cs typeface="Calibri"/>
              </a:rPr>
              <a:t>безопасность</a:t>
            </a:r>
            <a:r>
              <a:rPr sz="1100" spc="-4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E3E3E"/>
                </a:solidFill>
                <a:latin typeface="Calibri"/>
                <a:cs typeface="Calibri"/>
              </a:rPr>
              <a:t>при</a:t>
            </a:r>
            <a:r>
              <a:rPr sz="1100" spc="1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E3E3E"/>
                </a:solidFill>
                <a:latin typeface="Calibri"/>
                <a:cs typeface="Calibri"/>
              </a:rPr>
              <a:t>эксплуатации</a:t>
            </a:r>
            <a:r>
              <a:rPr sz="1100" spc="-2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3E3E3E"/>
                </a:solidFill>
                <a:latin typeface="Calibri"/>
                <a:cs typeface="Calibri"/>
              </a:rPr>
              <a:t>электроустановок.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3E3E3E"/>
              </a:buClr>
              <a:buFont typeface="Calibri"/>
              <a:buAutoNum type="arabicPeriod"/>
            </a:pPr>
            <a:endParaRPr sz="800">
              <a:latin typeface="Calibri"/>
              <a:cs typeface="Calibri"/>
            </a:endParaRPr>
          </a:p>
          <a:p>
            <a:pPr marL="223520" indent="-211454">
              <a:lnSpc>
                <a:spcPct val="100000"/>
              </a:lnSpc>
              <a:buAutoNum type="arabicPeriod"/>
              <a:tabLst>
                <a:tab pos="224154" algn="l"/>
              </a:tabLst>
            </a:pPr>
            <a:r>
              <a:rPr sz="1100" dirty="0">
                <a:solidFill>
                  <a:srgbClr val="3E3E3E"/>
                </a:solidFill>
                <a:latin typeface="Calibri"/>
                <a:cs typeface="Calibri"/>
              </a:rPr>
              <a:t>Основные</a:t>
            </a:r>
            <a:r>
              <a:rPr sz="1100" spc="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E3E3E"/>
                </a:solidFill>
                <a:latin typeface="Calibri"/>
                <a:cs typeface="Calibri"/>
              </a:rPr>
              <a:t>требования</a:t>
            </a:r>
            <a:r>
              <a:rPr sz="1100" spc="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E3E3E"/>
                </a:solidFill>
                <a:latin typeface="Calibri"/>
                <a:cs typeface="Calibri"/>
              </a:rPr>
              <a:t>производственной</a:t>
            </a:r>
            <a:r>
              <a:rPr sz="1100" spc="1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E3E3E"/>
                </a:solidFill>
                <a:latin typeface="Calibri"/>
                <a:cs typeface="Calibri"/>
              </a:rPr>
              <a:t>санитарии</a:t>
            </a:r>
            <a:r>
              <a:rPr sz="1100" spc="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E3E3E"/>
                </a:solidFill>
                <a:latin typeface="Calibri"/>
                <a:cs typeface="Calibri"/>
              </a:rPr>
              <a:t>и</a:t>
            </a:r>
            <a:r>
              <a:rPr sz="1100" spc="1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E3E3E"/>
                </a:solidFill>
                <a:latin typeface="Calibri"/>
                <a:cs typeface="Calibri"/>
              </a:rPr>
              <a:t>личной</a:t>
            </a:r>
            <a:r>
              <a:rPr sz="1100" spc="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E3E3E"/>
                </a:solidFill>
                <a:latin typeface="Calibri"/>
                <a:cs typeface="Calibri"/>
              </a:rPr>
              <a:t>гигиены.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3E3E3E"/>
              </a:buClr>
              <a:buFont typeface="Calibri"/>
              <a:buAutoNum type="arabicPeriod"/>
            </a:pPr>
            <a:endParaRPr sz="800">
              <a:latin typeface="Calibri"/>
              <a:cs typeface="Calibri"/>
            </a:endParaRPr>
          </a:p>
          <a:p>
            <a:pPr marL="220979" indent="-208915">
              <a:lnSpc>
                <a:spcPct val="100000"/>
              </a:lnSpc>
              <a:buAutoNum type="arabicPeriod"/>
              <a:tabLst>
                <a:tab pos="221615" algn="l"/>
              </a:tabLst>
            </a:pPr>
            <a:r>
              <a:rPr sz="1100" spc="-5" dirty="0">
                <a:solidFill>
                  <a:srgbClr val="3E3E3E"/>
                </a:solidFill>
                <a:latin typeface="Calibri"/>
                <a:cs typeface="Calibri"/>
              </a:rPr>
              <a:t>Средства</a:t>
            </a:r>
            <a:r>
              <a:rPr sz="1100" spc="-1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3E3E3E"/>
                </a:solidFill>
                <a:latin typeface="Calibri"/>
                <a:cs typeface="Calibri"/>
              </a:rPr>
              <a:t>индивидуальной</a:t>
            </a:r>
            <a:r>
              <a:rPr sz="1100" spc="-1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3E3E3E"/>
                </a:solidFill>
                <a:latin typeface="Calibri"/>
                <a:cs typeface="Calibri"/>
              </a:rPr>
              <a:t>защиты</a:t>
            </a:r>
            <a:r>
              <a:rPr sz="1100" spc="-1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3E3E3E"/>
                </a:solidFill>
                <a:latin typeface="Calibri"/>
                <a:cs typeface="Calibri"/>
              </a:rPr>
              <a:t>(СИЗ).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3E3E3E"/>
              </a:buClr>
              <a:buFont typeface="Calibri"/>
              <a:buAutoNum type="arabicPeriod"/>
            </a:pPr>
            <a:endParaRPr sz="800">
              <a:latin typeface="Calibri"/>
              <a:cs typeface="Calibri"/>
            </a:endParaRPr>
          </a:p>
          <a:p>
            <a:pPr marL="222250" indent="-210185">
              <a:lnSpc>
                <a:spcPct val="100000"/>
              </a:lnSpc>
              <a:buAutoNum type="arabicPeriod"/>
              <a:tabLst>
                <a:tab pos="222885" algn="l"/>
              </a:tabLst>
            </a:pPr>
            <a:r>
              <a:rPr sz="1100" dirty="0">
                <a:solidFill>
                  <a:srgbClr val="3E3E3E"/>
                </a:solidFill>
                <a:latin typeface="Calibri"/>
                <a:cs typeface="Calibri"/>
              </a:rPr>
              <a:t>Обстоятельства</a:t>
            </a:r>
            <a:r>
              <a:rPr sz="1100" spc="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E3E3E"/>
                </a:solidFill>
                <a:latin typeface="Calibri"/>
                <a:cs typeface="Calibri"/>
              </a:rPr>
              <a:t>и</a:t>
            </a:r>
            <a:r>
              <a:rPr sz="1100" spc="1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E3E3E"/>
                </a:solidFill>
                <a:latin typeface="Calibri"/>
                <a:cs typeface="Calibri"/>
              </a:rPr>
              <a:t>причины</a:t>
            </a:r>
            <a:r>
              <a:rPr sz="1100" spc="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E3E3E"/>
                </a:solidFill>
                <a:latin typeface="Calibri"/>
                <a:cs typeface="Calibri"/>
              </a:rPr>
              <a:t>отдельных</a:t>
            </a:r>
            <a:r>
              <a:rPr sz="1100" spc="1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E3E3E"/>
                </a:solidFill>
                <a:latin typeface="Calibri"/>
                <a:cs typeface="Calibri"/>
              </a:rPr>
              <a:t>групп</a:t>
            </a:r>
            <a:r>
              <a:rPr sz="1100" spc="1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E3E3E"/>
                </a:solidFill>
                <a:latin typeface="Calibri"/>
                <a:cs typeface="Calibri"/>
              </a:rPr>
              <a:t>несчастных</a:t>
            </a:r>
            <a:r>
              <a:rPr sz="1100" spc="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E3E3E"/>
                </a:solidFill>
                <a:latin typeface="Calibri"/>
                <a:cs typeface="Calibri"/>
              </a:rPr>
              <a:t>случаев,</a:t>
            </a:r>
            <a:r>
              <a:rPr sz="1100" spc="1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E3E3E"/>
                </a:solidFill>
                <a:latin typeface="Calibri"/>
                <a:cs typeface="Calibri"/>
              </a:rPr>
              <a:t>аварий,</a:t>
            </a:r>
            <a:r>
              <a:rPr sz="1100" spc="1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E3E3E"/>
                </a:solidFill>
                <a:latin typeface="Calibri"/>
                <a:cs typeface="Calibri"/>
              </a:rPr>
              <a:t>пожаров,</a:t>
            </a:r>
            <a:r>
              <a:rPr sz="1100" spc="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E3E3E"/>
                </a:solidFill>
                <a:latin typeface="Calibri"/>
                <a:cs typeface="Calibri"/>
              </a:rPr>
              <a:t>происходящих</a:t>
            </a:r>
            <a:r>
              <a:rPr sz="1100" spc="1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100" spc="-65" dirty="0">
                <a:solidFill>
                  <a:srgbClr val="3E3E3E"/>
                </a:solidFill>
                <a:latin typeface="Calibri"/>
                <a:cs typeface="Calibri"/>
              </a:rPr>
              <a:t>из-за</a:t>
            </a:r>
            <a:r>
              <a:rPr sz="110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3E3E3E"/>
                </a:solidFill>
                <a:latin typeface="Calibri"/>
                <a:cs typeface="Calibri"/>
              </a:rPr>
              <a:t>нарушения</a:t>
            </a:r>
            <a:r>
              <a:rPr sz="1100" spc="-1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E3E3E"/>
                </a:solidFill>
                <a:latin typeface="Calibri"/>
                <a:cs typeface="Calibri"/>
              </a:rPr>
              <a:t>требований</a:t>
            </a:r>
            <a:r>
              <a:rPr sz="1100" spc="-2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E3E3E"/>
                </a:solidFill>
                <a:latin typeface="Calibri"/>
                <a:cs typeface="Calibri"/>
              </a:rPr>
              <a:t>безопасности.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3E3E3E"/>
              </a:buClr>
              <a:buFont typeface="Calibri"/>
              <a:buAutoNum type="arabicPeriod"/>
            </a:pPr>
            <a:endParaRPr sz="800">
              <a:latin typeface="Calibri"/>
              <a:cs typeface="Calibri"/>
            </a:endParaRPr>
          </a:p>
          <a:p>
            <a:pPr marL="222250" indent="-210185">
              <a:lnSpc>
                <a:spcPct val="100000"/>
              </a:lnSpc>
              <a:buAutoNum type="arabicPeriod"/>
              <a:tabLst>
                <a:tab pos="222885" algn="l"/>
              </a:tabLst>
            </a:pPr>
            <a:r>
              <a:rPr sz="1100" dirty="0">
                <a:solidFill>
                  <a:srgbClr val="3E3E3E"/>
                </a:solidFill>
                <a:latin typeface="Calibri"/>
                <a:cs typeface="Calibri"/>
              </a:rPr>
              <a:t>Порядок</a:t>
            </a:r>
            <a:r>
              <a:rPr sz="1100" spc="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E3E3E"/>
                </a:solidFill>
                <a:latin typeface="Calibri"/>
                <a:cs typeface="Calibri"/>
              </a:rPr>
              <a:t>расследования</a:t>
            </a:r>
            <a:r>
              <a:rPr sz="1100" spc="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E3E3E"/>
                </a:solidFill>
                <a:latin typeface="Calibri"/>
                <a:cs typeface="Calibri"/>
              </a:rPr>
              <a:t>и</a:t>
            </a:r>
            <a:r>
              <a:rPr sz="1100" spc="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E3E3E"/>
                </a:solidFill>
                <a:latin typeface="Calibri"/>
                <a:cs typeface="Calibri"/>
              </a:rPr>
              <a:t>оформления</a:t>
            </a:r>
            <a:r>
              <a:rPr sz="1100" spc="1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E3E3E"/>
                </a:solidFill>
                <a:latin typeface="Calibri"/>
                <a:cs typeface="Calibri"/>
              </a:rPr>
              <a:t>несчастных</a:t>
            </a:r>
            <a:r>
              <a:rPr sz="1100" spc="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E3E3E"/>
                </a:solidFill>
                <a:latin typeface="Calibri"/>
                <a:cs typeface="Calibri"/>
              </a:rPr>
              <a:t>случаев,</a:t>
            </a:r>
            <a:r>
              <a:rPr sz="1100" spc="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E3E3E"/>
                </a:solidFill>
                <a:latin typeface="Calibri"/>
                <a:cs typeface="Calibri"/>
              </a:rPr>
              <a:t>профессиональных</a:t>
            </a:r>
            <a:r>
              <a:rPr sz="1100" spc="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E3E3E"/>
                </a:solidFill>
                <a:latin typeface="Calibri"/>
                <a:cs typeface="Calibri"/>
              </a:rPr>
              <a:t>заболеваний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3E3E3E"/>
              </a:buClr>
              <a:buFont typeface="Calibri"/>
              <a:buAutoNum type="arabicPeriod"/>
            </a:pPr>
            <a:endParaRPr sz="800">
              <a:latin typeface="Calibri"/>
              <a:cs typeface="Calibri"/>
            </a:endParaRPr>
          </a:p>
          <a:p>
            <a:pPr marL="220979" indent="-208915">
              <a:lnSpc>
                <a:spcPct val="100000"/>
              </a:lnSpc>
              <a:buAutoNum type="arabicPeriod"/>
              <a:tabLst>
                <a:tab pos="221615" algn="l"/>
              </a:tabLst>
            </a:pPr>
            <a:r>
              <a:rPr sz="1100" spc="-5" dirty="0">
                <a:solidFill>
                  <a:srgbClr val="3E3E3E"/>
                </a:solidFill>
                <a:latin typeface="Calibri"/>
                <a:cs typeface="Calibri"/>
              </a:rPr>
              <a:t>Пожарная</a:t>
            </a:r>
            <a:r>
              <a:rPr sz="110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3E3E3E"/>
                </a:solidFill>
                <a:latin typeface="Calibri"/>
                <a:cs typeface="Calibri"/>
              </a:rPr>
              <a:t>безопасность,</a:t>
            </a:r>
            <a:r>
              <a:rPr sz="1100" spc="-3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E3E3E"/>
                </a:solidFill>
                <a:latin typeface="Calibri"/>
                <a:cs typeface="Calibri"/>
              </a:rPr>
              <a:t>способы</a:t>
            </a:r>
            <a:r>
              <a:rPr sz="1100" spc="-3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E3E3E"/>
                </a:solidFill>
                <a:latin typeface="Calibri"/>
                <a:cs typeface="Calibri"/>
              </a:rPr>
              <a:t>и</a:t>
            </a:r>
            <a:r>
              <a:rPr sz="1100" spc="1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E3E3E"/>
                </a:solidFill>
                <a:latin typeface="Calibri"/>
                <a:cs typeface="Calibri"/>
              </a:rPr>
              <a:t>средства</a:t>
            </a:r>
            <a:r>
              <a:rPr sz="1100" spc="-1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E3E3E"/>
                </a:solidFill>
                <a:latin typeface="Calibri"/>
                <a:cs typeface="Calibri"/>
              </a:rPr>
              <a:t>предотвращения</a:t>
            </a:r>
            <a:r>
              <a:rPr sz="1100" spc="-3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E3E3E"/>
                </a:solidFill>
                <a:latin typeface="Calibri"/>
                <a:cs typeface="Calibri"/>
              </a:rPr>
              <a:t>пожаров,</a:t>
            </a:r>
            <a:r>
              <a:rPr sz="1100" spc="-2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3E3E3E"/>
                </a:solidFill>
                <a:latin typeface="Calibri"/>
                <a:cs typeface="Calibri"/>
              </a:rPr>
              <a:t>взрывов,</a:t>
            </a:r>
            <a:r>
              <a:rPr sz="1100" spc="-2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3E3E3E"/>
                </a:solidFill>
                <a:latin typeface="Calibri"/>
                <a:cs typeface="Calibri"/>
              </a:rPr>
              <a:t>аварий, </a:t>
            </a:r>
            <a:r>
              <a:rPr sz="1100" dirty="0">
                <a:solidFill>
                  <a:srgbClr val="3E3E3E"/>
                </a:solidFill>
                <a:latin typeface="Calibri"/>
                <a:cs typeface="Calibri"/>
              </a:rPr>
              <a:t>действия</a:t>
            </a:r>
            <a:r>
              <a:rPr sz="1100" spc="-1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E3E3E"/>
                </a:solidFill>
                <a:latin typeface="Calibri"/>
                <a:cs typeface="Calibri"/>
              </a:rPr>
              <a:t>персонала</a:t>
            </a:r>
            <a:r>
              <a:rPr sz="1100" spc="-1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E3E3E"/>
                </a:solidFill>
                <a:latin typeface="Calibri"/>
                <a:cs typeface="Calibri"/>
              </a:rPr>
              <a:t>при</a:t>
            </a:r>
            <a:r>
              <a:rPr sz="1100" spc="-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E3E3E"/>
                </a:solidFill>
                <a:latin typeface="Calibri"/>
                <a:cs typeface="Calibri"/>
              </a:rPr>
              <a:t>их</a:t>
            </a:r>
            <a:r>
              <a:rPr sz="1100" spc="1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E3E3E"/>
                </a:solidFill>
                <a:latin typeface="Calibri"/>
                <a:cs typeface="Calibri"/>
              </a:rPr>
              <a:t>возникновении.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3E3E3E"/>
              </a:buClr>
              <a:buFont typeface="Calibri"/>
              <a:buAutoNum type="arabicPeriod"/>
            </a:pPr>
            <a:endParaRPr sz="800">
              <a:latin typeface="Calibri"/>
              <a:cs typeface="Calibri"/>
            </a:endParaRPr>
          </a:p>
          <a:p>
            <a:pPr marL="220979" indent="-208915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221615" algn="l"/>
              </a:tabLst>
            </a:pPr>
            <a:r>
              <a:rPr sz="1100" spc="-5" dirty="0">
                <a:solidFill>
                  <a:srgbClr val="3E3E3E"/>
                </a:solidFill>
                <a:latin typeface="Calibri"/>
                <a:cs typeface="Calibri"/>
              </a:rPr>
              <a:t>Меры</a:t>
            </a:r>
            <a:r>
              <a:rPr sz="1100" spc="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3E3E3E"/>
                </a:solidFill>
                <a:latin typeface="Calibri"/>
                <a:cs typeface="Calibri"/>
              </a:rPr>
              <a:t>оказания</a:t>
            </a:r>
            <a:r>
              <a:rPr sz="1100" spc="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E3E3E"/>
                </a:solidFill>
                <a:latin typeface="Calibri"/>
                <a:cs typeface="Calibri"/>
              </a:rPr>
              <a:t>первой</a:t>
            </a:r>
            <a:r>
              <a:rPr sz="1100" spc="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3E3E3E"/>
                </a:solidFill>
                <a:latin typeface="Calibri"/>
                <a:cs typeface="Calibri"/>
              </a:rPr>
              <a:t>доврачебной</a:t>
            </a:r>
            <a:r>
              <a:rPr sz="1100" spc="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E3E3E"/>
                </a:solidFill>
                <a:latin typeface="Calibri"/>
                <a:cs typeface="Calibri"/>
              </a:rPr>
              <a:t>помощи</a:t>
            </a:r>
            <a:r>
              <a:rPr sz="1100" spc="1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E3E3E"/>
                </a:solidFill>
                <a:latin typeface="Calibri"/>
                <a:cs typeface="Calibri"/>
              </a:rPr>
              <a:t>пострадавшим,</a:t>
            </a:r>
            <a:r>
              <a:rPr sz="1100" spc="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3E3E3E"/>
                </a:solidFill>
                <a:latin typeface="Calibri"/>
                <a:cs typeface="Calibri"/>
              </a:rPr>
              <a:t>действия</a:t>
            </a:r>
            <a:r>
              <a:rPr sz="1100" spc="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E3E3E"/>
                </a:solidFill>
                <a:latin typeface="Calibri"/>
                <a:cs typeface="Calibri"/>
              </a:rPr>
              <a:t>при</a:t>
            </a:r>
            <a:r>
              <a:rPr sz="1100" spc="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3E3E3E"/>
                </a:solidFill>
                <a:latin typeface="Calibri"/>
                <a:cs typeface="Calibri"/>
              </a:rPr>
              <a:t>возникновении</a:t>
            </a:r>
            <a:r>
              <a:rPr sz="1100" spc="1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3E3E3E"/>
                </a:solidFill>
                <a:latin typeface="Calibri"/>
                <a:cs typeface="Calibri"/>
              </a:rPr>
              <a:t>несчастного</a:t>
            </a:r>
            <a:r>
              <a:rPr sz="1100" spc="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3E3E3E"/>
                </a:solidFill>
                <a:latin typeface="Calibri"/>
                <a:cs typeface="Calibri"/>
              </a:rPr>
              <a:t>случая</a:t>
            </a:r>
            <a:r>
              <a:rPr sz="1100" spc="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3E3E3E"/>
                </a:solidFill>
                <a:latin typeface="Calibri"/>
                <a:cs typeface="Calibri"/>
              </a:rPr>
              <a:t>на</a:t>
            </a:r>
            <a:r>
              <a:rPr sz="1100" spc="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3E3E3E"/>
                </a:solidFill>
                <a:latin typeface="Calibri"/>
                <a:cs typeface="Calibri"/>
              </a:rPr>
              <a:t>производстве.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28314" y="913891"/>
            <a:ext cx="620141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5" dirty="0"/>
              <a:t>ДЕЙСТВИЯ</a:t>
            </a:r>
            <a:r>
              <a:rPr spc="-150" dirty="0"/>
              <a:t> </a:t>
            </a:r>
            <a:r>
              <a:rPr spc="-35" dirty="0"/>
              <a:t>ПРИ</a:t>
            </a:r>
            <a:r>
              <a:rPr spc="-140" dirty="0"/>
              <a:t> </a:t>
            </a:r>
            <a:r>
              <a:rPr spc="-45" dirty="0"/>
              <a:t>ПОЖАРЕ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9539" rIns="0" bIns="0" rtlCol="0">
            <a:spAutoFit/>
          </a:bodyPr>
          <a:lstStyle/>
          <a:p>
            <a:pPr marL="175260" algn="ctr">
              <a:lnSpc>
                <a:spcPct val="100000"/>
              </a:lnSpc>
              <a:spcBef>
                <a:spcPts val="1019"/>
              </a:spcBef>
            </a:pPr>
            <a:r>
              <a:rPr sz="2000" spc="-5" dirty="0"/>
              <a:t>ЕСЛИ</a:t>
            </a:r>
            <a:r>
              <a:rPr sz="2000" spc="-25" dirty="0"/>
              <a:t> </a:t>
            </a:r>
            <a:r>
              <a:rPr sz="2000" dirty="0"/>
              <a:t>ЭТО</a:t>
            </a:r>
            <a:r>
              <a:rPr sz="2000" spc="-15" dirty="0"/>
              <a:t> </a:t>
            </a:r>
            <a:r>
              <a:rPr sz="2000" dirty="0"/>
              <a:t>ВОЗМОЖНО:</a:t>
            </a:r>
            <a:endParaRPr sz="2000"/>
          </a:p>
          <a:p>
            <a:pPr marL="106680" marR="5080" indent="-635">
              <a:lnSpc>
                <a:spcPct val="80000"/>
              </a:lnSpc>
              <a:spcBef>
                <a:spcPts val="1405"/>
              </a:spcBef>
              <a:buAutoNum type="arabicParenR"/>
              <a:tabLst>
                <a:tab pos="371475" algn="l"/>
              </a:tabLst>
            </a:pPr>
            <a:r>
              <a:rPr sz="2000" dirty="0">
                <a:solidFill>
                  <a:srgbClr val="3E3E3E"/>
                </a:solidFill>
              </a:rPr>
              <a:t>В случае </a:t>
            </a:r>
            <a:r>
              <a:rPr sz="2000" spc="-5" dirty="0">
                <a:solidFill>
                  <a:srgbClr val="3E3E3E"/>
                </a:solidFill>
              </a:rPr>
              <a:t>обнаружения </a:t>
            </a:r>
            <a:r>
              <a:rPr sz="2000" spc="-10" dirty="0">
                <a:solidFill>
                  <a:srgbClr val="3E3E3E"/>
                </a:solidFill>
              </a:rPr>
              <a:t>пожара </a:t>
            </a:r>
            <a:r>
              <a:rPr sz="2000" spc="-15" dirty="0">
                <a:solidFill>
                  <a:srgbClr val="3E3E3E"/>
                </a:solidFill>
              </a:rPr>
              <a:t>необходимо </a:t>
            </a:r>
            <a:r>
              <a:rPr sz="2000" spc="-5" dirty="0">
                <a:solidFill>
                  <a:srgbClr val="3E3E3E"/>
                </a:solidFill>
              </a:rPr>
              <a:t>сообщить </a:t>
            </a:r>
            <a:r>
              <a:rPr sz="2000" dirty="0">
                <a:solidFill>
                  <a:srgbClr val="3E3E3E"/>
                </a:solidFill>
              </a:rPr>
              <a:t>по </a:t>
            </a:r>
            <a:r>
              <a:rPr sz="2000" spc="-15" dirty="0">
                <a:solidFill>
                  <a:srgbClr val="3E3E3E"/>
                </a:solidFill>
              </a:rPr>
              <a:t>одному </a:t>
            </a:r>
            <a:r>
              <a:rPr sz="2000" spc="-5" dirty="0">
                <a:solidFill>
                  <a:srgbClr val="3E3E3E"/>
                </a:solidFill>
              </a:rPr>
              <a:t>из </a:t>
            </a:r>
            <a:r>
              <a:rPr sz="2000" spc="-10" dirty="0">
                <a:solidFill>
                  <a:srgbClr val="3E3E3E"/>
                </a:solidFill>
              </a:rPr>
              <a:t>телефонов </a:t>
            </a:r>
            <a:r>
              <a:rPr sz="2000" dirty="0">
                <a:solidFill>
                  <a:srgbClr val="3E3E3E"/>
                </a:solidFill>
              </a:rPr>
              <a:t>(при </a:t>
            </a:r>
            <a:r>
              <a:rPr sz="2000" spc="-10" dirty="0">
                <a:solidFill>
                  <a:srgbClr val="3E3E3E"/>
                </a:solidFill>
              </a:rPr>
              <a:t>этом </a:t>
            </a:r>
            <a:r>
              <a:rPr sz="2000" spc="-440" dirty="0">
                <a:solidFill>
                  <a:srgbClr val="3E3E3E"/>
                </a:solidFill>
              </a:rPr>
              <a:t> </a:t>
            </a:r>
            <a:r>
              <a:rPr sz="2000" spc="-15" dirty="0">
                <a:solidFill>
                  <a:srgbClr val="3E3E3E"/>
                </a:solidFill>
              </a:rPr>
              <a:t>необходимо </a:t>
            </a:r>
            <a:r>
              <a:rPr sz="2000" dirty="0">
                <a:solidFill>
                  <a:srgbClr val="3E3E3E"/>
                </a:solidFill>
              </a:rPr>
              <a:t>назвать адрес </a:t>
            </a:r>
            <a:r>
              <a:rPr sz="2000" spc="-10" dirty="0">
                <a:solidFill>
                  <a:srgbClr val="3E3E3E"/>
                </a:solidFill>
              </a:rPr>
              <a:t>Университета, </a:t>
            </a:r>
            <a:r>
              <a:rPr sz="2000" spc="-5" dirty="0">
                <a:solidFill>
                  <a:srgbClr val="3E3E3E"/>
                </a:solidFill>
              </a:rPr>
              <a:t>место возникновения </a:t>
            </a:r>
            <a:r>
              <a:rPr sz="2000" spc="-10" dirty="0">
                <a:solidFill>
                  <a:srgbClr val="3E3E3E"/>
                </a:solidFill>
              </a:rPr>
              <a:t>пожара: </a:t>
            </a:r>
            <a:r>
              <a:rPr sz="2000" dirty="0">
                <a:solidFill>
                  <a:srgbClr val="3E3E3E"/>
                </a:solidFill>
              </a:rPr>
              <a:t>№ </a:t>
            </a:r>
            <a:r>
              <a:rPr sz="2000" spc="-15" dirty="0">
                <a:solidFill>
                  <a:srgbClr val="3E3E3E"/>
                </a:solidFill>
              </a:rPr>
              <a:t>блока, </a:t>
            </a:r>
            <a:r>
              <a:rPr sz="2000" spc="-5" dirty="0">
                <a:solidFill>
                  <a:srgbClr val="3E3E3E"/>
                </a:solidFill>
              </a:rPr>
              <a:t>этаж, </a:t>
            </a:r>
            <a:r>
              <a:rPr sz="2000" dirty="0">
                <a:solidFill>
                  <a:srgbClr val="3E3E3E"/>
                </a:solidFill>
              </a:rPr>
              <a:t> </a:t>
            </a:r>
            <a:r>
              <a:rPr sz="2000" spc="-15" dirty="0">
                <a:solidFill>
                  <a:srgbClr val="3E3E3E"/>
                </a:solidFill>
              </a:rPr>
              <a:t>кабинет,</a:t>
            </a:r>
            <a:r>
              <a:rPr sz="2000" spc="-10" dirty="0">
                <a:solidFill>
                  <a:srgbClr val="3E3E3E"/>
                </a:solidFill>
              </a:rPr>
              <a:t> </a:t>
            </a:r>
            <a:r>
              <a:rPr sz="2000" dirty="0">
                <a:solidFill>
                  <a:srgbClr val="3E3E3E"/>
                </a:solidFill>
              </a:rPr>
              <a:t>а </a:t>
            </a:r>
            <a:r>
              <a:rPr sz="2000" spc="-5" dirty="0">
                <a:solidFill>
                  <a:srgbClr val="3E3E3E"/>
                </a:solidFill>
              </a:rPr>
              <a:t>также</a:t>
            </a:r>
            <a:r>
              <a:rPr sz="2000" spc="-10" dirty="0">
                <a:solidFill>
                  <a:srgbClr val="3E3E3E"/>
                </a:solidFill>
              </a:rPr>
              <a:t> </a:t>
            </a:r>
            <a:r>
              <a:rPr sz="2000" spc="-5" dirty="0">
                <a:solidFill>
                  <a:srgbClr val="3E3E3E"/>
                </a:solidFill>
              </a:rPr>
              <a:t>сообщить</a:t>
            </a:r>
            <a:r>
              <a:rPr sz="2000" spc="-40" dirty="0">
                <a:solidFill>
                  <a:srgbClr val="3E3E3E"/>
                </a:solidFill>
              </a:rPr>
              <a:t> </a:t>
            </a:r>
            <a:r>
              <a:rPr sz="2000" dirty="0">
                <a:solidFill>
                  <a:srgbClr val="3E3E3E"/>
                </a:solidFill>
              </a:rPr>
              <a:t>свою</a:t>
            </a:r>
            <a:r>
              <a:rPr sz="2000" spc="-20" dirty="0">
                <a:solidFill>
                  <a:srgbClr val="3E3E3E"/>
                </a:solidFill>
              </a:rPr>
              <a:t> </a:t>
            </a:r>
            <a:r>
              <a:rPr sz="2000" dirty="0">
                <a:solidFill>
                  <a:srgbClr val="3E3E3E"/>
                </a:solidFill>
              </a:rPr>
              <a:t>фамилию):</a:t>
            </a:r>
            <a:endParaRPr sz="2000"/>
          </a:p>
          <a:p>
            <a:pPr marL="106680" marR="281940">
              <a:lnSpc>
                <a:spcPct val="80000"/>
              </a:lnSpc>
              <a:spcBef>
                <a:spcPts val="1395"/>
              </a:spcBef>
            </a:pPr>
            <a:r>
              <a:rPr sz="2000" b="1" dirty="0">
                <a:solidFill>
                  <a:srgbClr val="3E3E3E"/>
                </a:solidFill>
                <a:latin typeface="Calibri"/>
                <a:cs typeface="Calibri"/>
              </a:rPr>
              <a:t>101,112 </a:t>
            </a:r>
            <a:r>
              <a:rPr sz="2000" dirty="0">
                <a:solidFill>
                  <a:srgbClr val="3E3E3E"/>
                </a:solidFill>
              </a:rPr>
              <a:t>- </a:t>
            </a:r>
            <a:r>
              <a:rPr sz="2000" spc="-10" dirty="0">
                <a:solidFill>
                  <a:srgbClr val="3E3E3E"/>
                </a:solidFill>
              </a:rPr>
              <a:t>единая дежурно-диспетчерская </a:t>
            </a:r>
            <a:r>
              <a:rPr sz="2000" dirty="0">
                <a:solidFill>
                  <a:srgbClr val="3E3E3E"/>
                </a:solidFill>
              </a:rPr>
              <a:t>служба </a:t>
            </a:r>
            <a:r>
              <a:rPr sz="2000" spc="-5" dirty="0">
                <a:solidFill>
                  <a:srgbClr val="3E3E3E"/>
                </a:solidFill>
              </a:rPr>
              <a:t>(экстренный </a:t>
            </a:r>
            <a:r>
              <a:rPr sz="2000" dirty="0">
                <a:solidFill>
                  <a:srgbClr val="3E3E3E"/>
                </a:solidFill>
              </a:rPr>
              <a:t>вызов </a:t>
            </a:r>
            <a:r>
              <a:rPr sz="2000" spc="-5" dirty="0">
                <a:solidFill>
                  <a:srgbClr val="3E3E3E"/>
                </a:solidFill>
              </a:rPr>
              <a:t>возможен </a:t>
            </a:r>
            <a:r>
              <a:rPr sz="2000" dirty="0">
                <a:solidFill>
                  <a:srgbClr val="3E3E3E"/>
                </a:solidFill>
              </a:rPr>
              <a:t>с </a:t>
            </a:r>
            <a:r>
              <a:rPr sz="2000" spc="-5" dirty="0">
                <a:solidFill>
                  <a:srgbClr val="3E3E3E"/>
                </a:solidFill>
              </a:rPr>
              <a:t>любого </a:t>
            </a:r>
            <a:r>
              <a:rPr sz="2000" spc="-440" dirty="0">
                <a:solidFill>
                  <a:srgbClr val="3E3E3E"/>
                </a:solidFill>
              </a:rPr>
              <a:t> </a:t>
            </a:r>
            <a:r>
              <a:rPr sz="2000" spc="-5" dirty="0">
                <a:solidFill>
                  <a:srgbClr val="3E3E3E"/>
                </a:solidFill>
              </a:rPr>
              <a:t>мобильного</a:t>
            </a:r>
            <a:r>
              <a:rPr sz="2000" spc="-35" dirty="0">
                <a:solidFill>
                  <a:srgbClr val="3E3E3E"/>
                </a:solidFill>
              </a:rPr>
              <a:t> </a:t>
            </a:r>
            <a:r>
              <a:rPr sz="2000" spc="-10" dirty="0">
                <a:solidFill>
                  <a:srgbClr val="3E3E3E"/>
                </a:solidFill>
              </a:rPr>
              <a:t>телефона</a:t>
            </a:r>
            <a:r>
              <a:rPr sz="2000" spc="15" dirty="0">
                <a:solidFill>
                  <a:srgbClr val="3E3E3E"/>
                </a:solidFill>
              </a:rPr>
              <a:t> </a:t>
            </a:r>
            <a:r>
              <a:rPr sz="2000" dirty="0">
                <a:solidFill>
                  <a:srgbClr val="3E3E3E"/>
                </a:solidFill>
              </a:rPr>
              <a:t>без</a:t>
            </a:r>
            <a:r>
              <a:rPr sz="2000" spc="-5" dirty="0">
                <a:solidFill>
                  <a:srgbClr val="3E3E3E"/>
                </a:solidFill>
              </a:rPr>
              <a:t> SIM-карты</a:t>
            </a:r>
            <a:r>
              <a:rPr sz="2000" spc="-25" dirty="0">
                <a:solidFill>
                  <a:srgbClr val="3E3E3E"/>
                </a:solidFill>
              </a:rPr>
              <a:t> </a:t>
            </a:r>
            <a:r>
              <a:rPr sz="2000" dirty="0">
                <a:solidFill>
                  <a:srgbClr val="3E3E3E"/>
                </a:solidFill>
              </a:rPr>
              <a:t>и</a:t>
            </a:r>
            <a:r>
              <a:rPr sz="2000" spc="-15" dirty="0">
                <a:solidFill>
                  <a:srgbClr val="3E3E3E"/>
                </a:solidFill>
              </a:rPr>
              <a:t> </a:t>
            </a:r>
            <a:r>
              <a:rPr sz="2000" dirty="0">
                <a:solidFill>
                  <a:srgbClr val="3E3E3E"/>
                </a:solidFill>
              </a:rPr>
              <a:t>в</a:t>
            </a:r>
            <a:r>
              <a:rPr sz="2000" spc="5" dirty="0">
                <a:solidFill>
                  <a:srgbClr val="3E3E3E"/>
                </a:solidFill>
              </a:rPr>
              <a:t> </a:t>
            </a:r>
            <a:r>
              <a:rPr sz="2000" spc="-10" dirty="0">
                <a:solidFill>
                  <a:srgbClr val="3E3E3E"/>
                </a:solidFill>
              </a:rPr>
              <a:t>блокированном</a:t>
            </a:r>
            <a:r>
              <a:rPr sz="2000" spc="-20" dirty="0">
                <a:solidFill>
                  <a:srgbClr val="3E3E3E"/>
                </a:solidFill>
              </a:rPr>
              <a:t> </a:t>
            </a:r>
            <a:r>
              <a:rPr sz="2000" spc="-5" dirty="0">
                <a:solidFill>
                  <a:srgbClr val="3E3E3E"/>
                </a:solidFill>
              </a:rPr>
              <a:t>состоянии);</a:t>
            </a:r>
            <a:endParaRPr sz="2000">
              <a:latin typeface="Calibri"/>
              <a:cs typeface="Calibri"/>
            </a:endParaRPr>
          </a:p>
          <a:p>
            <a:pPr marL="106680" marR="130810">
              <a:lnSpc>
                <a:spcPct val="80000"/>
              </a:lnSpc>
              <a:spcBef>
                <a:spcPts val="1405"/>
              </a:spcBef>
              <a:buAutoNum type="arabicParenR" startAt="2"/>
              <a:tabLst>
                <a:tab pos="371475" algn="l"/>
              </a:tabLst>
            </a:pPr>
            <a:r>
              <a:rPr sz="2000" spc="-15" dirty="0">
                <a:solidFill>
                  <a:srgbClr val="3E3E3E"/>
                </a:solidFill>
              </a:rPr>
              <a:t>Необходимо </a:t>
            </a:r>
            <a:r>
              <a:rPr sz="2000" spc="-5" dirty="0">
                <a:solidFill>
                  <a:srgbClr val="3E3E3E"/>
                </a:solidFill>
              </a:rPr>
              <a:t>приступить </a:t>
            </a:r>
            <a:r>
              <a:rPr sz="2000" dirty="0">
                <a:solidFill>
                  <a:srgbClr val="3E3E3E"/>
                </a:solidFill>
              </a:rPr>
              <a:t>к тушению </a:t>
            </a:r>
            <a:r>
              <a:rPr sz="2000" spc="-10" dirty="0">
                <a:solidFill>
                  <a:srgbClr val="3E3E3E"/>
                </a:solidFill>
              </a:rPr>
              <a:t>пожара </a:t>
            </a:r>
            <a:r>
              <a:rPr sz="2000" spc="-5" dirty="0">
                <a:solidFill>
                  <a:srgbClr val="3E3E3E"/>
                </a:solidFill>
              </a:rPr>
              <a:t>на начальной </a:t>
            </a:r>
            <a:r>
              <a:rPr sz="2000" dirty="0">
                <a:solidFill>
                  <a:srgbClr val="3E3E3E"/>
                </a:solidFill>
              </a:rPr>
              <a:t>стадии развития </a:t>
            </a:r>
            <a:r>
              <a:rPr sz="2000" spc="-5" dirty="0">
                <a:solidFill>
                  <a:srgbClr val="3E3E3E"/>
                </a:solidFill>
              </a:rPr>
              <a:t>первичными </a:t>
            </a:r>
            <a:r>
              <a:rPr sz="2000" spc="-440" dirty="0">
                <a:solidFill>
                  <a:srgbClr val="3E3E3E"/>
                </a:solidFill>
              </a:rPr>
              <a:t> </a:t>
            </a:r>
            <a:r>
              <a:rPr sz="2000" spc="-5" dirty="0">
                <a:solidFill>
                  <a:srgbClr val="3E3E3E"/>
                </a:solidFill>
              </a:rPr>
              <a:t>средствами</a:t>
            </a:r>
            <a:r>
              <a:rPr sz="2000" spc="-30" dirty="0">
                <a:solidFill>
                  <a:srgbClr val="3E3E3E"/>
                </a:solidFill>
              </a:rPr>
              <a:t> </a:t>
            </a:r>
            <a:r>
              <a:rPr sz="2000" spc="-5" dirty="0">
                <a:solidFill>
                  <a:srgbClr val="3E3E3E"/>
                </a:solidFill>
              </a:rPr>
              <a:t>пожаротушения</a:t>
            </a:r>
            <a:r>
              <a:rPr sz="2000" spc="-35" dirty="0">
                <a:solidFill>
                  <a:srgbClr val="3E3E3E"/>
                </a:solidFill>
              </a:rPr>
              <a:t> </a:t>
            </a:r>
            <a:r>
              <a:rPr sz="2000" spc="-5" dirty="0">
                <a:solidFill>
                  <a:srgbClr val="3E3E3E"/>
                </a:solidFill>
              </a:rPr>
              <a:t>(переносной</a:t>
            </a:r>
            <a:r>
              <a:rPr sz="2000" spc="-10" dirty="0">
                <a:solidFill>
                  <a:srgbClr val="3E3E3E"/>
                </a:solidFill>
              </a:rPr>
              <a:t> </a:t>
            </a:r>
            <a:r>
              <a:rPr sz="2000" spc="-5" dirty="0">
                <a:solidFill>
                  <a:srgbClr val="3E3E3E"/>
                </a:solidFill>
              </a:rPr>
              <a:t>ручной</a:t>
            </a:r>
            <a:r>
              <a:rPr sz="2000" spc="-35" dirty="0">
                <a:solidFill>
                  <a:srgbClr val="3E3E3E"/>
                </a:solidFill>
              </a:rPr>
              <a:t> </a:t>
            </a:r>
            <a:r>
              <a:rPr sz="2000" spc="-5" dirty="0">
                <a:solidFill>
                  <a:srgbClr val="3E3E3E"/>
                </a:solidFill>
              </a:rPr>
              <a:t>огнетушитель);</a:t>
            </a:r>
            <a:endParaRPr sz="2000"/>
          </a:p>
          <a:p>
            <a:pPr marL="370205" indent="-264160">
              <a:lnSpc>
                <a:spcPct val="100000"/>
              </a:lnSpc>
              <a:spcBef>
                <a:spcPts val="925"/>
              </a:spcBef>
              <a:buAutoNum type="arabicParenR" startAt="2"/>
              <a:tabLst>
                <a:tab pos="371475" algn="l"/>
              </a:tabLst>
            </a:pPr>
            <a:r>
              <a:rPr sz="2000" dirty="0">
                <a:solidFill>
                  <a:srgbClr val="3E3E3E"/>
                </a:solidFill>
              </a:rPr>
              <a:t>Принять </a:t>
            </a:r>
            <a:r>
              <a:rPr sz="2000" spc="-5" dirty="0">
                <a:solidFill>
                  <a:srgbClr val="3E3E3E"/>
                </a:solidFill>
              </a:rPr>
              <a:t>меры</a:t>
            </a:r>
            <a:r>
              <a:rPr sz="2000" dirty="0">
                <a:solidFill>
                  <a:srgbClr val="3E3E3E"/>
                </a:solidFill>
              </a:rPr>
              <a:t> по</a:t>
            </a:r>
            <a:r>
              <a:rPr sz="2000" spc="5" dirty="0">
                <a:solidFill>
                  <a:srgbClr val="3E3E3E"/>
                </a:solidFill>
              </a:rPr>
              <a:t> </a:t>
            </a:r>
            <a:r>
              <a:rPr sz="2000" dirty="0">
                <a:solidFill>
                  <a:srgbClr val="3E3E3E"/>
                </a:solidFill>
              </a:rPr>
              <a:t>эвакуации</a:t>
            </a:r>
            <a:r>
              <a:rPr sz="2000" spc="5" dirty="0">
                <a:solidFill>
                  <a:srgbClr val="3E3E3E"/>
                </a:solidFill>
              </a:rPr>
              <a:t> </a:t>
            </a:r>
            <a:r>
              <a:rPr sz="2000" spc="-5" dirty="0">
                <a:solidFill>
                  <a:srgbClr val="3E3E3E"/>
                </a:solidFill>
              </a:rPr>
              <a:t>людей</a:t>
            </a:r>
            <a:r>
              <a:rPr sz="2000" dirty="0">
                <a:solidFill>
                  <a:srgbClr val="3E3E3E"/>
                </a:solidFill>
              </a:rPr>
              <a:t> в</a:t>
            </a:r>
            <a:r>
              <a:rPr sz="2000" spc="5" dirty="0">
                <a:solidFill>
                  <a:srgbClr val="3E3E3E"/>
                </a:solidFill>
              </a:rPr>
              <a:t> </a:t>
            </a:r>
            <a:r>
              <a:rPr sz="2000" dirty="0">
                <a:solidFill>
                  <a:srgbClr val="3E3E3E"/>
                </a:solidFill>
              </a:rPr>
              <a:t>соответствии с</a:t>
            </a:r>
            <a:r>
              <a:rPr sz="2000" spc="5" dirty="0">
                <a:solidFill>
                  <a:srgbClr val="3E3E3E"/>
                </a:solidFill>
              </a:rPr>
              <a:t> </a:t>
            </a:r>
            <a:r>
              <a:rPr sz="2000" dirty="0">
                <a:solidFill>
                  <a:srgbClr val="3E3E3E"/>
                </a:solidFill>
              </a:rPr>
              <a:t>планом</a:t>
            </a:r>
            <a:r>
              <a:rPr sz="2000" spc="5" dirty="0">
                <a:solidFill>
                  <a:srgbClr val="3E3E3E"/>
                </a:solidFill>
              </a:rPr>
              <a:t> </a:t>
            </a:r>
            <a:r>
              <a:rPr sz="2000" spc="-30" dirty="0">
                <a:solidFill>
                  <a:srgbClr val="3E3E3E"/>
                </a:solidFill>
              </a:rPr>
              <a:t>эвакуации.</a:t>
            </a:r>
            <a:endParaRPr sz="20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71718" y="4920603"/>
            <a:ext cx="7086951" cy="1355227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45850" y="436879"/>
            <a:ext cx="9566275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300" spc="-50" dirty="0"/>
              <a:t>ПЕРВИЧНЫЕ</a:t>
            </a:r>
            <a:r>
              <a:rPr sz="4300" spc="-140" dirty="0"/>
              <a:t> </a:t>
            </a:r>
            <a:r>
              <a:rPr sz="4300" spc="-45" dirty="0"/>
              <a:t>СРЕДСТВА</a:t>
            </a:r>
            <a:r>
              <a:rPr sz="4300" spc="-135" dirty="0"/>
              <a:t> </a:t>
            </a:r>
            <a:r>
              <a:rPr sz="4300" spc="-50" dirty="0"/>
              <a:t>ПОЖАРОТУШЕНИЯ</a:t>
            </a:r>
            <a:endParaRPr sz="430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1010" rIns="0" bIns="0" rtlCol="0">
            <a:spAutoFit/>
          </a:bodyPr>
          <a:lstStyle/>
          <a:p>
            <a:pPr marL="150495" algn="ctr">
              <a:lnSpc>
                <a:spcPts val="1914"/>
              </a:lnSpc>
              <a:spcBef>
                <a:spcPts val="105"/>
              </a:spcBef>
            </a:pPr>
            <a:r>
              <a:rPr spc="-5" dirty="0"/>
              <a:t>ТУШЕНИЯ</a:t>
            </a:r>
            <a:r>
              <a:rPr spc="25" dirty="0"/>
              <a:t> </a:t>
            </a:r>
            <a:r>
              <a:rPr spc="-20" dirty="0"/>
              <a:t>ВОЗГОРАНИЙ </a:t>
            </a:r>
            <a:r>
              <a:rPr spc="-5" dirty="0"/>
              <a:t>НА </a:t>
            </a:r>
            <a:r>
              <a:rPr spc="-15" dirty="0"/>
              <a:t>НАЧАЛЬНОЙ</a:t>
            </a:r>
            <a:r>
              <a:rPr spc="5" dirty="0"/>
              <a:t> </a:t>
            </a:r>
            <a:r>
              <a:rPr spc="-25" dirty="0"/>
              <a:t>СТАДИИ</a:t>
            </a:r>
          </a:p>
          <a:p>
            <a:pPr marL="106680" marR="5080" indent="449580">
              <a:lnSpc>
                <a:spcPts val="1630"/>
              </a:lnSpc>
              <a:spcBef>
                <a:spcPts val="270"/>
              </a:spcBef>
              <a:buAutoNum type="arabicPeriod"/>
              <a:tabLst>
                <a:tab pos="770255" algn="l"/>
              </a:tabLst>
            </a:pPr>
            <a:r>
              <a:rPr spc="-5" dirty="0">
                <a:solidFill>
                  <a:srgbClr val="3E3E3E"/>
                </a:solidFill>
              </a:rPr>
              <a:t>Для</a:t>
            </a:r>
            <a:r>
              <a:rPr spc="5" dirty="0">
                <a:solidFill>
                  <a:srgbClr val="3E3E3E"/>
                </a:solidFill>
              </a:rPr>
              <a:t> </a:t>
            </a:r>
            <a:r>
              <a:rPr spc="-5" dirty="0">
                <a:solidFill>
                  <a:srgbClr val="3E3E3E"/>
                </a:solidFill>
              </a:rPr>
              <a:t>тушения</a:t>
            </a:r>
            <a:r>
              <a:rPr spc="5" dirty="0">
                <a:solidFill>
                  <a:srgbClr val="3E3E3E"/>
                </a:solidFill>
              </a:rPr>
              <a:t> </a:t>
            </a:r>
            <a:r>
              <a:rPr dirty="0">
                <a:solidFill>
                  <a:srgbClr val="3E3E3E"/>
                </a:solidFill>
              </a:rPr>
              <a:t>пожаров</a:t>
            </a:r>
            <a:r>
              <a:rPr spc="10" dirty="0">
                <a:solidFill>
                  <a:srgbClr val="3E3E3E"/>
                </a:solidFill>
              </a:rPr>
              <a:t> </a:t>
            </a:r>
            <a:r>
              <a:rPr dirty="0">
                <a:solidFill>
                  <a:srgbClr val="3E3E3E"/>
                </a:solidFill>
              </a:rPr>
              <a:t>на</a:t>
            </a:r>
            <a:r>
              <a:rPr spc="5" dirty="0">
                <a:solidFill>
                  <a:srgbClr val="3E3E3E"/>
                </a:solidFill>
              </a:rPr>
              <a:t> </a:t>
            </a:r>
            <a:r>
              <a:rPr dirty="0">
                <a:solidFill>
                  <a:srgbClr val="3E3E3E"/>
                </a:solidFill>
              </a:rPr>
              <a:t>начальной</a:t>
            </a:r>
            <a:r>
              <a:rPr spc="10" dirty="0">
                <a:solidFill>
                  <a:srgbClr val="3E3E3E"/>
                </a:solidFill>
              </a:rPr>
              <a:t> </a:t>
            </a:r>
            <a:r>
              <a:rPr dirty="0">
                <a:solidFill>
                  <a:srgbClr val="3E3E3E"/>
                </a:solidFill>
              </a:rPr>
              <a:t>стадии</a:t>
            </a:r>
            <a:r>
              <a:rPr spc="5" dirty="0">
                <a:solidFill>
                  <a:srgbClr val="3E3E3E"/>
                </a:solidFill>
              </a:rPr>
              <a:t> </a:t>
            </a:r>
            <a:r>
              <a:rPr spc="-5" dirty="0">
                <a:solidFill>
                  <a:srgbClr val="3E3E3E"/>
                </a:solidFill>
              </a:rPr>
              <a:t>(небольших</a:t>
            </a:r>
            <a:r>
              <a:rPr spc="5" dirty="0">
                <a:solidFill>
                  <a:srgbClr val="3E3E3E"/>
                </a:solidFill>
              </a:rPr>
              <a:t> </a:t>
            </a:r>
            <a:r>
              <a:rPr spc="-5" dirty="0">
                <a:solidFill>
                  <a:srgbClr val="3E3E3E"/>
                </a:solidFill>
              </a:rPr>
              <a:t>очагов</a:t>
            </a:r>
            <a:r>
              <a:rPr spc="5" dirty="0">
                <a:solidFill>
                  <a:srgbClr val="3E3E3E"/>
                </a:solidFill>
              </a:rPr>
              <a:t> </a:t>
            </a:r>
            <a:r>
              <a:rPr dirty="0">
                <a:solidFill>
                  <a:srgbClr val="3E3E3E"/>
                </a:solidFill>
              </a:rPr>
              <a:t>возгорания)</a:t>
            </a:r>
            <a:r>
              <a:rPr spc="5" dirty="0">
                <a:solidFill>
                  <a:srgbClr val="3E3E3E"/>
                </a:solidFill>
              </a:rPr>
              <a:t> </a:t>
            </a:r>
            <a:r>
              <a:rPr dirty="0">
                <a:solidFill>
                  <a:srgbClr val="3E3E3E"/>
                </a:solidFill>
              </a:rPr>
              <a:t>в</a:t>
            </a:r>
            <a:r>
              <a:rPr spc="10" dirty="0">
                <a:solidFill>
                  <a:srgbClr val="3E3E3E"/>
                </a:solidFill>
              </a:rPr>
              <a:t> </a:t>
            </a:r>
            <a:r>
              <a:rPr dirty="0">
                <a:solidFill>
                  <a:srgbClr val="3E3E3E"/>
                </a:solidFill>
              </a:rPr>
              <a:t>зданиях</a:t>
            </a:r>
            <a:r>
              <a:rPr spc="5" dirty="0">
                <a:solidFill>
                  <a:srgbClr val="3E3E3E"/>
                </a:solidFill>
              </a:rPr>
              <a:t> </a:t>
            </a:r>
            <a:r>
              <a:rPr spc="-5" dirty="0">
                <a:solidFill>
                  <a:srgbClr val="3E3E3E"/>
                </a:solidFill>
              </a:rPr>
              <a:t>Университета </a:t>
            </a:r>
            <a:r>
              <a:rPr spc="-370" dirty="0">
                <a:solidFill>
                  <a:srgbClr val="3E3E3E"/>
                </a:solidFill>
              </a:rPr>
              <a:t> </a:t>
            </a:r>
            <a:r>
              <a:rPr spc="-5" dirty="0">
                <a:solidFill>
                  <a:srgbClr val="3E3E3E"/>
                </a:solidFill>
              </a:rPr>
              <a:t>предусмотрены </a:t>
            </a:r>
            <a:r>
              <a:rPr dirty="0">
                <a:solidFill>
                  <a:srgbClr val="3E3E3E"/>
                </a:solidFill>
              </a:rPr>
              <a:t>первичные </a:t>
            </a:r>
            <a:r>
              <a:rPr spc="-5" dirty="0">
                <a:solidFill>
                  <a:srgbClr val="3E3E3E"/>
                </a:solidFill>
              </a:rPr>
              <a:t>средства пожаротушения, использование </a:t>
            </a:r>
            <a:r>
              <a:rPr spc="-10" dirty="0">
                <a:solidFill>
                  <a:srgbClr val="3E3E3E"/>
                </a:solidFill>
              </a:rPr>
              <a:t>которых необходимо согласно </a:t>
            </a:r>
            <a:r>
              <a:rPr spc="-5" dirty="0">
                <a:solidFill>
                  <a:srgbClr val="3E3E3E"/>
                </a:solidFill>
              </a:rPr>
              <a:t> Инструкции</a:t>
            </a:r>
            <a:r>
              <a:rPr dirty="0">
                <a:solidFill>
                  <a:srgbClr val="3E3E3E"/>
                </a:solidFill>
              </a:rPr>
              <a:t> по </a:t>
            </a:r>
            <a:r>
              <a:rPr spc="-5" dirty="0">
                <a:solidFill>
                  <a:srgbClr val="3E3E3E"/>
                </a:solidFill>
              </a:rPr>
              <a:t>пользованию</a:t>
            </a:r>
            <a:r>
              <a:rPr spc="-10" dirty="0">
                <a:solidFill>
                  <a:srgbClr val="3E3E3E"/>
                </a:solidFill>
              </a:rPr>
              <a:t> </a:t>
            </a:r>
            <a:r>
              <a:rPr dirty="0">
                <a:solidFill>
                  <a:srgbClr val="3E3E3E"/>
                </a:solidFill>
              </a:rPr>
              <a:t>первичными</a:t>
            </a:r>
            <a:r>
              <a:rPr spc="-15" dirty="0">
                <a:solidFill>
                  <a:srgbClr val="3E3E3E"/>
                </a:solidFill>
              </a:rPr>
              <a:t> </a:t>
            </a:r>
            <a:r>
              <a:rPr spc="-5" dirty="0">
                <a:solidFill>
                  <a:srgbClr val="3E3E3E"/>
                </a:solidFill>
              </a:rPr>
              <a:t>средствами</a:t>
            </a:r>
            <a:r>
              <a:rPr spc="-10" dirty="0">
                <a:solidFill>
                  <a:srgbClr val="3E3E3E"/>
                </a:solidFill>
              </a:rPr>
              <a:t> </a:t>
            </a:r>
            <a:r>
              <a:rPr spc="-5" dirty="0">
                <a:solidFill>
                  <a:srgbClr val="3E3E3E"/>
                </a:solidFill>
              </a:rPr>
              <a:t>пожаротушения.</a:t>
            </a:r>
          </a:p>
          <a:p>
            <a:pPr marL="106680" marR="130810" indent="449580">
              <a:lnSpc>
                <a:spcPts val="1630"/>
              </a:lnSpc>
              <a:spcBef>
                <a:spcPts val="5"/>
              </a:spcBef>
              <a:buAutoNum type="arabicPeriod"/>
              <a:tabLst>
                <a:tab pos="770255" algn="l"/>
              </a:tabLst>
            </a:pPr>
            <a:r>
              <a:rPr dirty="0">
                <a:solidFill>
                  <a:srgbClr val="3E3E3E"/>
                </a:solidFill>
              </a:rPr>
              <a:t>К первичным средствам</a:t>
            </a:r>
            <a:r>
              <a:rPr spc="5" dirty="0">
                <a:solidFill>
                  <a:srgbClr val="3E3E3E"/>
                </a:solidFill>
              </a:rPr>
              <a:t> </a:t>
            </a:r>
            <a:r>
              <a:rPr dirty="0">
                <a:solidFill>
                  <a:srgbClr val="3E3E3E"/>
                </a:solidFill>
              </a:rPr>
              <a:t>пожаротушения </a:t>
            </a:r>
            <a:r>
              <a:rPr spc="-5" dirty="0">
                <a:solidFill>
                  <a:srgbClr val="3E3E3E"/>
                </a:solidFill>
              </a:rPr>
              <a:t>относятся </a:t>
            </a:r>
            <a:r>
              <a:rPr dirty="0">
                <a:solidFill>
                  <a:srgbClr val="3E3E3E"/>
                </a:solidFill>
              </a:rPr>
              <a:t>все</a:t>
            </a:r>
            <a:r>
              <a:rPr spc="5" dirty="0">
                <a:solidFill>
                  <a:srgbClr val="3E3E3E"/>
                </a:solidFill>
              </a:rPr>
              <a:t> </a:t>
            </a:r>
            <a:r>
              <a:rPr dirty="0">
                <a:solidFill>
                  <a:srgbClr val="3E3E3E"/>
                </a:solidFill>
              </a:rPr>
              <a:t>виды переносных</a:t>
            </a:r>
            <a:r>
              <a:rPr spc="5" dirty="0">
                <a:solidFill>
                  <a:srgbClr val="3E3E3E"/>
                </a:solidFill>
              </a:rPr>
              <a:t> </a:t>
            </a:r>
            <a:r>
              <a:rPr dirty="0">
                <a:solidFill>
                  <a:srgbClr val="3E3E3E"/>
                </a:solidFill>
              </a:rPr>
              <a:t>и передвижных </a:t>
            </a:r>
            <a:r>
              <a:rPr spc="5" dirty="0">
                <a:solidFill>
                  <a:srgbClr val="3E3E3E"/>
                </a:solidFill>
              </a:rPr>
              <a:t> </a:t>
            </a:r>
            <a:r>
              <a:rPr spc="-5" dirty="0">
                <a:solidFill>
                  <a:srgbClr val="3E3E3E"/>
                </a:solidFill>
              </a:rPr>
              <a:t>огнетушителей,</a:t>
            </a:r>
            <a:r>
              <a:rPr spc="15" dirty="0">
                <a:solidFill>
                  <a:srgbClr val="3E3E3E"/>
                </a:solidFill>
              </a:rPr>
              <a:t> </a:t>
            </a:r>
            <a:r>
              <a:rPr spc="-10" dirty="0">
                <a:solidFill>
                  <a:srgbClr val="3E3E3E"/>
                </a:solidFill>
              </a:rPr>
              <a:t>оборудование</a:t>
            </a:r>
            <a:r>
              <a:rPr spc="-15" dirty="0">
                <a:solidFill>
                  <a:srgbClr val="3E3E3E"/>
                </a:solidFill>
              </a:rPr>
              <a:t> </a:t>
            </a:r>
            <a:r>
              <a:rPr spc="-5" dirty="0">
                <a:solidFill>
                  <a:srgbClr val="3E3E3E"/>
                </a:solidFill>
              </a:rPr>
              <a:t>пожарных</a:t>
            </a:r>
            <a:r>
              <a:rPr spc="-20" dirty="0">
                <a:solidFill>
                  <a:srgbClr val="3E3E3E"/>
                </a:solidFill>
              </a:rPr>
              <a:t> </a:t>
            </a:r>
            <a:r>
              <a:rPr dirty="0">
                <a:solidFill>
                  <a:srgbClr val="3E3E3E"/>
                </a:solidFill>
              </a:rPr>
              <a:t>кранов,</a:t>
            </a:r>
            <a:r>
              <a:rPr spc="-10" dirty="0">
                <a:solidFill>
                  <a:srgbClr val="3E3E3E"/>
                </a:solidFill>
              </a:rPr>
              <a:t> </a:t>
            </a:r>
            <a:r>
              <a:rPr dirty="0">
                <a:solidFill>
                  <a:srgbClr val="3E3E3E"/>
                </a:solidFill>
              </a:rPr>
              <a:t>a</a:t>
            </a:r>
            <a:r>
              <a:rPr spc="10" dirty="0">
                <a:solidFill>
                  <a:srgbClr val="3E3E3E"/>
                </a:solidFill>
              </a:rPr>
              <a:t> </a:t>
            </a:r>
            <a:r>
              <a:rPr spc="-5" dirty="0">
                <a:solidFill>
                  <a:srgbClr val="3E3E3E"/>
                </a:solidFill>
              </a:rPr>
              <a:t>также</a:t>
            </a:r>
            <a:r>
              <a:rPr spc="10" dirty="0">
                <a:solidFill>
                  <a:srgbClr val="3E3E3E"/>
                </a:solidFill>
              </a:rPr>
              <a:t> </a:t>
            </a:r>
            <a:r>
              <a:rPr spc="-5" dirty="0">
                <a:solidFill>
                  <a:srgbClr val="3E3E3E"/>
                </a:solidFill>
              </a:rPr>
              <a:t>огнестойкие</a:t>
            </a:r>
            <a:r>
              <a:rPr spc="25" dirty="0">
                <a:solidFill>
                  <a:srgbClr val="3E3E3E"/>
                </a:solidFill>
              </a:rPr>
              <a:t> </a:t>
            </a:r>
            <a:r>
              <a:rPr spc="-5" dirty="0">
                <a:solidFill>
                  <a:srgbClr val="3E3E3E"/>
                </a:solidFill>
              </a:rPr>
              <a:t>ткани</a:t>
            </a:r>
            <a:r>
              <a:rPr spc="10" dirty="0">
                <a:solidFill>
                  <a:srgbClr val="3E3E3E"/>
                </a:solidFill>
              </a:rPr>
              <a:t> </a:t>
            </a:r>
            <a:r>
              <a:rPr spc="-5" dirty="0">
                <a:solidFill>
                  <a:srgbClr val="3E3E3E"/>
                </a:solidFill>
              </a:rPr>
              <a:t>(асбестовое</a:t>
            </a:r>
            <a:r>
              <a:rPr spc="5" dirty="0">
                <a:solidFill>
                  <a:srgbClr val="3E3E3E"/>
                </a:solidFill>
              </a:rPr>
              <a:t> </a:t>
            </a:r>
            <a:r>
              <a:rPr spc="-10" dirty="0">
                <a:solidFill>
                  <a:srgbClr val="3E3E3E"/>
                </a:solidFill>
              </a:rPr>
              <a:t>полотно,</a:t>
            </a:r>
            <a:r>
              <a:rPr spc="15" dirty="0">
                <a:solidFill>
                  <a:srgbClr val="3E3E3E"/>
                </a:solidFill>
              </a:rPr>
              <a:t> </a:t>
            </a:r>
            <a:r>
              <a:rPr spc="-10" dirty="0">
                <a:solidFill>
                  <a:srgbClr val="3E3E3E"/>
                </a:solidFill>
              </a:rPr>
              <a:t>кошма, </a:t>
            </a:r>
            <a:r>
              <a:rPr spc="-365" dirty="0">
                <a:solidFill>
                  <a:srgbClr val="3E3E3E"/>
                </a:solidFill>
              </a:rPr>
              <a:t> </a:t>
            </a:r>
            <a:r>
              <a:rPr spc="-5" dirty="0">
                <a:solidFill>
                  <a:srgbClr val="3E3E3E"/>
                </a:solidFill>
              </a:rPr>
              <a:t>войлок </a:t>
            </a:r>
            <a:r>
              <a:rPr dirty="0">
                <a:solidFill>
                  <a:srgbClr val="3E3E3E"/>
                </a:solidFill>
              </a:rPr>
              <a:t>и </a:t>
            </a:r>
            <a:r>
              <a:rPr spc="-15" dirty="0">
                <a:solidFill>
                  <a:srgbClr val="3E3E3E"/>
                </a:solidFill>
              </a:rPr>
              <a:t>т.п.).</a:t>
            </a:r>
          </a:p>
          <a:p>
            <a:pPr marL="106680" marR="392430" indent="449580">
              <a:lnSpc>
                <a:spcPts val="1630"/>
              </a:lnSpc>
              <a:spcBef>
                <a:spcPts val="5"/>
              </a:spcBef>
              <a:buAutoNum type="arabicPeriod"/>
              <a:tabLst>
                <a:tab pos="772795" algn="l"/>
              </a:tabLst>
            </a:pPr>
            <a:r>
              <a:rPr b="1" spc="-5" dirty="0">
                <a:solidFill>
                  <a:srgbClr val="3E3E3E"/>
                </a:solidFill>
                <a:latin typeface="Calibri"/>
                <a:cs typeface="Calibri"/>
              </a:rPr>
              <a:t>Ручные</a:t>
            </a:r>
            <a:r>
              <a:rPr b="1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3E3E3E"/>
                </a:solidFill>
                <a:latin typeface="Calibri"/>
                <a:cs typeface="Calibri"/>
              </a:rPr>
              <a:t>огнетушители</a:t>
            </a:r>
            <a:r>
              <a:rPr b="1" spc="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3E3E3E"/>
                </a:solidFill>
                <a:latin typeface="Calibri"/>
                <a:cs typeface="Calibri"/>
              </a:rPr>
              <a:t>размещены</a:t>
            </a:r>
            <a:r>
              <a:rPr b="1" spc="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3E3E3E"/>
                </a:solidFill>
                <a:latin typeface="Calibri"/>
                <a:cs typeface="Calibri"/>
              </a:rPr>
              <a:t>в </a:t>
            </a:r>
            <a:r>
              <a:rPr b="1" spc="-5" dirty="0">
                <a:solidFill>
                  <a:srgbClr val="3E3E3E"/>
                </a:solidFill>
                <a:latin typeface="Calibri"/>
                <a:cs typeface="Calibri"/>
              </a:rPr>
              <a:t>пожарных</a:t>
            </a:r>
            <a:r>
              <a:rPr b="1" spc="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3E3E3E"/>
                </a:solidFill>
                <a:latin typeface="Calibri"/>
                <a:cs typeface="Calibri"/>
              </a:rPr>
              <a:t>шкафах</a:t>
            </a:r>
            <a:r>
              <a:rPr b="1" spc="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3E3E3E"/>
                </a:solidFill>
                <a:latin typeface="Calibri"/>
                <a:cs typeface="Calibri"/>
              </a:rPr>
              <a:t>под</a:t>
            </a:r>
            <a:r>
              <a:rPr b="1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3E3E3E"/>
                </a:solidFill>
                <a:latin typeface="Calibri"/>
                <a:cs typeface="Calibri"/>
              </a:rPr>
              <a:t>знаком</a:t>
            </a:r>
            <a:r>
              <a:rPr b="1" spc="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3E3E3E"/>
                </a:solidFill>
                <a:latin typeface="Calibri"/>
                <a:cs typeface="Calibri"/>
              </a:rPr>
              <a:t>«ПК»</a:t>
            </a:r>
            <a:r>
              <a:rPr b="1" spc="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3E3E3E"/>
                </a:solidFill>
                <a:latin typeface="Calibri"/>
                <a:cs typeface="Calibri"/>
              </a:rPr>
              <a:t>в </a:t>
            </a:r>
            <a:r>
              <a:rPr b="1" spc="-5" dirty="0">
                <a:solidFill>
                  <a:srgbClr val="3E3E3E"/>
                </a:solidFill>
                <a:latin typeface="Calibri"/>
                <a:cs typeface="Calibri"/>
              </a:rPr>
              <a:t>коридорах</a:t>
            </a:r>
            <a:r>
              <a:rPr b="1" spc="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3E3E3E"/>
                </a:solidFill>
                <a:latin typeface="Calibri"/>
                <a:cs typeface="Calibri"/>
              </a:rPr>
              <a:t>зданий </a:t>
            </a:r>
            <a:r>
              <a:rPr b="1" spc="-37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b="1" spc="-10" dirty="0">
                <a:solidFill>
                  <a:srgbClr val="3E3E3E"/>
                </a:solidFill>
                <a:latin typeface="Calibri"/>
                <a:cs typeface="Calibri"/>
              </a:rPr>
              <a:t>Университета.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8739" y="3906011"/>
            <a:ext cx="7725846" cy="2193992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45850" y="552682"/>
            <a:ext cx="9565640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300" spc="-50" dirty="0"/>
              <a:t>ПЕРВИЧНЫЕ</a:t>
            </a:r>
            <a:r>
              <a:rPr sz="4300" spc="-140" dirty="0"/>
              <a:t> </a:t>
            </a:r>
            <a:r>
              <a:rPr sz="4300" spc="-45" dirty="0"/>
              <a:t>СРЕДСТВА</a:t>
            </a:r>
            <a:r>
              <a:rPr sz="4300" spc="-135" dirty="0"/>
              <a:t> </a:t>
            </a:r>
            <a:r>
              <a:rPr sz="4300" spc="-50" dirty="0"/>
              <a:t>ПОЖАРОТУШЕНИЯ</a:t>
            </a:r>
            <a:endParaRPr sz="4300"/>
          </a:p>
        </p:txBody>
      </p:sp>
      <p:sp>
        <p:nvSpPr>
          <p:cNvPr id="3" name="object 3"/>
          <p:cNvSpPr txBox="1"/>
          <p:nvPr/>
        </p:nvSpPr>
        <p:spPr>
          <a:xfrm>
            <a:off x="1176019" y="1800420"/>
            <a:ext cx="9785985" cy="223837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2016760">
              <a:lnSpc>
                <a:spcPct val="100000"/>
              </a:lnSpc>
              <a:spcBef>
                <a:spcPts val="229"/>
              </a:spcBef>
            </a:pPr>
            <a:r>
              <a:rPr sz="1300" spc="-10" dirty="0">
                <a:solidFill>
                  <a:srgbClr val="FF0000"/>
                </a:solidFill>
                <a:latin typeface="Calibri"/>
                <a:cs typeface="Calibri"/>
              </a:rPr>
              <a:t>Инструкция</a:t>
            </a:r>
            <a:r>
              <a:rPr sz="1300" spc="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FF0000"/>
                </a:solidFill>
                <a:latin typeface="Calibri"/>
                <a:cs typeface="Calibri"/>
              </a:rPr>
              <a:t>по</a:t>
            </a:r>
            <a:r>
              <a:rPr sz="1300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FF0000"/>
                </a:solidFill>
                <a:latin typeface="Calibri"/>
                <a:cs typeface="Calibri"/>
              </a:rPr>
              <a:t>пользованию</a:t>
            </a:r>
            <a:r>
              <a:rPr sz="1300" spc="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FF0000"/>
                </a:solidFill>
                <a:latin typeface="Calibri"/>
                <a:cs typeface="Calibri"/>
              </a:rPr>
              <a:t>огнетушителем</a:t>
            </a:r>
            <a:r>
              <a:rPr sz="1300" spc="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FF0000"/>
                </a:solidFill>
                <a:latin typeface="Calibri"/>
                <a:cs typeface="Calibri"/>
              </a:rPr>
              <a:t>марки</a:t>
            </a:r>
            <a:r>
              <a:rPr sz="1300" spc="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FF0000"/>
                </a:solidFill>
                <a:latin typeface="Calibri"/>
                <a:cs typeface="Calibri"/>
              </a:rPr>
              <a:t>ОП</a:t>
            </a:r>
            <a:r>
              <a:rPr sz="1300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FF0000"/>
                </a:solidFill>
                <a:latin typeface="Calibri"/>
                <a:cs typeface="Calibri"/>
              </a:rPr>
              <a:t>(огнетушитель</a:t>
            </a:r>
            <a:r>
              <a:rPr sz="1300" spc="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FF0000"/>
                </a:solidFill>
                <a:latin typeface="Calibri"/>
                <a:cs typeface="Calibri"/>
              </a:rPr>
              <a:t>порошковый):</a:t>
            </a:r>
            <a:endParaRPr sz="1300">
              <a:latin typeface="Calibri"/>
              <a:cs typeface="Calibri"/>
            </a:endParaRPr>
          </a:p>
          <a:p>
            <a:pPr marL="12700" marR="5080" indent="449580">
              <a:lnSpc>
                <a:spcPct val="100000"/>
              </a:lnSpc>
              <a:spcBef>
                <a:spcPts val="135"/>
              </a:spcBef>
              <a:buAutoNum type="arabicPeriod"/>
              <a:tabLst>
                <a:tab pos="626110" algn="l"/>
              </a:tabLst>
            </a:pPr>
            <a:r>
              <a:rPr sz="1300" spc="-5" dirty="0">
                <a:solidFill>
                  <a:srgbClr val="3E3E3E"/>
                </a:solidFill>
                <a:latin typeface="Calibri"/>
                <a:cs typeface="Calibri"/>
              </a:rPr>
              <a:t>Область</a:t>
            </a:r>
            <a:r>
              <a:rPr sz="1300" spc="1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3E3E3E"/>
                </a:solidFill>
                <a:latin typeface="Calibri"/>
                <a:cs typeface="Calibri"/>
              </a:rPr>
              <a:t>применения</a:t>
            </a:r>
            <a:r>
              <a:rPr sz="1300" spc="2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3E3E3E"/>
                </a:solidFill>
                <a:latin typeface="Calibri"/>
                <a:cs typeface="Calibri"/>
              </a:rPr>
              <a:t>ОП</a:t>
            </a:r>
            <a:r>
              <a:rPr sz="1300" spc="1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3E3E3E"/>
                </a:solidFill>
                <a:latin typeface="Calibri"/>
                <a:cs typeface="Calibri"/>
              </a:rPr>
              <a:t>зависит</a:t>
            </a:r>
            <a:r>
              <a:rPr sz="1300" spc="1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3E3E3E"/>
                </a:solidFill>
                <a:latin typeface="Calibri"/>
                <a:cs typeface="Calibri"/>
              </a:rPr>
              <a:t>от</a:t>
            </a:r>
            <a:r>
              <a:rPr sz="1300" spc="1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3E3E3E"/>
                </a:solidFill>
                <a:latin typeface="Calibri"/>
                <a:cs typeface="Calibri"/>
              </a:rPr>
              <a:t>вида,</a:t>
            </a:r>
            <a:r>
              <a:rPr sz="1300" spc="1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3E3E3E"/>
                </a:solidFill>
                <a:latin typeface="Calibri"/>
                <a:cs typeface="Calibri"/>
              </a:rPr>
              <a:t>используемого</a:t>
            </a:r>
            <a:r>
              <a:rPr sz="1300" spc="2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3E3E3E"/>
                </a:solidFill>
                <a:latin typeface="Calibri"/>
                <a:cs typeface="Calibri"/>
              </a:rPr>
              <a:t>в</a:t>
            </a:r>
            <a:r>
              <a:rPr sz="1300" spc="1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3E3E3E"/>
                </a:solidFill>
                <a:latin typeface="Calibri"/>
                <a:cs typeface="Calibri"/>
              </a:rPr>
              <a:t>огнетушителе</a:t>
            </a:r>
            <a:r>
              <a:rPr sz="1300" spc="1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3E3E3E"/>
                </a:solidFill>
                <a:latin typeface="Calibri"/>
                <a:cs typeface="Calibri"/>
              </a:rPr>
              <a:t>порошка.</a:t>
            </a:r>
            <a:r>
              <a:rPr sz="1300" spc="2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3E3E3E"/>
                </a:solidFill>
                <a:latin typeface="Calibri"/>
                <a:cs typeface="Calibri"/>
              </a:rPr>
              <a:t>Внутри</a:t>
            </a:r>
            <a:r>
              <a:rPr sz="1300" spc="1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3E3E3E"/>
                </a:solidFill>
                <a:latin typeface="Calibri"/>
                <a:cs typeface="Calibri"/>
              </a:rPr>
              <a:t>огнетушителя</a:t>
            </a:r>
            <a:r>
              <a:rPr sz="1300" spc="1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3E3E3E"/>
                </a:solidFill>
                <a:latin typeface="Calibri"/>
                <a:cs typeface="Calibri"/>
              </a:rPr>
              <a:t>находится</a:t>
            </a:r>
            <a:r>
              <a:rPr sz="1300" spc="2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3E3E3E"/>
                </a:solidFill>
                <a:latin typeface="Calibri"/>
                <a:cs typeface="Calibri"/>
              </a:rPr>
              <a:t>специальный </a:t>
            </a:r>
            <a:r>
              <a:rPr sz="130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3E3E3E"/>
                </a:solidFill>
                <a:latin typeface="Calibri"/>
                <a:cs typeface="Calibri"/>
              </a:rPr>
              <a:t>порошок,</a:t>
            </a:r>
            <a:r>
              <a:rPr sz="1300" spc="2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3E3E3E"/>
                </a:solidFill>
                <a:latin typeface="Calibri"/>
                <a:cs typeface="Calibri"/>
              </a:rPr>
              <a:t>который</a:t>
            </a:r>
            <a:r>
              <a:rPr sz="1300" spc="1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3E3E3E"/>
                </a:solidFill>
                <a:latin typeface="Calibri"/>
                <a:cs typeface="Calibri"/>
              </a:rPr>
              <a:t>при</a:t>
            </a:r>
            <a:r>
              <a:rPr sz="1300" spc="1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3E3E3E"/>
                </a:solidFill>
                <a:latin typeface="Calibri"/>
                <a:cs typeface="Calibri"/>
              </a:rPr>
              <a:t>распылении</a:t>
            </a:r>
            <a:r>
              <a:rPr sz="1300" spc="1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3E3E3E"/>
                </a:solidFill>
                <a:latin typeface="Calibri"/>
                <a:cs typeface="Calibri"/>
              </a:rPr>
              <a:t>создает</a:t>
            </a:r>
            <a:r>
              <a:rPr sz="1300" spc="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3E3E3E"/>
                </a:solidFill>
                <a:latin typeface="Calibri"/>
                <a:cs typeface="Calibri"/>
              </a:rPr>
              <a:t>пленку</a:t>
            </a:r>
            <a:r>
              <a:rPr sz="1300" spc="1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3E3E3E"/>
                </a:solidFill>
                <a:latin typeface="Calibri"/>
                <a:cs typeface="Calibri"/>
              </a:rPr>
              <a:t>на</a:t>
            </a:r>
            <a:r>
              <a:rPr sz="1300" spc="2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3E3E3E"/>
                </a:solidFill>
                <a:latin typeface="Calibri"/>
                <a:cs typeface="Calibri"/>
              </a:rPr>
              <a:t>поверхности</a:t>
            </a:r>
            <a:r>
              <a:rPr sz="1300" spc="1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3E3E3E"/>
                </a:solidFill>
                <a:latin typeface="Calibri"/>
                <a:cs typeface="Calibri"/>
              </a:rPr>
              <a:t>загоревшегося</a:t>
            </a:r>
            <a:r>
              <a:rPr sz="1300" spc="2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3E3E3E"/>
                </a:solidFill>
                <a:latin typeface="Calibri"/>
                <a:cs typeface="Calibri"/>
              </a:rPr>
              <a:t>предмета.</a:t>
            </a:r>
            <a:endParaRPr sz="1300">
              <a:latin typeface="Calibri"/>
              <a:cs typeface="Calibri"/>
            </a:endParaRPr>
          </a:p>
          <a:p>
            <a:pPr marL="12700" marR="260350" indent="449580">
              <a:lnSpc>
                <a:spcPct val="100000"/>
              </a:lnSpc>
              <a:buAutoNum type="arabicPeriod"/>
              <a:tabLst>
                <a:tab pos="626110" algn="l"/>
              </a:tabLst>
            </a:pPr>
            <a:r>
              <a:rPr sz="1300" spc="-5" dirty="0">
                <a:solidFill>
                  <a:srgbClr val="3E3E3E"/>
                </a:solidFill>
                <a:latin typeface="Calibri"/>
                <a:cs typeface="Calibri"/>
              </a:rPr>
              <a:t>Огнетушитель</a:t>
            </a:r>
            <a:r>
              <a:rPr sz="1300" spc="1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3E3E3E"/>
                </a:solidFill>
                <a:latin typeface="Calibri"/>
                <a:cs typeface="Calibri"/>
              </a:rPr>
              <a:t>ОП</a:t>
            </a:r>
            <a:r>
              <a:rPr sz="1300" spc="1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3E3E3E"/>
                </a:solidFill>
                <a:latin typeface="Calibri"/>
                <a:cs typeface="Calibri"/>
              </a:rPr>
              <a:t>предназначен</a:t>
            </a:r>
            <a:r>
              <a:rPr sz="1300" spc="1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3E3E3E"/>
                </a:solidFill>
                <a:latin typeface="Calibri"/>
                <a:cs typeface="Calibri"/>
              </a:rPr>
              <a:t>для</a:t>
            </a:r>
            <a:r>
              <a:rPr sz="1300" spc="1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3E3E3E"/>
                </a:solidFill>
                <a:latin typeface="Calibri"/>
                <a:cs typeface="Calibri"/>
              </a:rPr>
              <a:t>тушения</a:t>
            </a:r>
            <a:r>
              <a:rPr sz="1300" spc="1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3E3E3E"/>
                </a:solidFill>
                <a:latin typeface="Calibri"/>
                <a:cs typeface="Calibri"/>
              </a:rPr>
              <a:t>начинающихся</a:t>
            </a:r>
            <a:r>
              <a:rPr sz="1300" spc="2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3E3E3E"/>
                </a:solidFill>
                <a:latin typeface="Calibri"/>
                <a:cs typeface="Calibri"/>
              </a:rPr>
              <a:t>и</a:t>
            </a:r>
            <a:r>
              <a:rPr sz="1300" spc="1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3E3E3E"/>
                </a:solidFill>
                <a:latin typeface="Calibri"/>
                <a:cs typeface="Calibri"/>
              </a:rPr>
              <a:t>небольших</a:t>
            </a:r>
            <a:r>
              <a:rPr sz="1300" spc="2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3E3E3E"/>
                </a:solidFill>
                <a:latin typeface="Calibri"/>
                <a:cs typeface="Calibri"/>
              </a:rPr>
              <a:t>очагов</a:t>
            </a:r>
            <a:r>
              <a:rPr sz="1300" spc="1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3E3E3E"/>
                </a:solidFill>
                <a:latin typeface="Calibri"/>
                <a:cs typeface="Calibri"/>
              </a:rPr>
              <a:t>пожаров</a:t>
            </a:r>
            <a:r>
              <a:rPr sz="1300" spc="2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3E3E3E"/>
                </a:solidFill>
                <a:latin typeface="Calibri"/>
                <a:cs typeface="Calibri"/>
              </a:rPr>
              <a:t>класса</a:t>
            </a:r>
            <a:r>
              <a:rPr sz="1300" spc="1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3E3E3E"/>
                </a:solidFill>
                <a:latin typeface="Calibri"/>
                <a:cs typeface="Calibri"/>
              </a:rPr>
              <a:t>А,</a:t>
            </a:r>
            <a:r>
              <a:rPr sz="1300" spc="1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3E3E3E"/>
                </a:solidFill>
                <a:latin typeface="Calibri"/>
                <a:cs typeface="Calibri"/>
              </a:rPr>
              <a:t>В,</a:t>
            </a:r>
            <a:r>
              <a:rPr sz="1300" spc="1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3E3E3E"/>
                </a:solidFill>
                <a:latin typeface="Calibri"/>
                <a:cs typeface="Calibri"/>
              </a:rPr>
              <a:t>С,</a:t>
            </a:r>
            <a:r>
              <a:rPr sz="1300" spc="1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3E3E3E"/>
                </a:solidFill>
                <a:latin typeface="Calibri"/>
                <a:cs typeface="Calibri"/>
              </a:rPr>
              <a:t>Е</a:t>
            </a:r>
            <a:r>
              <a:rPr sz="1300" spc="1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3E3E3E"/>
                </a:solidFill>
                <a:latin typeface="Calibri"/>
                <a:cs typeface="Calibri"/>
              </a:rPr>
              <a:t>(электроустановки </a:t>
            </a:r>
            <a:r>
              <a:rPr sz="130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300" spc="-15" dirty="0">
                <a:solidFill>
                  <a:srgbClr val="3E3E3E"/>
                </a:solidFill>
                <a:latin typeface="Calibri"/>
                <a:cs typeface="Calibri"/>
              </a:rPr>
              <a:t>только</a:t>
            </a:r>
            <a:r>
              <a:rPr sz="1300" spc="1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300" spc="-15" dirty="0">
                <a:solidFill>
                  <a:srgbClr val="3E3E3E"/>
                </a:solidFill>
                <a:latin typeface="Calibri"/>
                <a:cs typeface="Calibri"/>
              </a:rPr>
              <a:t>до</a:t>
            </a:r>
            <a:r>
              <a:rPr sz="1300" spc="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3E3E3E"/>
                </a:solidFill>
                <a:latin typeface="Calibri"/>
                <a:cs typeface="Calibri"/>
              </a:rPr>
              <a:t>1000</a:t>
            </a:r>
            <a:r>
              <a:rPr sz="1300" spc="2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3E3E3E"/>
                </a:solidFill>
                <a:latin typeface="Calibri"/>
                <a:cs typeface="Calibri"/>
              </a:rPr>
              <a:t>в).</a:t>
            </a:r>
            <a:endParaRPr sz="1300">
              <a:latin typeface="Calibri"/>
              <a:cs typeface="Calibri"/>
            </a:endParaRPr>
          </a:p>
          <a:p>
            <a:pPr marL="625475" indent="-163830">
              <a:lnSpc>
                <a:spcPct val="100000"/>
              </a:lnSpc>
              <a:buAutoNum type="arabicPeriod"/>
              <a:tabLst>
                <a:tab pos="626110" algn="l"/>
              </a:tabLst>
            </a:pPr>
            <a:r>
              <a:rPr sz="1300" spc="-5" dirty="0">
                <a:solidFill>
                  <a:srgbClr val="3E3E3E"/>
                </a:solidFill>
                <a:latin typeface="Calibri"/>
                <a:cs typeface="Calibri"/>
              </a:rPr>
              <a:t>Для</a:t>
            </a:r>
            <a:r>
              <a:rPr sz="1300" spc="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3E3E3E"/>
                </a:solidFill>
                <a:latin typeface="Calibri"/>
                <a:cs typeface="Calibri"/>
              </a:rPr>
              <a:t>приведения</a:t>
            </a:r>
            <a:r>
              <a:rPr sz="1300" spc="1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3E3E3E"/>
                </a:solidFill>
                <a:latin typeface="Calibri"/>
                <a:cs typeface="Calibri"/>
              </a:rPr>
              <a:t>огнетушителя</a:t>
            </a:r>
            <a:r>
              <a:rPr sz="1300" spc="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3E3E3E"/>
                </a:solidFill>
                <a:latin typeface="Calibri"/>
                <a:cs typeface="Calibri"/>
              </a:rPr>
              <a:t>в</a:t>
            </a:r>
            <a:r>
              <a:rPr sz="1300" spc="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3E3E3E"/>
                </a:solidFill>
                <a:latin typeface="Calibri"/>
                <a:cs typeface="Calibri"/>
              </a:rPr>
              <a:t>действие</a:t>
            </a:r>
            <a:r>
              <a:rPr sz="1300" spc="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3E3E3E"/>
                </a:solidFill>
                <a:latin typeface="Calibri"/>
                <a:cs typeface="Calibri"/>
              </a:rPr>
              <a:t>необходимо:</a:t>
            </a:r>
            <a:endParaRPr sz="1300">
              <a:latin typeface="Calibri"/>
              <a:cs typeface="Calibri"/>
            </a:endParaRPr>
          </a:p>
          <a:p>
            <a:pPr marL="633730" indent="-172085">
              <a:lnSpc>
                <a:spcPct val="100000"/>
              </a:lnSpc>
              <a:buAutoNum type="arabicParenR"/>
              <a:tabLst>
                <a:tab pos="634365" algn="l"/>
              </a:tabLst>
            </a:pPr>
            <a:r>
              <a:rPr sz="1300" spc="-5" dirty="0">
                <a:solidFill>
                  <a:srgbClr val="3E3E3E"/>
                </a:solidFill>
                <a:latin typeface="Calibri"/>
                <a:cs typeface="Calibri"/>
              </a:rPr>
              <a:t>сорвать</a:t>
            </a:r>
            <a:r>
              <a:rPr sz="1300" spc="-1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3E3E3E"/>
                </a:solidFill>
                <a:latin typeface="Calibri"/>
                <a:cs typeface="Calibri"/>
              </a:rPr>
              <a:t>чеку</a:t>
            </a:r>
            <a:r>
              <a:rPr sz="1300" spc="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300" b="1" spc="-5" dirty="0">
                <a:solidFill>
                  <a:srgbClr val="3E3E3E"/>
                </a:solidFill>
                <a:latin typeface="Calibri"/>
                <a:cs typeface="Calibri"/>
              </a:rPr>
              <a:t>9 </a:t>
            </a:r>
            <a:r>
              <a:rPr sz="1300" spc="-5" dirty="0">
                <a:solidFill>
                  <a:srgbClr val="3E3E3E"/>
                </a:solidFill>
                <a:latin typeface="Calibri"/>
                <a:cs typeface="Calibri"/>
              </a:rPr>
              <a:t>(пломбу);</a:t>
            </a:r>
            <a:endParaRPr sz="1300">
              <a:latin typeface="Calibri"/>
              <a:cs typeface="Calibri"/>
            </a:endParaRPr>
          </a:p>
          <a:p>
            <a:pPr marL="633730" indent="-172085">
              <a:lnSpc>
                <a:spcPct val="100000"/>
              </a:lnSpc>
              <a:buAutoNum type="arabicParenR"/>
              <a:tabLst>
                <a:tab pos="634365" algn="l"/>
              </a:tabLst>
            </a:pPr>
            <a:r>
              <a:rPr sz="1300" spc="-5" dirty="0">
                <a:solidFill>
                  <a:srgbClr val="3E3E3E"/>
                </a:solidFill>
                <a:latin typeface="Calibri"/>
                <a:cs typeface="Calibri"/>
              </a:rPr>
              <a:t>резко нажать</a:t>
            </a:r>
            <a:r>
              <a:rPr sz="1300" spc="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3E3E3E"/>
                </a:solidFill>
                <a:latin typeface="Calibri"/>
                <a:cs typeface="Calibri"/>
              </a:rPr>
              <a:t>на</a:t>
            </a:r>
            <a:r>
              <a:rPr sz="130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3E3E3E"/>
                </a:solidFill>
                <a:latin typeface="Calibri"/>
                <a:cs typeface="Calibri"/>
              </a:rPr>
              <a:t>рычаг</a:t>
            </a:r>
            <a:r>
              <a:rPr sz="1300" spc="1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300" b="1" spc="-5" dirty="0">
                <a:solidFill>
                  <a:srgbClr val="3E3E3E"/>
                </a:solidFill>
                <a:latin typeface="Calibri"/>
                <a:cs typeface="Calibri"/>
              </a:rPr>
              <a:t>7</a:t>
            </a:r>
            <a:r>
              <a:rPr sz="1300" b="1" spc="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3E3E3E"/>
                </a:solidFill>
                <a:latin typeface="Calibri"/>
                <a:cs typeface="Calibri"/>
              </a:rPr>
              <a:t>и быстро</a:t>
            </a:r>
            <a:r>
              <a:rPr sz="1300" spc="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3E3E3E"/>
                </a:solidFill>
                <a:latin typeface="Calibri"/>
                <a:cs typeface="Calibri"/>
              </a:rPr>
              <a:t>отпустить;</a:t>
            </a:r>
            <a:endParaRPr sz="1300">
              <a:latin typeface="Calibri"/>
              <a:cs typeface="Calibri"/>
            </a:endParaRPr>
          </a:p>
          <a:p>
            <a:pPr marL="633730" indent="-172085">
              <a:lnSpc>
                <a:spcPct val="100000"/>
              </a:lnSpc>
              <a:buAutoNum type="arabicParenR"/>
              <a:tabLst>
                <a:tab pos="634365" algn="l"/>
              </a:tabLst>
            </a:pPr>
            <a:r>
              <a:rPr sz="1300" spc="-5" dirty="0">
                <a:solidFill>
                  <a:srgbClr val="3E3E3E"/>
                </a:solidFill>
                <a:latin typeface="Calibri"/>
                <a:cs typeface="Calibri"/>
              </a:rPr>
              <a:t>через</a:t>
            </a:r>
            <a:r>
              <a:rPr sz="1300" spc="2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300" b="1" spc="-5" dirty="0">
                <a:solidFill>
                  <a:srgbClr val="3E3E3E"/>
                </a:solidFill>
                <a:latin typeface="Calibri"/>
                <a:cs typeface="Calibri"/>
              </a:rPr>
              <a:t>5</a:t>
            </a:r>
            <a:r>
              <a:rPr sz="1300" b="1" spc="1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3E3E3E"/>
                </a:solidFill>
                <a:latin typeface="Calibri"/>
                <a:cs typeface="Calibri"/>
              </a:rPr>
              <a:t>секунд</a:t>
            </a:r>
            <a:r>
              <a:rPr sz="1300" spc="2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3E3E3E"/>
                </a:solidFill>
                <a:latin typeface="Calibri"/>
                <a:cs typeface="Calibri"/>
              </a:rPr>
              <a:t>нажать</a:t>
            </a:r>
            <a:r>
              <a:rPr sz="1300" spc="2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3E3E3E"/>
                </a:solidFill>
                <a:latin typeface="Calibri"/>
                <a:cs typeface="Calibri"/>
              </a:rPr>
              <a:t>на</a:t>
            </a:r>
            <a:r>
              <a:rPr sz="1300" spc="1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3E3E3E"/>
                </a:solidFill>
                <a:latin typeface="Calibri"/>
                <a:cs typeface="Calibri"/>
              </a:rPr>
              <a:t>рычаг</a:t>
            </a:r>
            <a:r>
              <a:rPr sz="1300" spc="1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300" b="1" spc="-5" dirty="0">
                <a:solidFill>
                  <a:srgbClr val="3E3E3E"/>
                </a:solidFill>
                <a:latin typeface="Calibri"/>
                <a:cs typeface="Calibri"/>
              </a:rPr>
              <a:t>7</a:t>
            </a:r>
            <a:r>
              <a:rPr sz="1300" spc="-5" dirty="0">
                <a:solidFill>
                  <a:srgbClr val="3E3E3E"/>
                </a:solidFill>
                <a:latin typeface="Calibri"/>
                <a:cs typeface="Calibri"/>
              </a:rPr>
              <a:t>,</a:t>
            </a:r>
            <a:r>
              <a:rPr sz="1300" spc="1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3E3E3E"/>
                </a:solidFill>
                <a:latin typeface="Calibri"/>
                <a:cs typeface="Calibri"/>
              </a:rPr>
              <a:t>направив</a:t>
            </a:r>
            <a:r>
              <a:rPr sz="1300" spc="3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3E3E3E"/>
                </a:solidFill>
                <a:latin typeface="Calibri"/>
                <a:cs typeface="Calibri"/>
              </a:rPr>
              <a:t>струю</a:t>
            </a:r>
            <a:r>
              <a:rPr sz="1300" spc="1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3E3E3E"/>
                </a:solidFill>
                <a:latin typeface="Calibri"/>
                <a:cs typeface="Calibri"/>
              </a:rPr>
              <a:t>порошка</a:t>
            </a:r>
            <a:r>
              <a:rPr sz="1300" spc="3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3E3E3E"/>
                </a:solidFill>
                <a:latin typeface="Calibri"/>
                <a:cs typeface="Calibri"/>
              </a:rPr>
              <a:t>на</a:t>
            </a:r>
            <a:r>
              <a:rPr sz="1300" spc="1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3E3E3E"/>
                </a:solidFill>
                <a:latin typeface="Calibri"/>
                <a:cs typeface="Calibri"/>
              </a:rPr>
              <a:t>огонь;</a:t>
            </a:r>
            <a:endParaRPr sz="1300">
              <a:latin typeface="Calibri"/>
              <a:cs typeface="Calibri"/>
            </a:endParaRPr>
          </a:p>
          <a:p>
            <a:pPr marL="633730" indent="-172085">
              <a:lnSpc>
                <a:spcPct val="100000"/>
              </a:lnSpc>
              <a:buAutoNum type="arabicParenR"/>
              <a:tabLst>
                <a:tab pos="634365" algn="l"/>
              </a:tabLst>
            </a:pPr>
            <a:r>
              <a:rPr sz="1300" spc="-5" dirty="0">
                <a:solidFill>
                  <a:srgbClr val="3E3E3E"/>
                </a:solidFill>
                <a:latin typeface="Calibri"/>
                <a:cs typeface="Calibri"/>
              </a:rPr>
              <a:t>тушение</a:t>
            </a:r>
            <a:r>
              <a:rPr sz="130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3E3E3E"/>
                </a:solidFill>
                <a:latin typeface="Calibri"/>
                <a:cs typeface="Calibri"/>
              </a:rPr>
              <a:t>производить</a:t>
            </a:r>
            <a:r>
              <a:rPr sz="1300" spc="1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3E3E3E"/>
                </a:solidFill>
                <a:latin typeface="Calibri"/>
                <a:cs typeface="Calibri"/>
              </a:rPr>
              <a:t>с</a:t>
            </a:r>
            <a:r>
              <a:rPr sz="130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3E3E3E"/>
                </a:solidFill>
                <a:latin typeface="Calibri"/>
                <a:cs typeface="Calibri"/>
              </a:rPr>
              <a:t>наветренной</a:t>
            </a:r>
            <a:r>
              <a:rPr sz="1300" spc="1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3E3E3E"/>
                </a:solidFill>
                <a:latin typeface="Calibri"/>
                <a:cs typeface="Calibri"/>
              </a:rPr>
              <a:t>стороны;</a:t>
            </a:r>
            <a:endParaRPr sz="1300">
              <a:latin typeface="Calibri"/>
              <a:cs typeface="Calibri"/>
            </a:endParaRPr>
          </a:p>
          <a:p>
            <a:pPr marL="633730" indent="-172085">
              <a:lnSpc>
                <a:spcPct val="100000"/>
              </a:lnSpc>
              <a:buAutoNum type="arabicParenR"/>
              <a:tabLst>
                <a:tab pos="634365" algn="l"/>
              </a:tabLst>
            </a:pPr>
            <a:r>
              <a:rPr sz="1300" spc="-5" dirty="0">
                <a:solidFill>
                  <a:srgbClr val="3E3E3E"/>
                </a:solidFill>
                <a:latin typeface="Calibri"/>
                <a:cs typeface="Calibri"/>
              </a:rPr>
              <a:t>допускается</a:t>
            </a:r>
            <a:r>
              <a:rPr sz="1300" spc="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3E3E3E"/>
                </a:solidFill>
                <a:latin typeface="Calibri"/>
                <a:cs typeface="Calibri"/>
              </a:rPr>
              <a:t>многократное</a:t>
            </a:r>
            <a:r>
              <a:rPr sz="1300" spc="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3E3E3E"/>
                </a:solidFill>
                <a:latin typeface="Calibri"/>
                <a:cs typeface="Calibri"/>
              </a:rPr>
              <a:t>открытие</a:t>
            </a:r>
            <a:r>
              <a:rPr sz="1300" spc="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3E3E3E"/>
                </a:solidFill>
                <a:latin typeface="Calibri"/>
                <a:cs typeface="Calibri"/>
              </a:rPr>
              <a:t>и</a:t>
            </a:r>
            <a:r>
              <a:rPr sz="1300" spc="1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3E3E3E"/>
                </a:solidFill>
                <a:latin typeface="Calibri"/>
                <a:cs typeface="Calibri"/>
              </a:rPr>
              <a:t>закрытие</a:t>
            </a:r>
            <a:r>
              <a:rPr sz="1300" spc="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3E3E3E"/>
                </a:solidFill>
                <a:latin typeface="Calibri"/>
                <a:cs typeface="Calibri"/>
              </a:rPr>
              <a:t>рычага</a:t>
            </a:r>
            <a:r>
              <a:rPr sz="1300" spc="-4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300" b="1" spc="-5" dirty="0">
                <a:solidFill>
                  <a:srgbClr val="3E3E3E"/>
                </a:solidFill>
                <a:latin typeface="Calibri"/>
                <a:cs typeface="Calibri"/>
              </a:rPr>
              <a:t>7</a:t>
            </a:r>
            <a:r>
              <a:rPr sz="1300" b="1" spc="1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3E3E3E"/>
                </a:solidFill>
                <a:latin typeface="Calibri"/>
                <a:cs typeface="Calibri"/>
              </a:rPr>
              <a:t>при</a:t>
            </a:r>
            <a:r>
              <a:rPr sz="1300" spc="2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3E3E3E"/>
                </a:solidFill>
                <a:latin typeface="Calibri"/>
                <a:cs typeface="Calibri"/>
              </a:rPr>
              <a:t>тушении</a:t>
            </a:r>
            <a:r>
              <a:rPr sz="1300" spc="1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3E3E3E"/>
                </a:solidFill>
                <a:latin typeface="Calibri"/>
                <a:cs typeface="Calibri"/>
              </a:rPr>
              <a:t>пожара.</a:t>
            </a:r>
            <a:endParaRPr sz="13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58765" y="4128515"/>
            <a:ext cx="5411465" cy="2038312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45850" y="739114"/>
            <a:ext cx="9565640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300" spc="-50" dirty="0"/>
              <a:t>ПЕРВИЧНЫЕ</a:t>
            </a:r>
            <a:r>
              <a:rPr sz="4300" spc="-140" dirty="0"/>
              <a:t> </a:t>
            </a:r>
            <a:r>
              <a:rPr sz="4300" spc="-45" dirty="0"/>
              <a:t>СРЕДСТВА</a:t>
            </a:r>
            <a:r>
              <a:rPr sz="4300" spc="-135" dirty="0"/>
              <a:t> </a:t>
            </a:r>
            <a:r>
              <a:rPr sz="4300" spc="-50" dirty="0"/>
              <a:t>ПОЖАРОТУШЕНИЯ</a:t>
            </a:r>
            <a:endParaRPr sz="4300"/>
          </a:p>
        </p:txBody>
      </p:sp>
      <p:sp>
        <p:nvSpPr>
          <p:cNvPr id="3" name="object 3"/>
          <p:cNvSpPr txBox="1"/>
          <p:nvPr/>
        </p:nvSpPr>
        <p:spPr>
          <a:xfrm>
            <a:off x="1176013" y="1869610"/>
            <a:ext cx="9867265" cy="2038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635250">
              <a:lnSpc>
                <a:spcPct val="100000"/>
              </a:lnSpc>
              <a:spcBef>
                <a:spcPts val="105"/>
              </a:spcBef>
            </a:pPr>
            <a:r>
              <a:rPr sz="1100" spc="5" dirty="0">
                <a:solidFill>
                  <a:srgbClr val="FF0000"/>
                </a:solidFill>
                <a:latin typeface="Calibri"/>
                <a:cs typeface="Calibri"/>
              </a:rPr>
              <a:t>Инструкция</a:t>
            </a:r>
            <a:r>
              <a:rPr sz="1100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0000"/>
                </a:solidFill>
                <a:latin typeface="Calibri"/>
                <a:cs typeface="Calibri"/>
              </a:rPr>
              <a:t>по пользованию</a:t>
            </a:r>
            <a:r>
              <a:rPr sz="1100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0000"/>
                </a:solidFill>
                <a:latin typeface="Calibri"/>
                <a:cs typeface="Calibri"/>
              </a:rPr>
              <a:t>огнетушителем</a:t>
            </a:r>
            <a:r>
              <a:rPr sz="110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0000"/>
                </a:solidFill>
                <a:latin typeface="Calibri"/>
                <a:cs typeface="Calibri"/>
              </a:rPr>
              <a:t>марки </a:t>
            </a:r>
            <a:r>
              <a:rPr sz="1100" dirty="0">
                <a:solidFill>
                  <a:srgbClr val="FF0000"/>
                </a:solidFill>
                <a:latin typeface="Calibri"/>
                <a:cs typeface="Calibri"/>
              </a:rPr>
              <a:t>ОУ</a:t>
            </a:r>
            <a:r>
              <a:rPr sz="1100" spc="-5" dirty="0">
                <a:solidFill>
                  <a:srgbClr val="FF0000"/>
                </a:solidFill>
                <a:latin typeface="Calibri"/>
                <a:cs typeface="Calibri"/>
              </a:rPr>
              <a:t> (огнетушитель</a:t>
            </a:r>
            <a:r>
              <a:rPr sz="1100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0000"/>
                </a:solidFill>
                <a:latin typeface="Calibri"/>
                <a:cs typeface="Calibri"/>
              </a:rPr>
              <a:t>углекислотный):</a:t>
            </a:r>
            <a:endParaRPr sz="1100">
              <a:latin typeface="Calibri"/>
              <a:cs typeface="Calibri"/>
            </a:endParaRPr>
          </a:p>
          <a:p>
            <a:pPr marL="12700" marR="5080" indent="449580">
              <a:lnSpc>
                <a:spcPct val="100000"/>
              </a:lnSpc>
              <a:buAutoNum type="arabicPeriod"/>
              <a:tabLst>
                <a:tab pos="600710" algn="l"/>
              </a:tabLst>
            </a:pPr>
            <a:r>
              <a:rPr sz="1100" spc="-5" dirty="0">
                <a:solidFill>
                  <a:srgbClr val="3E3E3E"/>
                </a:solidFill>
                <a:latin typeface="Calibri"/>
                <a:cs typeface="Calibri"/>
              </a:rPr>
              <a:t>Работа</a:t>
            </a:r>
            <a:r>
              <a:rPr sz="110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3E3E3E"/>
                </a:solidFill>
                <a:latin typeface="Calibri"/>
                <a:cs typeface="Calibri"/>
              </a:rPr>
              <a:t>ОУ</a:t>
            </a:r>
            <a:r>
              <a:rPr sz="110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3E3E3E"/>
                </a:solidFill>
                <a:latin typeface="Calibri"/>
                <a:cs typeface="Calibri"/>
              </a:rPr>
              <a:t>основана</a:t>
            </a:r>
            <a:r>
              <a:rPr sz="1100" spc="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3E3E3E"/>
                </a:solidFill>
                <a:latin typeface="Calibri"/>
                <a:cs typeface="Calibri"/>
              </a:rPr>
              <a:t>на</a:t>
            </a:r>
            <a:r>
              <a:rPr sz="110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3E3E3E"/>
                </a:solidFill>
                <a:latin typeface="Calibri"/>
                <a:cs typeface="Calibri"/>
              </a:rPr>
              <a:t>вытеснении</a:t>
            </a:r>
            <a:r>
              <a:rPr sz="1100" spc="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3E3E3E"/>
                </a:solidFill>
                <a:latin typeface="Calibri"/>
                <a:cs typeface="Calibri"/>
              </a:rPr>
              <a:t>заряда</a:t>
            </a:r>
            <a:r>
              <a:rPr sz="110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3E3E3E"/>
                </a:solidFill>
                <a:latin typeface="Calibri"/>
                <a:cs typeface="Calibri"/>
              </a:rPr>
              <a:t>двуокиси</a:t>
            </a:r>
            <a:r>
              <a:rPr sz="1100" spc="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3E3E3E"/>
                </a:solidFill>
                <a:latin typeface="Calibri"/>
                <a:cs typeface="Calibri"/>
              </a:rPr>
              <a:t>углерода</a:t>
            </a:r>
            <a:r>
              <a:rPr sz="1100" dirty="0">
                <a:solidFill>
                  <a:srgbClr val="3E3E3E"/>
                </a:solidFill>
                <a:latin typeface="Calibri"/>
                <a:cs typeface="Calibri"/>
              </a:rPr>
              <a:t> под</a:t>
            </a:r>
            <a:r>
              <a:rPr sz="1100" spc="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3E3E3E"/>
                </a:solidFill>
                <a:latin typeface="Calibri"/>
                <a:cs typeface="Calibri"/>
              </a:rPr>
              <a:t>действием</a:t>
            </a:r>
            <a:r>
              <a:rPr sz="110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3E3E3E"/>
                </a:solidFill>
                <a:latin typeface="Calibri"/>
                <a:cs typeface="Calibri"/>
              </a:rPr>
              <a:t>собственного</a:t>
            </a:r>
            <a:r>
              <a:rPr sz="1100" spc="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3E3E3E"/>
                </a:solidFill>
                <a:latin typeface="Calibri"/>
                <a:cs typeface="Calibri"/>
              </a:rPr>
              <a:t>избыточного</a:t>
            </a:r>
            <a:r>
              <a:rPr sz="110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3E3E3E"/>
                </a:solidFill>
                <a:latin typeface="Calibri"/>
                <a:cs typeface="Calibri"/>
              </a:rPr>
              <a:t>давления,</a:t>
            </a:r>
            <a:r>
              <a:rPr sz="1100" spc="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3E3E3E"/>
                </a:solidFill>
                <a:latin typeface="Calibri"/>
                <a:cs typeface="Calibri"/>
              </a:rPr>
              <a:t>которое</a:t>
            </a:r>
            <a:r>
              <a:rPr sz="110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100" spc="-25" dirty="0">
                <a:solidFill>
                  <a:srgbClr val="3E3E3E"/>
                </a:solidFill>
                <a:latin typeface="Calibri"/>
                <a:cs typeface="Calibri"/>
              </a:rPr>
              <a:t>задается</a:t>
            </a:r>
            <a:r>
              <a:rPr sz="1100" spc="-1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E3E3E"/>
                </a:solidFill>
                <a:latin typeface="Calibri"/>
                <a:cs typeface="Calibri"/>
              </a:rPr>
              <a:t>при наполнении </a:t>
            </a:r>
            <a:r>
              <a:rPr sz="1100" spc="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E3E3E"/>
                </a:solidFill>
                <a:latin typeface="Calibri"/>
                <a:cs typeface="Calibri"/>
              </a:rPr>
              <a:t>огнетушителя. Двуокись углерода находится в баллоне под </a:t>
            </a:r>
            <a:r>
              <a:rPr sz="1100" spc="-5" dirty="0">
                <a:solidFill>
                  <a:srgbClr val="3E3E3E"/>
                </a:solidFill>
                <a:latin typeface="Calibri"/>
                <a:cs typeface="Calibri"/>
              </a:rPr>
              <a:t>давлением </a:t>
            </a:r>
            <a:r>
              <a:rPr sz="1100" dirty="0">
                <a:solidFill>
                  <a:srgbClr val="3E3E3E"/>
                </a:solidFill>
                <a:latin typeface="Calibri"/>
                <a:cs typeface="Calibri"/>
              </a:rPr>
              <a:t>5,7 МПа (58 кгс/см.кв.) при температуре окружающего воздуха </a:t>
            </a:r>
            <a:r>
              <a:rPr sz="1100" spc="-5" dirty="0">
                <a:solidFill>
                  <a:srgbClr val="3E3E3E"/>
                </a:solidFill>
                <a:latin typeface="Calibri"/>
                <a:cs typeface="Calibri"/>
              </a:rPr>
              <a:t>20°С. </a:t>
            </a:r>
            <a:r>
              <a:rPr sz="1100" dirty="0">
                <a:solidFill>
                  <a:srgbClr val="3E3E3E"/>
                </a:solidFill>
                <a:latin typeface="Calibri"/>
                <a:cs typeface="Calibri"/>
              </a:rPr>
              <a:t>Максимальное </a:t>
            </a:r>
            <a:r>
              <a:rPr sz="1100" spc="-5" dirty="0">
                <a:solidFill>
                  <a:srgbClr val="3E3E3E"/>
                </a:solidFill>
                <a:latin typeface="Calibri"/>
                <a:cs typeface="Calibri"/>
              </a:rPr>
              <a:t>рабочее </a:t>
            </a:r>
            <a:r>
              <a:rPr sz="1100" spc="-23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3E3E3E"/>
                </a:solidFill>
                <a:latin typeface="Calibri"/>
                <a:cs typeface="Calibri"/>
              </a:rPr>
              <a:t>давление</a:t>
            </a:r>
            <a:r>
              <a:rPr sz="1100" spc="-1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E3E3E"/>
                </a:solidFill>
                <a:latin typeface="Calibri"/>
                <a:cs typeface="Calibri"/>
              </a:rPr>
              <a:t>в</a:t>
            </a:r>
            <a:r>
              <a:rPr sz="1100" spc="-1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E3E3E"/>
                </a:solidFill>
                <a:latin typeface="Calibri"/>
                <a:cs typeface="Calibri"/>
              </a:rPr>
              <a:t>баллоне</a:t>
            </a:r>
            <a:r>
              <a:rPr sz="1100" spc="-2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E3E3E"/>
                </a:solidFill>
                <a:latin typeface="Calibri"/>
                <a:cs typeface="Calibri"/>
              </a:rPr>
              <a:t>при</a:t>
            </a:r>
            <a:r>
              <a:rPr sz="1100" spc="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E3E3E"/>
                </a:solidFill>
                <a:latin typeface="Calibri"/>
                <a:cs typeface="Calibri"/>
              </a:rPr>
              <a:t>температуре</a:t>
            </a:r>
            <a:r>
              <a:rPr sz="1100" spc="-2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E3E3E"/>
                </a:solidFill>
                <a:latin typeface="Calibri"/>
                <a:cs typeface="Calibri"/>
              </a:rPr>
              <a:t>+50°С, </a:t>
            </a:r>
            <a:r>
              <a:rPr sz="1100" spc="-5" dirty="0">
                <a:solidFill>
                  <a:srgbClr val="3E3E3E"/>
                </a:solidFill>
                <a:latin typeface="Calibri"/>
                <a:cs typeface="Calibri"/>
              </a:rPr>
              <a:t>не</a:t>
            </a:r>
            <a:r>
              <a:rPr sz="1100" spc="-1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E3E3E"/>
                </a:solidFill>
                <a:latin typeface="Calibri"/>
                <a:cs typeface="Calibri"/>
              </a:rPr>
              <a:t>должно</a:t>
            </a:r>
            <a:r>
              <a:rPr sz="1100" spc="-1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3E3E3E"/>
                </a:solidFill>
                <a:latin typeface="Calibri"/>
                <a:cs typeface="Calibri"/>
              </a:rPr>
              <a:t>превышать</a:t>
            </a:r>
            <a:r>
              <a:rPr sz="1100" spc="-2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E3E3E"/>
                </a:solidFill>
                <a:latin typeface="Calibri"/>
                <a:cs typeface="Calibri"/>
              </a:rPr>
              <a:t>15</a:t>
            </a:r>
            <a:r>
              <a:rPr sz="1100" spc="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E3E3E"/>
                </a:solidFill>
                <a:latin typeface="Calibri"/>
                <a:cs typeface="Calibri"/>
              </a:rPr>
              <a:t>МПа</a:t>
            </a:r>
            <a:r>
              <a:rPr sz="1100" spc="-1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E3E3E"/>
                </a:solidFill>
                <a:latin typeface="Calibri"/>
                <a:cs typeface="Calibri"/>
              </a:rPr>
              <a:t>(150</a:t>
            </a:r>
            <a:r>
              <a:rPr sz="1100" spc="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E3E3E"/>
                </a:solidFill>
                <a:latin typeface="Calibri"/>
                <a:cs typeface="Calibri"/>
              </a:rPr>
              <a:t>кгс/см.кв).</a:t>
            </a:r>
            <a:endParaRPr sz="1100">
              <a:latin typeface="Calibri"/>
              <a:cs typeface="Calibri"/>
            </a:endParaRPr>
          </a:p>
          <a:p>
            <a:pPr marL="600710" indent="-139065">
              <a:lnSpc>
                <a:spcPct val="100000"/>
              </a:lnSpc>
              <a:buAutoNum type="arabicPeriod"/>
              <a:tabLst>
                <a:tab pos="601345" algn="l"/>
              </a:tabLst>
            </a:pPr>
            <a:r>
              <a:rPr sz="1100" dirty="0">
                <a:solidFill>
                  <a:srgbClr val="3E3E3E"/>
                </a:solidFill>
                <a:latin typeface="Calibri"/>
                <a:cs typeface="Calibri"/>
              </a:rPr>
              <a:t>Огнетушитель</a:t>
            </a:r>
            <a:r>
              <a:rPr sz="1100" spc="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E3E3E"/>
                </a:solidFill>
                <a:latin typeface="Calibri"/>
                <a:cs typeface="Calibri"/>
              </a:rPr>
              <a:t>ОУ</a:t>
            </a:r>
            <a:r>
              <a:rPr sz="1100" spc="1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E3E3E"/>
                </a:solidFill>
                <a:latin typeface="Calibri"/>
                <a:cs typeface="Calibri"/>
              </a:rPr>
              <a:t>предназначен</a:t>
            </a:r>
            <a:r>
              <a:rPr sz="1100" spc="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E3E3E"/>
                </a:solidFill>
                <a:latin typeface="Calibri"/>
                <a:cs typeface="Calibri"/>
              </a:rPr>
              <a:t>для</a:t>
            </a:r>
            <a:r>
              <a:rPr sz="1100" spc="1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E3E3E"/>
                </a:solidFill>
                <a:latin typeface="Calibri"/>
                <a:cs typeface="Calibri"/>
              </a:rPr>
              <a:t>тушения</a:t>
            </a:r>
            <a:r>
              <a:rPr sz="1100" spc="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E3E3E"/>
                </a:solidFill>
                <a:latin typeface="Calibri"/>
                <a:cs typeface="Calibri"/>
              </a:rPr>
              <a:t>начинающихся</a:t>
            </a:r>
            <a:r>
              <a:rPr sz="1100" spc="1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E3E3E"/>
                </a:solidFill>
                <a:latin typeface="Calibri"/>
                <a:cs typeface="Calibri"/>
              </a:rPr>
              <a:t>и</a:t>
            </a:r>
            <a:r>
              <a:rPr sz="1100" spc="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E3E3E"/>
                </a:solidFill>
                <a:latin typeface="Calibri"/>
                <a:cs typeface="Calibri"/>
              </a:rPr>
              <a:t>небольших</a:t>
            </a:r>
            <a:r>
              <a:rPr sz="1100" spc="1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E3E3E"/>
                </a:solidFill>
                <a:latin typeface="Calibri"/>
                <a:cs typeface="Calibri"/>
              </a:rPr>
              <a:t>очагов</a:t>
            </a:r>
            <a:r>
              <a:rPr sz="1100" spc="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E3E3E"/>
                </a:solidFill>
                <a:latin typeface="Calibri"/>
                <a:cs typeface="Calibri"/>
              </a:rPr>
              <a:t>пожаров</a:t>
            </a:r>
            <a:r>
              <a:rPr sz="1100" spc="1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E3E3E"/>
                </a:solidFill>
                <a:latin typeface="Calibri"/>
                <a:cs typeface="Calibri"/>
              </a:rPr>
              <a:t>класса</a:t>
            </a:r>
            <a:r>
              <a:rPr sz="1100" spc="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E3E3E"/>
                </a:solidFill>
                <a:latin typeface="Calibri"/>
                <a:cs typeface="Calibri"/>
              </a:rPr>
              <a:t>В,</a:t>
            </a:r>
            <a:r>
              <a:rPr sz="1100" spc="1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E3E3E"/>
                </a:solidFill>
                <a:latin typeface="Calibri"/>
                <a:cs typeface="Calibri"/>
              </a:rPr>
              <a:t>С,</a:t>
            </a:r>
            <a:r>
              <a:rPr sz="1100" spc="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E3E3E"/>
                </a:solidFill>
                <a:latin typeface="Calibri"/>
                <a:cs typeface="Calibri"/>
              </a:rPr>
              <a:t>Е</a:t>
            </a:r>
            <a:r>
              <a:rPr sz="1100" spc="1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E3E3E"/>
                </a:solidFill>
                <a:latin typeface="Calibri"/>
                <a:cs typeface="Calibri"/>
              </a:rPr>
              <a:t>(электроустановки</a:t>
            </a:r>
            <a:r>
              <a:rPr sz="1100" spc="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E3E3E"/>
                </a:solidFill>
                <a:latin typeface="Calibri"/>
                <a:cs typeface="Calibri"/>
              </a:rPr>
              <a:t>только</a:t>
            </a:r>
            <a:r>
              <a:rPr sz="1100" spc="1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100" spc="-200" dirty="0">
                <a:solidFill>
                  <a:srgbClr val="3E3E3E"/>
                </a:solidFill>
                <a:latin typeface="Calibri"/>
                <a:cs typeface="Calibri"/>
              </a:rPr>
              <a:t>до</a:t>
            </a:r>
            <a:r>
              <a:rPr sz="1100" spc="-18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E3E3E"/>
                </a:solidFill>
                <a:latin typeface="Calibri"/>
                <a:cs typeface="Calibri"/>
              </a:rPr>
              <a:t>1000 </a:t>
            </a:r>
            <a:r>
              <a:rPr sz="1100" spc="-5" dirty="0">
                <a:solidFill>
                  <a:srgbClr val="3E3E3E"/>
                </a:solidFill>
                <a:latin typeface="Calibri"/>
                <a:cs typeface="Calibri"/>
              </a:rPr>
              <a:t>В).</a:t>
            </a:r>
            <a:endParaRPr sz="1100">
              <a:latin typeface="Calibri"/>
              <a:cs typeface="Calibri"/>
            </a:endParaRPr>
          </a:p>
          <a:p>
            <a:pPr marL="601345" indent="-139700">
              <a:lnSpc>
                <a:spcPct val="100000"/>
              </a:lnSpc>
              <a:buAutoNum type="arabicPeriod"/>
              <a:tabLst>
                <a:tab pos="601980" algn="l"/>
              </a:tabLst>
            </a:pPr>
            <a:r>
              <a:rPr sz="1100" dirty="0">
                <a:solidFill>
                  <a:srgbClr val="3E3E3E"/>
                </a:solidFill>
                <a:latin typeface="Calibri"/>
                <a:cs typeface="Calibri"/>
              </a:rPr>
              <a:t>Для приведения</a:t>
            </a:r>
            <a:r>
              <a:rPr sz="1100" spc="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E3E3E"/>
                </a:solidFill>
                <a:latin typeface="Calibri"/>
                <a:cs typeface="Calibri"/>
              </a:rPr>
              <a:t>огнетушителя в действие</a:t>
            </a:r>
            <a:r>
              <a:rPr sz="1100" spc="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E3E3E"/>
                </a:solidFill>
                <a:latin typeface="Calibri"/>
                <a:cs typeface="Calibri"/>
              </a:rPr>
              <a:t>необходимо:</a:t>
            </a:r>
            <a:endParaRPr sz="1100">
              <a:latin typeface="Calibri"/>
              <a:cs typeface="Calibri"/>
            </a:endParaRPr>
          </a:p>
          <a:p>
            <a:pPr marL="607695" indent="-146050">
              <a:lnSpc>
                <a:spcPct val="100000"/>
              </a:lnSpc>
              <a:buAutoNum type="arabicParenR"/>
              <a:tabLst>
                <a:tab pos="608330" algn="l"/>
              </a:tabLst>
            </a:pPr>
            <a:r>
              <a:rPr sz="1100" dirty="0">
                <a:solidFill>
                  <a:srgbClr val="3E3E3E"/>
                </a:solidFill>
                <a:latin typeface="Calibri"/>
                <a:cs typeface="Calibri"/>
              </a:rPr>
              <a:t>сорвать</a:t>
            </a:r>
            <a:r>
              <a:rPr sz="1100" spc="-1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E3E3E"/>
                </a:solidFill>
                <a:latin typeface="Calibri"/>
                <a:cs typeface="Calibri"/>
              </a:rPr>
              <a:t>чеку</a:t>
            </a:r>
            <a:r>
              <a:rPr sz="1100" spc="-1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E3E3E"/>
                </a:solidFill>
                <a:latin typeface="Calibri"/>
                <a:cs typeface="Calibri"/>
              </a:rPr>
              <a:t>6</a:t>
            </a:r>
            <a:r>
              <a:rPr sz="1100" spc="-1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E3E3E"/>
                </a:solidFill>
                <a:latin typeface="Calibri"/>
                <a:cs typeface="Calibri"/>
              </a:rPr>
              <a:t>(пломбу);</a:t>
            </a:r>
            <a:endParaRPr sz="1100">
              <a:latin typeface="Calibri"/>
              <a:cs typeface="Calibri"/>
            </a:endParaRPr>
          </a:p>
          <a:p>
            <a:pPr marL="607060" indent="-145415">
              <a:lnSpc>
                <a:spcPct val="100000"/>
              </a:lnSpc>
              <a:buAutoNum type="arabicParenR"/>
              <a:tabLst>
                <a:tab pos="607695" algn="l"/>
              </a:tabLst>
            </a:pPr>
            <a:r>
              <a:rPr sz="1100" spc="-5" dirty="0">
                <a:solidFill>
                  <a:srgbClr val="3E3E3E"/>
                </a:solidFill>
                <a:latin typeface="Calibri"/>
                <a:cs typeface="Calibri"/>
              </a:rPr>
              <a:t>направить раструб</a:t>
            </a:r>
            <a:r>
              <a:rPr sz="1100" dirty="0">
                <a:solidFill>
                  <a:srgbClr val="3E3E3E"/>
                </a:solidFill>
                <a:latin typeface="Calibri"/>
                <a:cs typeface="Calibri"/>
              </a:rPr>
              <a:t> 4 </a:t>
            </a:r>
            <a:r>
              <a:rPr sz="1100" spc="-5" dirty="0">
                <a:solidFill>
                  <a:srgbClr val="3E3E3E"/>
                </a:solidFill>
                <a:latin typeface="Calibri"/>
                <a:cs typeface="Calibri"/>
              </a:rPr>
              <a:t>на</a:t>
            </a:r>
            <a:r>
              <a:rPr sz="110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3E3E3E"/>
                </a:solidFill>
                <a:latin typeface="Calibri"/>
                <a:cs typeface="Calibri"/>
              </a:rPr>
              <a:t>очаг</a:t>
            </a:r>
            <a:r>
              <a:rPr sz="1100" dirty="0">
                <a:solidFill>
                  <a:srgbClr val="3E3E3E"/>
                </a:solidFill>
                <a:latin typeface="Calibri"/>
                <a:cs typeface="Calibri"/>
              </a:rPr>
              <a:t> пожара поворачивая</a:t>
            </a:r>
            <a:r>
              <a:rPr sz="1100" spc="-5" dirty="0">
                <a:solidFill>
                  <a:srgbClr val="3E3E3E"/>
                </a:solidFill>
                <a:latin typeface="Calibri"/>
                <a:cs typeface="Calibri"/>
              </a:rPr>
              <a:t> корпус</a:t>
            </a:r>
            <a:r>
              <a:rPr sz="110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3E3E3E"/>
                </a:solidFill>
                <a:latin typeface="Calibri"/>
                <a:cs typeface="Calibri"/>
              </a:rPr>
              <a:t>огнетушителя;</a:t>
            </a:r>
            <a:endParaRPr sz="1100">
              <a:latin typeface="Calibri"/>
              <a:cs typeface="Calibri"/>
            </a:endParaRPr>
          </a:p>
          <a:p>
            <a:pPr marL="607060" indent="-145415">
              <a:lnSpc>
                <a:spcPct val="100000"/>
              </a:lnSpc>
              <a:buAutoNum type="arabicParenR"/>
              <a:tabLst>
                <a:tab pos="607695" algn="l"/>
              </a:tabLst>
            </a:pPr>
            <a:r>
              <a:rPr sz="1100" spc="-5" dirty="0">
                <a:solidFill>
                  <a:srgbClr val="3E3E3E"/>
                </a:solidFill>
                <a:latin typeface="Calibri"/>
                <a:cs typeface="Calibri"/>
              </a:rPr>
              <a:t>нажать на рычаг</a:t>
            </a:r>
            <a:r>
              <a:rPr sz="1100" dirty="0">
                <a:solidFill>
                  <a:srgbClr val="3E3E3E"/>
                </a:solidFill>
                <a:latin typeface="Calibri"/>
                <a:cs typeface="Calibri"/>
              </a:rPr>
              <a:t> 2</a:t>
            </a:r>
            <a:r>
              <a:rPr sz="1100" spc="-5" dirty="0">
                <a:solidFill>
                  <a:srgbClr val="3E3E3E"/>
                </a:solidFill>
                <a:latin typeface="Calibri"/>
                <a:cs typeface="Calibri"/>
              </a:rPr>
              <a:t> до</a:t>
            </a:r>
            <a:r>
              <a:rPr sz="110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3E3E3E"/>
                </a:solidFill>
                <a:latin typeface="Calibri"/>
                <a:cs typeface="Calibri"/>
              </a:rPr>
              <a:t>отказа направив</a:t>
            </a:r>
            <a:r>
              <a:rPr sz="110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3E3E3E"/>
                </a:solidFill>
                <a:latin typeface="Calibri"/>
                <a:cs typeface="Calibri"/>
              </a:rPr>
              <a:t>струю на</a:t>
            </a:r>
            <a:r>
              <a:rPr sz="110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3E3E3E"/>
                </a:solidFill>
                <a:latin typeface="Calibri"/>
                <a:cs typeface="Calibri"/>
              </a:rPr>
              <a:t>огонь;</a:t>
            </a:r>
            <a:endParaRPr sz="1100">
              <a:latin typeface="Calibri"/>
              <a:cs typeface="Calibri"/>
            </a:endParaRPr>
          </a:p>
          <a:p>
            <a:pPr marL="608965" indent="-147320">
              <a:lnSpc>
                <a:spcPct val="100000"/>
              </a:lnSpc>
              <a:buAutoNum type="arabicParenR"/>
              <a:tabLst>
                <a:tab pos="609600" algn="l"/>
              </a:tabLst>
            </a:pPr>
            <a:r>
              <a:rPr sz="1100" dirty="0">
                <a:solidFill>
                  <a:srgbClr val="3E3E3E"/>
                </a:solidFill>
                <a:latin typeface="Calibri"/>
                <a:cs typeface="Calibri"/>
              </a:rPr>
              <a:t>во</a:t>
            </a:r>
            <a:r>
              <a:rPr sz="1100" spc="1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100" spc="5" dirty="0">
                <a:solidFill>
                  <a:srgbClr val="3E3E3E"/>
                </a:solidFill>
                <a:latin typeface="Calibri"/>
                <a:cs typeface="Calibri"/>
              </a:rPr>
              <a:t>избежание</a:t>
            </a:r>
            <a:r>
              <a:rPr sz="1100" spc="1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E3E3E"/>
                </a:solidFill>
                <a:latin typeface="Calibri"/>
                <a:cs typeface="Calibri"/>
              </a:rPr>
              <a:t>обмораживания</a:t>
            </a:r>
            <a:r>
              <a:rPr sz="1100" spc="1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100" spc="5" dirty="0">
                <a:solidFill>
                  <a:srgbClr val="3E3E3E"/>
                </a:solidFill>
                <a:latin typeface="Calibri"/>
                <a:cs typeface="Calibri"/>
              </a:rPr>
              <a:t>при</a:t>
            </a:r>
            <a:r>
              <a:rPr sz="1100" spc="1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E3E3E"/>
                </a:solidFill>
                <a:latin typeface="Calibri"/>
                <a:cs typeface="Calibri"/>
              </a:rPr>
              <a:t>распылении</a:t>
            </a:r>
            <a:r>
              <a:rPr sz="1100" spc="1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E3E3E"/>
                </a:solidFill>
                <a:latin typeface="Calibri"/>
                <a:cs typeface="Calibri"/>
              </a:rPr>
              <a:t>запрещается</a:t>
            </a:r>
            <a:r>
              <a:rPr sz="1100" spc="2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E3E3E"/>
                </a:solidFill>
                <a:latin typeface="Calibri"/>
                <a:cs typeface="Calibri"/>
              </a:rPr>
              <a:t>допускать</a:t>
            </a:r>
            <a:r>
              <a:rPr sz="1100" spc="1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E3E3E"/>
                </a:solidFill>
                <a:latin typeface="Calibri"/>
                <a:cs typeface="Calibri"/>
              </a:rPr>
              <a:t>контакт</a:t>
            </a:r>
            <a:r>
              <a:rPr sz="1100" spc="1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E3E3E"/>
                </a:solidFill>
                <a:latin typeface="Calibri"/>
                <a:cs typeface="Calibri"/>
              </a:rPr>
              <a:t>огнетушащего</a:t>
            </a:r>
            <a:r>
              <a:rPr sz="1100" spc="1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E3E3E"/>
                </a:solidFill>
                <a:latin typeface="Calibri"/>
                <a:cs typeface="Calibri"/>
              </a:rPr>
              <a:t>вещества</a:t>
            </a:r>
            <a:r>
              <a:rPr sz="1100" spc="1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E3E3E"/>
                </a:solidFill>
                <a:latin typeface="Calibri"/>
                <a:cs typeface="Calibri"/>
              </a:rPr>
              <a:t>с</a:t>
            </a:r>
            <a:r>
              <a:rPr sz="1100" spc="2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E3E3E"/>
                </a:solidFill>
                <a:latin typeface="Calibri"/>
                <a:cs typeface="Calibri"/>
              </a:rPr>
              <a:t>открытыми</a:t>
            </a:r>
            <a:r>
              <a:rPr sz="1100" spc="1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100" spc="5" dirty="0">
                <a:solidFill>
                  <a:srgbClr val="3E3E3E"/>
                </a:solidFill>
                <a:latin typeface="Calibri"/>
                <a:cs typeface="Calibri"/>
              </a:rPr>
              <a:t>частями</a:t>
            </a:r>
            <a:r>
              <a:rPr sz="1100" spc="1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E3E3E"/>
                </a:solidFill>
                <a:latin typeface="Calibri"/>
                <a:cs typeface="Calibri"/>
              </a:rPr>
              <a:t>тела;</a:t>
            </a:r>
            <a:endParaRPr sz="1100">
              <a:latin typeface="Calibri"/>
              <a:cs typeface="Calibri"/>
            </a:endParaRPr>
          </a:p>
          <a:p>
            <a:pPr marL="606425" indent="-144780">
              <a:lnSpc>
                <a:spcPct val="100000"/>
              </a:lnSpc>
              <a:buAutoNum type="arabicParenR"/>
              <a:tabLst>
                <a:tab pos="607060" algn="l"/>
              </a:tabLst>
            </a:pPr>
            <a:r>
              <a:rPr sz="1100" spc="-5" dirty="0">
                <a:solidFill>
                  <a:srgbClr val="3E3E3E"/>
                </a:solidFill>
                <a:latin typeface="Calibri"/>
                <a:cs typeface="Calibri"/>
              </a:rPr>
              <a:t>тушение</a:t>
            </a:r>
            <a:r>
              <a:rPr sz="1100" spc="-1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3E3E3E"/>
                </a:solidFill>
                <a:latin typeface="Calibri"/>
                <a:cs typeface="Calibri"/>
              </a:rPr>
              <a:t>производить </a:t>
            </a:r>
            <a:r>
              <a:rPr sz="1100" dirty="0">
                <a:solidFill>
                  <a:srgbClr val="3E3E3E"/>
                </a:solidFill>
                <a:latin typeface="Calibri"/>
                <a:cs typeface="Calibri"/>
              </a:rPr>
              <a:t>с</a:t>
            </a:r>
            <a:r>
              <a:rPr sz="1100" spc="-5" dirty="0">
                <a:solidFill>
                  <a:srgbClr val="3E3E3E"/>
                </a:solidFill>
                <a:latin typeface="Calibri"/>
                <a:cs typeface="Calibri"/>
              </a:rPr>
              <a:t> наветренной</a:t>
            </a:r>
            <a:r>
              <a:rPr sz="1100" spc="-1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3E3E3E"/>
                </a:solidFill>
                <a:latin typeface="Calibri"/>
                <a:cs typeface="Calibri"/>
              </a:rPr>
              <a:t>стороны;</a:t>
            </a:r>
            <a:endParaRPr sz="1100">
              <a:latin typeface="Calibri"/>
              <a:cs typeface="Calibri"/>
            </a:endParaRPr>
          </a:p>
          <a:p>
            <a:pPr marL="608965" indent="-147320">
              <a:lnSpc>
                <a:spcPct val="100000"/>
              </a:lnSpc>
              <a:buAutoNum type="arabicParenR"/>
              <a:tabLst>
                <a:tab pos="609600" algn="l"/>
              </a:tabLst>
            </a:pPr>
            <a:r>
              <a:rPr sz="1100" dirty="0">
                <a:solidFill>
                  <a:srgbClr val="3E3E3E"/>
                </a:solidFill>
                <a:latin typeface="Calibri"/>
                <a:cs typeface="Calibri"/>
              </a:rPr>
              <a:t>допускается</a:t>
            </a:r>
            <a:r>
              <a:rPr sz="1100" spc="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E3E3E"/>
                </a:solidFill>
                <a:latin typeface="Calibri"/>
                <a:cs typeface="Calibri"/>
              </a:rPr>
              <a:t>многократное</a:t>
            </a:r>
            <a:r>
              <a:rPr sz="1100" spc="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E3E3E"/>
                </a:solidFill>
                <a:latin typeface="Calibri"/>
                <a:cs typeface="Calibri"/>
              </a:rPr>
              <a:t>открытие</a:t>
            </a:r>
            <a:r>
              <a:rPr sz="1100" spc="1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E3E3E"/>
                </a:solidFill>
                <a:latin typeface="Calibri"/>
                <a:cs typeface="Calibri"/>
              </a:rPr>
              <a:t>и</a:t>
            </a:r>
            <a:r>
              <a:rPr sz="1100" spc="1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E3E3E"/>
                </a:solidFill>
                <a:latin typeface="Calibri"/>
                <a:cs typeface="Calibri"/>
              </a:rPr>
              <a:t>закрытие</a:t>
            </a:r>
            <a:r>
              <a:rPr sz="1100" spc="1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E3E3E"/>
                </a:solidFill>
                <a:latin typeface="Calibri"/>
                <a:cs typeface="Calibri"/>
              </a:rPr>
              <a:t>рычага</a:t>
            </a:r>
            <a:r>
              <a:rPr sz="1100" spc="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E3E3E"/>
                </a:solidFill>
                <a:latin typeface="Calibri"/>
                <a:cs typeface="Calibri"/>
              </a:rPr>
              <a:t>2</a:t>
            </a:r>
            <a:r>
              <a:rPr sz="1100" spc="1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100" spc="5" dirty="0">
                <a:solidFill>
                  <a:srgbClr val="3E3E3E"/>
                </a:solidFill>
                <a:latin typeface="Calibri"/>
                <a:cs typeface="Calibri"/>
              </a:rPr>
              <a:t>при</a:t>
            </a:r>
            <a:r>
              <a:rPr sz="1100" spc="1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E3E3E"/>
                </a:solidFill>
                <a:latin typeface="Calibri"/>
                <a:cs typeface="Calibri"/>
              </a:rPr>
              <a:t>тушении</a:t>
            </a:r>
            <a:r>
              <a:rPr sz="1100" spc="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100" spc="-55" dirty="0">
                <a:solidFill>
                  <a:srgbClr val="3E3E3E"/>
                </a:solidFill>
                <a:latin typeface="Calibri"/>
                <a:cs typeface="Calibri"/>
              </a:rPr>
              <a:t>пожара.</a:t>
            </a:r>
            <a:endParaRPr sz="11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58779" y="4207764"/>
            <a:ext cx="5791827" cy="191441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05355" y="320040"/>
            <a:ext cx="7953755" cy="5966459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86414" y="694725"/>
            <a:ext cx="9684385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300" spc="-45" dirty="0"/>
              <a:t>УРОВНИ</a:t>
            </a:r>
            <a:r>
              <a:rPr sz="4300" spc="-110" dirty="0"/>
              <a:t> </a:t>
            </a:r>
            <a:r>
              <a:rPr sz="4300" spc="-50" dirty="0"/>
              <a:t>ТЕРРОРИСТИЧЕСКОЙ</a:t>
            </a:r>
            <a:r>
              <a:rPr sz="4300" spc="-125" dirty="0"/>
              <a:t> </a:t>
            </a:r>
            <a:r>
              <a:rPr sz="4300" spc="-50" dirty="0"/>
              <a:t>ОПАСНОСТИ</a:t>
            </a:r>
            <a:endParaRPr sz="4300"/>
          </a:p>
        </p:txBody>
      </p:sp>
      <p:sp>
        <p:nvSpPr>
          <p:cNvPr id="3" name="object 3"/>
          <p:cNvSpPr txBox="1"/>
          <p:nvPr/>
        </p:nvSpPr>
        <p:spPr>
          <a:xfrm>
            <a:off x="1175486" y="1813222"/>
            <a:ext cx="9923780" cy="3112770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2700" marR="1327785">
              <a:lnSpc>
                <a:spcPts val="3030"/>
              </a:lnSpc>
              <a:spcBef>
                <a:spcPts val="470"/>
              </a:spcBef>
            </a:pPr>
            <a:r>
              <a:rPr sz="2800" spc="-10" dirty="0">
                <a:solidFill>
                  <a:srgbClr val="FFFF00"/>
                </a:solidFill>
                <a:latin typeface="Calibri"/>
                <a:cs typeface="Calibri"/>
              </a:rPr>
              <a:t>Жёлтый </a:t>
            </a:r>
            <a:r>
              <a:rPr sz="2800" spc="-5" dirty="0">
                <a:solidFill>
                  <a:srgbClr val="FFFF00"/>
                </a:solidFill>
                <a:latin typeface="Calibri"/>
                <a:cs typeface="Calibri"/>
              </a:rPr>
              <a:t>- </a:t>
            </a:r>
            <a:r>
              <a:rPr sz="2800" spc="-10" dirty="0">
                <a:solidFill>
                  <a:srgbClr val="FFFF00"/>
                </a:solidFill>
                <a:latin typeface="Calibri"/>
                <a:cs typeface="Calibri"/>
              </a:rPr>
              <a:t>обращайте </a:t>
            </a:r>
            <a:r>
              <a:rPr sz="2800" spc="-5" dirty="0">
                <a:solidFill>
                  <a:srgbClr val="FFFF00"/>
                </a:solidFill>
                <a:latin typeface="Calibri"/>
                <a:cs typeface="Calibri"/>
              </a:rPr>
              <a:t>внимание </a:t>
            </a:r>
            <a:r>
              <a:rPr sz="2800" dirty="0">
                <a:solidFill>
                  <a:srgbClr val="FFFF00"/>
                </a:solidFill>
                <a:latin typeface="Calibri"/>
                <a:cs typeface="Calibri"/>
              </a:rPr>
              <a:t>на </a:t>
            </a:r>
            <a:r>
              <a:rPr sz="2800" spc="-5" dirty="0">
                <a:solidFill>
                  <a:srgbClr val="FFFF00"/>
                </a:solidFill>
                <a:latin typeface="Calibri"/>
                <a:cs typeface="Calibri"/>
              </a:rPr>
              <a:t>брошенные </a:t>
            </a:r>
            <a:r>
              <a:rPr sz="2800" spc="-10" dirty="0">
                <a:solidFill>
                  <a:srgbClr val="FFFF00"/>
                </a:solidFill>
                <a:latin typeface="Calibri"/>
                <a:cs typeface="Calibri"/>
              </a:rPr>
              <a:t>сумки, </a:t>
            </a:r>
            <a:r>
              <a:rPr sz="2800" dirty="0">
                <a:solidFill>
                  <a:srgbClr val="FFFF00"/>
                </a:solidFill>
                <a:latin typeface="Calibri"/>
                <a:cs typeface="Calibri"/>
              </a:rPr>
              <a:t>на </a:t>
            </a:r>
            <a:r>
              <a:rPr sz="2800" spc="-62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FFFF00"/>
                </a:solidFill>
                <a:latin typeface="Calibri"/>
                <a:cs typeface="Calibri"/>
              </a:rPr>
              <a:t>подозрительных</a:t>
            </a:r>
            <a:r>
              <a:rPr sz="2800" spc="2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FFFF00"/>
                </a:solidFill>
                <a:latin typeface="Calibri"/>
                <a:cs typeface="Calibri"/>
              </a:rPr>
              <a:t>людей</a:t>
            </a:r>
            <a:endParaRPr sz="2800">
              <a:latin typeface="Calibri"/>
              <a:cs typeface="Calibri"/>
            </a:endParaRPr>
          </a:p>
          <a:p>
            <a:pPr marL="12700" marR="1304290">
              <a:lnSpc>
                <a:spcPts val="3030"/>
              </a:lnSpc>
              <a:spcBef>
                <a:spcPts val="1390"/>
              </a:spcBef>
            </a:pPr>
            <a:r>
              <a:rPr sz="2800" dirty="0">
                <a:solidFill>
                  <a:srgbClr val="FFC000"/>
                </a:solidFill>
                <a:latin typeface="Calibri"/>
                <a:cs typeface="Calibri"/>
              </a:rPr>
              <a:t>Оранжевый</a:t>
            </a:r>
            <a:r>
              <a:rPr sz="2800" spc="-65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C000"/>
                </a:solidFill>
                <a:latin typeface="Calibri"/>
                <a:cs typeface="Calibri"/>
              </a:rPr>
              <a:t>-</a:t>
            </a:r>
            <a:r>
              <a:rPr sz="2800" spc="10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C000"/>
                </a:solidFill>
                <a:latin typeface="Calibri"/>
                <a:cs typeface="Calibri"/>
              </a:rPr>
              <a:t>иметь</a:t>
            </a:r>
            <a:r>
              <a:rPr sz="2800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C000"/>
                </a:solidFill>
                <a:latin typeface="Calibri"/>
                <a:cs typeface="Calibri"/>
              </a:rPr>
              <a:t>при</a:t>
            </a:r>
            <a:r>
              <a:rPr sz="2800" spc="30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C000"/>
                </a:solidFill>
                <a:latin typeface="Calibri"/>
                <a:cs typeface="Calibri"/>
              </a:rPr>
              <a:t>себе </a:t>
            </a:r>
            <a:r>
              <a:rPr sz="2800" spc="-10" dirty="0">
                <a:solidFill>
                  <a:srgbClr val="FFC000"/>
                </a:solidFill>
                <a:latin typeface="Calibri"/>
                <a:cs typeface="Calibri"/>
              </a:rPr>
              <a:t>документы,</a:t>
            </a:r>
            <a:r>
              <a:rPr sz="2800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C000"/>
                </a:solidFill>
                <a:latin typeface="Calibri"/>
                <a:cs typeface="Calibri"/>
              </a:rPr>
              <a:t>избегать</a:t>
            </a:r>
            <a:r>
              <a:rPr sz="2800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C000"/>
                </a:solidFill>
                <a:latin typeface="Calibri"/>
                <a:cs typeface="Calibri"/>
              </a:rPr>
              <a:t>места </a:t>
            </a:r>
            <a:r>
              <a:rPr sz="2800" spc="-615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C000"/>
                </a:solidFill>
                <a:latin typeface="Calibri"/>
                <a:cs typeface="Calibri"/>
              </a:rPr>
              <a:t>массового</a:t>
            </a:r>
            <a:r>
              <a:rPr sz="2800" spc="-40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C000"/>
                </a:solidFill>
                <a:latin typeface="Calibri"/>
                <a:cs typeface="Calibri"/>
              </a:rPr>
              <a:t>скопления</a:t>
            </a:r>
            <a:r>
              <a:rPr sz="2800" spc="5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FFC000"/>
                </a:solidFill>
                <a:latin typeface="Calibri"/>
                <a:cs typeface="Calibri"/>
              </a:rPr>
              <a:t>людей</a:t>
            </a:r>
            <a:endParaRPr sz="2800">
              <a:latin typeface="Calibri"/>
              <a:cs typeface="Calibri"/>
            </a:endParaRPr>
          </a:p>
          <a:p>
            <a:pPr marL="12700" marR="5080">
              <a:lnSpc>
                <a:spcPts val="3030"/>
              </a:lnSpc>
              <a:spcBef>
                <a:spcPts val="1395"/>
              </a:spcBef>
            </a:pP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Красный 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-</a:t>
            </a:r>
            <a:r>
              <a:rPr sz="2800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FF0000"/>
                </a:solidFill>
                <a:latin typeface="Calibri"/>
                <a:cs typeface="Calibri"/>
              </a:rPr>
              <a:t>ограничьте</a:t>
            </a:r>
            <a:r>
              <a:rPr sz="2800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пребывание</a:t>
            </a:r>
            <a:r>
              <a:rPr sz="2800" spc="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FF0000"/>
                </a:solidFill>
                <a:latin typeface="Calibri"/>
                <a:cs typeface="Calibri"/>
              </a:rPr>
              <a:t>детей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 на</a:t>
            </a:r>
            <a:r>
              <a:rPr sz="28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FF0000"/>
                </a:solidFill>
                <a:latin typeface="Calibri"/>
                <a:cs typeface="Calibri"/>
              </a:rPr>
              <a:t>улице,</a:t>
            </a:r>
            <a:r>
              <a:rPr sz="28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FF0000"/>
                </a:solidFill>
                <a:latin typeface="Calibri"/>
                <a:cs typeface="Calibri"/>
              </a:rPr>
              <a:t>приготовьтесь </a:t>
            </a:r>
            <a:r>
              <a:rPr sz="2800" spc="-6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к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возможной</a:t>
            </a:r>
            <a:r>
              <a:rPr sz="280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эвакуации,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Держите</a:t>
            </a:r>
            <a:r>
              <a:rPr sz="28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включенным</a:t>
            </a:r>
            <a:r>
              <a:rPr sz="28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радио</a:t>
            </a:r>
            <a:r>
              <a:rPr sz="2800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или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телевизор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25600" y="936752"/>
            <a:ext cx="8696325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300" spc="-50" dirty="0"/>
              <a:t>КЛЮЧЕВЫЕ</a:t>
            </a:r>
            <a:r>
              <a:rPr sz="4300" spc="-130" dirty="0"/>
              <a:t> </a:t>
            </a:r>
            <a:r>
              <a:rPr sz="4300" spc="-45" dirty="0"/>
              <a:t>ЦЕННОСТИ</a:t>
            </a:r>
            <a:r>
              <a:rPr sz="4300" spc="-114" dirty="0"/>
              <a:t> </a:t>
            </a:r>
            <a:r>
              <a:rPr sz="4300" spc="-40" dirty="0"/>
              <a:t>ОТ,</a:t>
            </a:r>
            <a:r>
              <a:rPr sz="4300" spc="-114" dirty="0"/>
              <a:t> </a:t>
            </a:r>
            <a:r>
              <a:rPr sz="4300" spc="-30" dirty="0"/>
              <a:t>ГЗ</a:t>
            </a:r>
            <a:r>
              <a:rPr sz="4300" spc="-100" dirty="0"/>
              <a:t> </a:t>
            </a:r>
            <a:r>
              <a:rPr sz="4300" spc="-5" dirty="0"/>
              <a:t>и</a:t>
            </a:r>
            <a:r>
              <a:rPr sz="4300" spc="-95" dirty="0"/>
              <a:t> </a:t>
            </a:r>
            <a:r>
              <a:rPr sz="4300" spc="-35" dirty="0"/>
              <a:t>ТБ,</a:t>
            </a:r>
            <a:r>
              <a:rPr sz="4300" spc="-114" dirty="0"/>
              <a:t> </a:t>
            </a:r>
            <a:r>
              <a:rPr sz="4300" spc="-55" dirty="0"/>
              <a:t>ПБ.</a:t>
            </a:r>
            <a:endParaRPr sz="4300"/>
          </a:p>
        </p:txBody>
      </p:sp>
      <p:sp>
        <p:nvSpPr>
          <p:cNvPr id="3" name="object 3"/>
          <p:cNvSpPr txBox="1"/>
          <p:nvPr/>
        </p:nvSpPr>
        <p:spPr>
          <a:xfrm>
            <a:off x="1176019" y="1813222"/>
            <a:ext cx="9624695" cy="311277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151765" algn="just">
              <a:lnSpc>
                <a:spcPts val="3020"/>
              </a:lnSpc>
              <a:spcBef>
                <a:spcPts val="480"/>
              </a:spcBef>
              <a:buAutoNum type="arabicPeriod"/>
              <a:tabLst>
                <a:tab pos="365125" algn="l"/>
              </a:tabLst>
            </a:pPr>
            <a:r>
              <a:rPr sz="2800" dirty="0">
                <a:solidFill>
                  <a:srgbClr val="3E3E3E"/>
                </a:solidFill>
                <a:latin typeface="Calibri"/>
                <a:cs typeface="Calibri"/>
              </a:rPr>
              <a:t>Каждый сотрудник должен нести </a:t>
            </a:r>
            <a:r>
              <a:rPr sz="2800" spc="-5" dirty="0">
                <a:solidFill>
                  <a:srgbClr val="3E3E3E"/>
                </a:solidFill>
                <a:latin typeface="Calibri"/>
                <a:cs typeface="Calibri"/>
              </a:rPr>
              <a:t>ответственность </a:t>
            </a:r>
            <a:r>
              <a:rPr sz="2800" dirty="0">
                <a:solidFill>
                  <a:srgbClr val="3E3E3E"/>
                </a:solidFill>
                <a:latin typeface="Calibri"/>
                <a:cs typeface="Calibri"/>
              </a:rPr>
              <a:t>за свою </a:t>
            </a:r>
            <a:r>
              <a:rPr sz="2800" spc="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3E3E3E"/>
                </a:solidFill>
                <a:latin typeface="Calibri"/>
                <a:cs typeface="Calibri"/>
              </a:rPr>
              <a:t>личную</a:t>
            </a:r>
            <a:r>
              <a:rPr sz="2800" spc="1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3E3E3E"/>
                </a:solidFill>
                <a:latin typeface="Calibri"/>
                <a:cs typeface="Calibri"/>
              </a:rPr>
              <a:t>безопасность</a:t>
            </a:r>
            <a:r>
              <a:rPr sz="2800" spc="1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3E3E3E"/>
                </a:solidFill>
                <a:latin typeface="Calibri"/>
                <a:cs typeface="Calibri"/>
              </a:rPr>
              <a:t>и</a:t>
            </a:r>
            <a:r>
              <a:rPr sz="2800" spc="1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3E3E3E"/>
                </a:solidFill>
                <a:latin typeface="Calibri"/>
                <a:cs typeface="Calibri"/>
              </a:rPr>
              <a:t>безопасность</a:t>
            </a:r>
            <a:r>
              <a:rPr sz="2800" spc="1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3E3E3E"/>
                </a:solidFill>
                <a:latin typeface="Calibri"/>
                <a:cs typeface="Calibri"/>
              </a:rPr>
              <a:t>окружающих</a:t>
            </a:r>
            <a:r>
              <a:rPr sz="2800" spc="2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3E3E3E"/>
                </a:solidFill>
                <a:latin typeface="Calibri"/>
                <a:cs typeface="Calibri"/>
              </a:rPr>
              <a:t>его</a:t>
            </a:r>
            <a:r>
              <a:rPr sz="280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3E3E3E"/>
                </a:solidFill>
                <a:latin typeface="Calibri"/>
                <a:cs typeface="Calibri"/>
              </a:rPr>
              <a:t>людей.</a:t>
            </a:r>
            <a:endParaRPr sz="2800">
              <a:latin typeface="Calibri"/>
              <a:cs typeface="Calibri"/>
            </a:endParaRPr>
          </a:p>
          <a:p>
            <a:pPr marL="12700" marR="308610" algn="just">
              <a:lnSpc>
                <a:spcPts val="3020"/>
              </a:lnSpc>
              <a:spcBef>
                <a:spcPts val="1410"/>
              </a:spcBef>
              <a:buAutoNum type="arabicPeriod"/>
              <a:tabLst>
                <a:tab pos="365125" algn="l"/>
              </a:tabLst>
            </a:pPr>
            <a:r>
              <a:rPr sz="2800" dirty="0">
                <a:solidFill>
                  <a:srgbClr val="3E3E3E"/>
                </a:solidFill>
                <a:latin typeface="Calibri"/>
                <a:cs typeface="Calibri"/>
              </a:rPr>
              <a:t>Каждый должен выполнять </a:t>
            </a:r>
            <a:r>
              <a:rPr sz="2800" spc="-5" dirty="0">
                <a:solidFill>
                  <a:srgbClr val="3E3E3E"/>
                </a:solidFill>
                <a:latin typeface="Calibri"/>
                <a:cs typeface="Calibri"/>
              </a:rPr>
              <a:t>работы </a:t>
            </a:r>
            <a:r>
              <a:rPr sz="2800" dirty="0">
                <a:solidFill>
                  <a:srgbClr val="3E3E3E"/>
                </a:solidFill>
                <a:latin typeface="Calibri"/>
                <a:cs typeface="Calibri"/>
              </a:rPr>
              <a:t>наиболее безопасным </a:t>
            </a:r>
            <a:r>
              <a:rPr sz="2800" spc="-62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3E3E3E"/>
                </a:solidFill>
                <a:latin typeface="Calibri"/>
                <a:cs typeface="Calibri"/>
              </a:rPr>
              <a:t>методом, </a:t>
            </a:r>
            <a:r>
              <a:rPr sz="2800" spc="-10" dirty="0">
                <a:solidFill>
                  <a:srgbClr val="3E3E3E"/>
                </a:solidFill>
                <a:latin typeface="Calibri"/>
                <a:cs typeface="Calibri"/>
              </a:rPr>
              <a:t>снижать </a:t>
            </a:r>
            <a:r>
              <a:rPr sz="2800" spc="-5" dirty="0">
                <a:solidFill>
                  <a:srgbClr val="3E3E3E"/>
                </a:solidFill>
                <a:latin typeface="Calibri"/>
                <a:cs typeface="Calibri"/>
              </a:rPr>
              <a:t>или </a:t>
            </a:r>
            <a:r>
              <a:rPr sz="2800" spc="-10" dirty="0">
                <a:solidFill>
                  <a:srgbClr val="3E3E3E"/>
                </a:solidFill>
                <a:latin typeface="Calibri"/>
                <a:cs typeface="Calibri"/>
              </a:rPr>
              <a:t>устранять </a:t>
            </a:r>
            <a:r>
              <a:rPr sz="2800" spc="-5" dirty="0">
                <a:solidFill>
                  <a:srgbClr val="3E3E3E"/>
                </a:solidFill>
                <a:latin typeface="Calibri"/>
                <a:cs typeface="Calibri"/>
              </a:rPr>
              <a:t>риск, </a:t>
            </a:r>
            <a:r>
              <a:rPr sz="2800" spc="-20" dirty="0">
                <a:solidFill>
                  <a:srgbClr val="3E3E3E"/>
                </a:solidFill>
                <a:latin typeface="Calibri"/>
                <a:cs typeface="Calibri"/>
              </a:rPr>
              <a:t>который </a:t>
            </a:r>
            <a:r>
              <a:rPr sz="2800" spc="-15" dirty="0">
                <a:solidFill>
                  <a:srgbClr val="3E3E3E"/>
                </a:solidFill>
                <a:latin typeface="Calibri"/>
                <a:cs typeface="Calibri"/>
              </a:rPr>
              <a:t>представляет </a:t>
            </a:r>
            <a:r>
              <a:rPr sz="2800" spc="-62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3E3E3E"/>
                </a:solidFill>
                <a:latin typeface="Calibri"/>
                <a:cs typeface="Calibri"/>
              </a:rPr>
              <a:t>опасность</a:t>
            </a:r>
            <a:r>
              <a:rPr sz="280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3E3E3E"/>
                </a:solidFill>
                <a:latin typeface="Calibri"/>
                <a:cs typeface="Calibri"/>
              </a:rPr>
              <a:t>сотрудникам,</a:t>
            </a:r>
            <a:r>
              <a:rPr sz="2800" spc="2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3E3E3E"/>
                </a:solidFill>
                <a:latin typeface="Calibri"/>
                <a:cs typeface="Calibri"/>
              </a:rPr>
              <a:t>окружающей</a:t>
            </a:r>
            <a:r>
              <a:rPr sz="2800" spc="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3E3E3E"/>
                </a:solidFill>
                <a:latin typeface="Calibri"/>
                <a:cs typeface="Calibri"/>
              </a:rPr>
              <a:t>среде</a:t>
            </a:r>
            <a:r>
              <a:rPr sz="2800" spc="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3E3E3E"/>
                </a:solidFill>
                <a:latin typeface="Calibri"/>
                <a:cs typeface="Calibri"/>
              </a:rPr>
              <a:t>и</a:t>
            </a:r>
            <a:r>
              <a:rPr sz="2800" spc="1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3E3E3E"/>
                </a:solidFill>
                <a:latin typeface="Calibri"/>
                <a:cs typeface="Calibri"/>
              </a:rPr>
              <a:t>обществу.</a:t>
            </a:r>
            <a:endParaRPr sz="2800">
              <a:latin typeface="Calibri"/>
              <a:cs typeface="Calibri"/>
            </a:endParaRPr>
          </a:p>
          <a:p>
            <a:pPr marL="12700" marR="5080" indent="-635" algn="just">
              <a:lnSpc>
                <a:spcPts val="3030"/>
              </a:lnSpc>
              <a:spcBef>
                <a:spcPts val="1410"/>
              </a:spcBef>
              <a:buAutoNum type="arabicPeriod"/>
              <a:tabLst>
                <a:tab pos="365125" algn="l"/>
              </a:tabLst>
            </a:pPr>
            <a:r>
              <a:rPr sz="2800" spc="-15" dirty="0">
                <a:solidFill>
                  <a:srgbClr val="3E3E3E"/>
                </a:solidFill>
                <a:latin typeface="Calibri"/>
                <a:cs typeface="Calibri"/>
              </a:rPr>
              <a:t>Предотвращение </a:t>
            </a:r>
            <a:r>
              <a:rPr sz="2800" spc="-5" dirty="0">
                <a:solidFill>
                  <a:srgbClr val="3E3E3E"/>
                </a:solidFill>
                <a:latin typeface="Calibri"/>
                <a:cs typeface="Calibri"/>
              </a:rPr>
              <a:t>и устранение опасности – </a:t>
            </a:r>
            <a:r>
              <a:rPr sz="2800" spc="-15" dirty="0">
                <a:solidFill>
                  <a:srgbClr val="3E3E3E"/>
                </a:solidFill>
                <a:latin typeface="Calibri"/>
                <a:cs typeface="Calibri"/>
              </a:rPr>
              <a:t>должно </a:t>
            </a:r>
            <a:r>
              <a:rPr sz="2800" spc="-10" dirty="0">
                <a:solidFill>
                  <a:srgbClr val="3E3E3E"/>
                </a:solidFill>
                <a:latin typeface="Calibri"/>
                <a:cs typeface="Calibri"/>
              </a:rPr>
              <a:t>являться </a:t>
            </a:r>
            <a:r>
              <a:rPr sz="2800" spc="-62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3E3E3E"/>
                </a:solidFill>
                <a:latin typeface="Calibri"/>
                <a:cs typeface="Calibri"/>
              </a:rPr>
              <a:t>ежедневной</a:t>
            </a:r>
            <a:r>
              <a:rPr sz="2800" spc="-2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3E3E3E"/>
                </a:solidFill>
                <a:latin typeface="Calibri"/>
                <a:cs typeface="Calibri"/>
              </a:rPr>
              <a:t>привычкой</a:t>
            </a:r>
            <a:r>
              <a:rPr sz="2800" spc="2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3E3E3E"/>
                </a:solidFill>
                <a:latin typeface="Calibri"/>
                <a:cs typeface="Calibri"/>
              </a:rPr>
              <a:t>каждого </a:t>
            </a:r>
            <a:r>
              <a:rPr sz="2800" spc="-25" dirty="0">
                <a:solidFill>
                  <a:srgbClr val="3E3E3E"/>
                </a:solidFill>
                <a:latin typeface="Calibri"/>
                <a:cs typeface="Calibri"/>
              </a:rPr>
              <a:t>сотрудника.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37935" y="2138443"/>
            <a:ext cx="2782570" cy="22840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63880" marR="5080" indent="-551815">
              <a:lnSpc>
                <a:spcPct val="148000"/>
              </a:lnSpc>
              <a:spcBef>
                <a:spcPts val="100"/>
              </a:spcBef>
            </a:pP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Благодарим</a:t>
            </a:r>
            <a:r>
              <a:rPr sz="2000" spc="-13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вас</a:t>
            </a:r>
            <a:r>
              <a:rPr sz="2000" spc="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за</a:t>
            </a:r>
            <a:r>
              <a:rPr sz="2000" spc="-1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3E3E3E"/>
                </a:solidFill>
                <a:latin typeface="Calibri"/>
                <a:cs typeface="Calibri"/>
              </a:rPr>
              <a:t>т</a:t>
            </a:r>
            <a:r>
              <a:rPr sz="2000" spc="-5" dirty="0">
                <a:solidFill>
                  <a:srgbClr val="3E3E3E"/>
                </a:solidFill>
                <a:latin typeface="Calibri"/>
                <a:cs typeface="Calibri"/>
              </a:rPr>
              <a:t>о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,</a:t>
            </a:r>
            <a:r>
              <a:rPr sz="2000" spc="-1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3E3E3E"/>
                </a:solidFill>
                <a:latin typeface="Calibri"/>
                <a:cs typeface="Calibri"/>
              </a:rPr>
              <a:t>ч</a:t>
            </a:r>
            <a:r>
              <a:rPr sz="2000" spc="-20" dirty="0">
                <a:solidFill>
                  <a:srgbClr val="3E3E3E"/>
                </a:solidFill>
                <a:latin typeface="Calibri"/>
                <a:cs typeface="Calibri"/>
              </a:rPr>
              <a:t>т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о  </a:t>
            </a:r>
            <a:r>
              <a:rPr sz="2000" spc="-5" dirty="0">
                <a:solidFill>
                  <a:srgbClr val="3E3E3E"/>
                </a:solidFill>
                <a:latin typeface="Calibri"/>
                <a:cs typeface="Calibri"/>
              </a:rPr>
              <a:t>уделил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и</a:t>
            </a:r>
            <a:r>
              <a:rPr sz="2000" spc="-13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вр</a:t>
            </a:r>
            <a:r>
              <a:rPr sz="2000" spc="-15" dirty="0">
                <a:solidFill>
                  <a:srgbClr val="3E3E3E"/>
                </a:solidFill>
                <a:latin typeface="Calibri"/>
                <a:cs typeface="Calibri"/>
              </a:rPr>
              <a:t>е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мя</a:t>
            </a:r>
            <a:r>
              <a:rPr sz="2000" spc="-1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и</a:t>
            </a:r>
            <a:endParaRPr sz="2000">
              <a:latin typeface="Calibri"/>
              <a:cs typeface="Calibri"/>
            </a:endParaRPr>
          </a:p>
          <a:p>
            <a:pPr marL="881380" marR="42545" indent="-486409">
              <a:lnSpc>
                <a:spcPct val="148500"/>
              </a:lnSpc>
            </a:pPr>
            <a:r>
              <a:rPr sz="2000" spc="5" dirty="0">
                <a:solidFill>
                  <a:srgbClr val="3E3E3E"/>
                </a:solidFill>
                <a:latin typeface="Calibri"/>
                <a:cs typeface="Calibri"/>
              </a:rPr>
              <a:t>прослушал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и</a:t>
            </a:r>
            <a:r>
              <a:rPr sz="2000" spc="-8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вв</a:t>
            </a:r>
            <a:r>
              <a:rPr sz="2000" spc="-65" dirty="0">
                <a:solidFill>
                  <a:srgbClr val="3E3E3E"/>
                </a:solidFill>
                <a:latin typeface="Calibri"/>
                <a:cs typeface="Calibri"/>
              </a:rPr>
              <a:t>о</a:t>
            </a:r>
            <a:r>
              <a:rPr sz="2000" spc="-5" dirty="0">
                <a:solidFill>
                  <a:srgbClr val="3E3E3E"/>
                </a:solidFill>
                <a:latin typeface="Calibri"/>
                <a:cs typeface="Calibri"/>
              </a:rPr>
              <a:t>дный 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инструктаж.</a:t>
            </a:r>
            <a:endParaRPr sz="2000">
              <a:latin typeface="Calibri"/>
              <a:cs typeface="Calibri"/>
            </a:endParaRPr>
          </a:p>
          <a:p>
            <a:pPr marL="730250">
              <a:lnSpc>
                <a:spcPct val="100000"/>
              </a:lnSpc>
              <a:spcBef>
                <a:spcPts val="1150"/>
              </a:spcBef>
            </a:pPr>
            <a:r>
              <a:rPr sz="2000" spc="-75" dirty="0">
                <a:solidFill>
                  <a:srgbClr val="FF0000"/>
                </a:solidFill>
                <a:latin typeface="Calibri"/>
                <a:cs typeface="Calibri"/>
              </a:rPr>
              <a:t>ОТ,</a:t>
            </a:r>
            <a:r>
              <a:rPr sz="200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ГЗ</a:t>
            </a:r>
            <a:r>
              <a:rPr sz="20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и</a:t>
            </a:r>
            <a:r>
              <a:rPr sz="2000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ТБ,</a:t>
            </a:r>
            <a:r>
              <a:rPr sz="200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ПБ.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48063" y="2293284"/>
            <a:ext cx="2962620" cy="327693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6400800"/>
              <a:ext cx="12192000" cy="457200"/>
            </a:xfrm>
            <a:custGeom>
              <a:avLst/>
              <a:gdLst/>
              <a:ahLst/>
              <a:cxnLst/>
              <a:rect l="l" t="t" r="r" b="b"/>
              <a:pathLst>
                <a:path w="12192000" h="457200">
                  <a:moveTo>
                    <a:pt x="121920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12192000" y="45720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BD58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6333744"/>
              <a:ext cx="12192000" cy="67310"/>
            </a:xfrm>
            <a:custGeom>
              <a:avLst/>
              <a:gdLst/>
              <a:ahLst/>
              <a:cxnLst/>
              <a:rect l="l" t="t" r="r" b="b"/>
              <a:pathLst>
                <a:path w="12192000" h="67310">
                  <a:moveTo>
                    <a:pt x="12192000" y="0"/>
                  </a:moveTo>
                  <a:lnTo>
                    <a:pt x="0" y="0"/>
                  </a:lnTo>
                  <a:lnTo>
                    <a:pt x="0" y="67055"/>
                  </a:lnTo>
                  <a:lnTo>
                    <a:pt x="12192000" y="67055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E483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2192000" cy="548640"/>
            </a:xfrm>
            <a:custGeom>
              <a:avLst/>
              <a:gdLst/>
              <a:ahLst/>
              <a:cxnLst/>
              <a:rect l="l" t="t" r="r" b="b"/>
              <a:pathLst>
                <a:path w="12192000" h="548640">
                  <a:moveTo>
                    <a:pt x="12192000" y="0"/>
                  </a:moveTo>
                  <a:lnTo>
                    <a:pt x="0" y="0"/>
                  </a:lnTo>
                  <a:lnTo>
                    <a:pt x="0" y="548639"/>
                  </a:lnTo>
                  <a:lnTo>
                    <a:pt x="12192000" y="548639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EABA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026791" y="0"/>
            <a:ext cx="614362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i="1" spc="-50" dirty="0">
                <a:solidFill>
                  <a:srgbClr val="0070C0"/>
                </a:solidFill>
                <a:latin typeface="Times New Roman"/>
                <a:cs typeface="Times New Roman"/>
              </a:rPr>
              <a:t>О</a:t>
            </a:r>
            <a:r>
              <a:rPr sz="3200" b="1" i="1" spc="-55" dirty="0">
                <a:solidFill>
                  <a:srgbClr val="0070C0"/>
                </a:solidFill>
                <a:latin typeface="Times New Roman"/>
                <a:cs typeface="Times New Roman"/>
              </a:rPr>
              <a:t>бщи</a:t>
            </a:r>
            <a:r>
              <a:rPr sz="3200" b="1" i="1" dirty="0">
                <a:solidFill>
                  <a:srgbClr val="0070C0"/>
                </a:solidFill>
                <a:latin typeface="Times New Roman"/>
                <a:cs typeface="Times New Roman"/>
              </a:rPr>
              <a:t>е</a:t>
            </a:r>
            <a:r>
              <a:rPr sz="3200" b="1" i="1" spc="-110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3200" b="1" i="1" spc="-45" dirty="0">
                <a:solidFill>
                  <a:srgbClr val="0070C0"/>
                </a:solidFill>
                <a:latin typeface="Times New Roman"/>
                <a:cs typeface="Times New Roman"/>
              </a:rPr>
              <a:t>с</a:t>
            </a:r>
            <a:r>
              <a:rPr sz="3200" b="1" i="1" spc="-90" dirty="0">
                <a:solidFill>
                  <a:srgbClr val="0070C0"/>
                </a:solidFill>
                <a:latin typeface="Times New Roman"/>
                <a:cs typeface="Times New Roman"/>
              </a:rPr>
              <a:t>в</a:t>
            </a:r>
            <a:r>
              <a:rPr sz="3200" b="1" i="1" spc="-130" dirty="0">
                <a:solidFill>
                  <a:srgbClr val="0070C0"/>
                </a:solidFill>
                <a:latin typeface="Times New Roman"/>
                <a:cs typeface="Times New Roman"/>
              </a:rPr>
              <a:t>е</a:t>
            </a:r>
            <a:r>
              <a:rPr sz="3200" b="1" i="1" spc="-55" dirty="0">
                <a:solidFill>
                  <a:srgbClr val="0070C0"/>
                </a:solidFill>
                <a:latin typeface="Times New Roman"/>
                <a:cs typeface="Times New Roman"/>
              </a:rPr>
              <a:t>д</a:t>
            </a:r>
            <a:r>
              <a:rPr sz="3200" b="1" i="1" spc="-45" dirty="0">
                <a:solidFill>
                  <a:srgbClr val="0070C0"/>
                </a:solidFill>
                <a:latin typeface="Times New Roman"/>
                <a:cs typeface="Times New Roman"/>
              </a:rPr>
              <a:t>е</a:t>
            </a:r>
            <a:r>
              <a:rPr sz="3200" b="1" i="1" spc="-50" dirty="0">
                <a:solidFill>
                  <a:srgbClr val="0070C0"/>
                </a:solidFill>
                <a:latin typeface="Times New Roman"/>
                <a:cs typeface="Times New Roman"/>
              </a:rPr>
              <a:t>н</a:t>
            </a:r>
            <a:r>
              <a:rPr sz="3200" b="1" i="1" spc="-55" dirty="0">
                <a:solidFill>
                  <a:srgbClr val="0070C0"/>
                </a:solidFill>
                <a:latin typeface="Times New Roman"/>
                <a:cs typeface="Times New Roman"/>
              </a:rPr>
              <a:t>и</a:t>
            </a:r>
            <a:r>
              <a:rPr sz="3200" b="1" i="1" dirty="0">
                <a:solidFill>
                  <a:srgbClr val="0070C0"/>
                </a:solidFill>
                <a:latin typeface="Times New Roman"/>
                <a:cs typeface="Times New Roman"/>
              </a:rPr>
              <a:t>я</a:t>
            </a:r>
            <a:r>
              <a:rPr sz="3200" b="1" i="1" spc="-125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3200" b="1" i="1" dirty="0">
                <a:solidFill>
                  <a:srgbClr val="0070C0"/>
                </a:solidFill>
                <a:latin typeface="Times New Roman"/>
                <a:cs typeface="Times New Roman"/>
              </a:rPr>
              <a:t>о</a:t>
            </a:r>
            <a:r>
              <a:rPr sz="3200" b="1" i="1" spc="-105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3200" b="1" i="1" spc="-45" dirty="0">
                <a:solidFill>
                  <a:srgbClr val="0070C0"/>
                </a:solidFill>
                <a:latin typeface="Times New Roman"/>
                <a:cs typeface="Times New Roman"/>
              </a:rPr>
              <a:t>“Н</a:t>
            </a:r>
            <a:r>
              <a:rPr sz="3200" b="1" i="1" spc="-170" dirty="0">
                <a:solidFill>
                  <a:srgbClr val="0070C0"/>
                </a:solidFill>
                <a:latin typeface="Times New Roman"/>
                <a:cs typeface="Times New Roman"/>
              </a:rPr>
              <a:t>А</a:t>
            </a:r>
            <a:r>
              <a:rPr sz="3200" b="1" i="1" dirty="0">
                <a:solidFill>
                  <a:srgbClr val="0070C0"/>
                </a:solidFill>
                <a:latin typeface="Times New Roman"/>
                <a:cs typeface="Times New Roman"/>
              </a:rPr>
              <a:t>О</a:t>
            </a:r>
            <a:r>
              <a:rPr sz="3200" b="1" i="1" spc="-130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3200" b="1" i="1" spc="-50" dirty="0">
                <a:solidFill>
                  <a:srgbClr val="0070C0"/>
                </a:solidFill>
                <a:latin typeface="Times New Roman"/>
                <a:cs typeface="Times New Roman"/>
              </a:rPr>
              <a:t>К</a:t>
            </a:r>
            <a:r>
              <a:rPr sz="3200" b="1" i="1" spc="-45" dirty="0">
                <a:solidFill>
                  <a:srgbClr val="0070C0"/>
                </a:solidFill>
                <a:latin typeface="Times New Roman"/>
                <a:cs typeface="Times New Roman"/>
              </a:rPr>
              <a:t>а</a:t>
            </a:r>
            <a:r>
              <a:rPr sz="3200" b="1" i="1" spc="-50" dirty="0">
                <a:solidFill>
                  <a:srgbClr val="0070C0"/>
                </a:solidFill>
                <a:latin typeface="Times New Roman"/>
                <a:cs typeface="Times New Roman"/>
              </a:rPr>
              <a:t>з</a:t>
            </a:r>
            <a:r>
              <a:rPr sz="3200" b="1" i="1" spc="-45" dirty="0">
                <a:solidFill>
                  <a:srgbClr val="0070C0"/>
                </a:solidFill>
                <a:latin typeface="Times New Roman"/>
                <a:cs typeface="Times New Roman"/>
              </a:rPr>
              <a:t>Н</a:t>
            </a:r>
            <a:r>
              <a:rPr sz="3200" b="1" i="1" spc="-55" dirty="0">
                <a:solidFill>
                  <a:srgbClr val="0070C0"/>
                </a:solidFill>
                <a:latin typeface="Times New Roman"/>
                <a:cs typeface="Times New Roman"/>
              </a:rPr>
              <a:t>М</a:t>
            </a:r>
            <a:r>
              <a:rPr sz="3200" b="1" i="1" spc="-50" dirty="0">
                <a:solidFill>
                  <a:srgbClr val="0070C0"/>
                </a:solidFill>
                <a:latin typeface="Times New Roman"/>
                <a:cs typeface="Times New Roman"/>
              </a:rPr>
              <a:t>У</a:t>
            </a:r>
            <a:r>
              <a:rPr sz="3200" b="1" i="1" dirty="0">
                <a:solidFill>
                  <a:srgbClr val="0070C0"/>
                </a:solidFill>
                <a:latin typeface="Times New Roman"/>
                <a:cs typeface="Times New Roman"/>
              </a:rPr>
              <a:t>”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739" y="767905"/>
            <a:ext cx="11967845" cy="137922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  <a:tabLst>
                <a:tab pos="11081385" algn="l"/>
              </a:tabLst>
            </a:pPr>
            <a:r>
              <a:rPr sz="2400" b="1" i="1" dirty="0">
                <a:solidFill>
                  <a:srgbClr val="3E3E3E"/>
                </a:solidFill>
                <a:latin typeface="Times New Roman"/>
                <a:cs typeface="Times New Roman"/>
              </a:rPr>
              <a:t>Миссия</a:t>
            </a:r>
            <a:r>
              <a:rPr sz="2400" b="1" i="1" spc="-10" dirty="0">
                <a:solidFill>
                  <a:srgbClr val="3E3E3E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3E3E3E"/>
                </a:solidFill>
                <a:latin typeface="Times New Roman"/>
                <a:cs typeface="Times New Roman"/>
              </a:rPr>
              <a:t>КазНМУ</a:t>
            </a:r>
            <a:r>
              <a:rPr sz="2400" b="1" i="1" spc="-5" dirty="0">
                <a:solidFill>
                  <a:srgbClr val="3E3E3E"/>
                </a:solidFill>
                <a:latin typeface="Times New Roman"/>
                <a:cs typeface="Times New Roman"/>
              </a:rPr>
              <a:t> </a:t>
            </a:r>
            <a:r>
              <a:rPr sz="2400" b="1" i="1" spc="-15" dirty="0">
                <a:solidFill>
                  <a:srgbClr val="3E3E3E"/>
                </a:solidFill>
                <a:latin typeface="Times New Roman"/>
                <a:cs typeface="Times New Roman"/>
              </a:rPr>
              <a:t>состоит </a:t>
            </a:r>
            <a:r>
              <a:rPr sz="2400" b="1" i="1" dirty="0">
                <a:solidFill>
                  <a:srgbClr val="3E3E3E"/>
                </a:solidFill>
                <a:latin typeface="Times New Roman"/>
                <a:cs typeface="Times New Roman"/>
              </a:rPr>
              <a:t>в</a:t>
            </a:r>
            <a:r>
              <a:rPr sz="2400" b="1" i="1" spc="5" dirty="0">
                <a:solidFill>
                  <a:srgbClr val="3E3E3E"/>
                </a:solidFill>
                <a:latin typeface="Times New Roman"/>
                <a:cs typeface="Times New Roman"/>
              </a:rPr>
              <a:t> </a:t>
            </a:r>
            <a:r>
              <a:rPr sz="2400" b="1" i="1" spc="-10" dirty="0">
                <a:solidFill>
                  <a:srgbClr val="3E3E3E"/>
                </a:solidFill>
                <a:latin typeface="Times New Roman"/>
                <a:cs typeface="Times New Roman"/>
              </a:rPr>
              <a:t>обеспечении</a:t>
            </a:r>
            <a:r>
              <a:rPr sz="2400" b="1" i="1" spc="10" dirty="0">
                <a:solidFill>
                  <a:srgbClr val="3E3E3E"/>
                </a:solidFill>
                <a:latin typeface="Times New Roman"/>
                <a:cs typeface="Times New Roman"/>
              </a:rPr>
              <a:t> </a:t>
            </a:r>
            <a:r>
              <a:rPr sz="2400" b="1" i="1" spc="-10" dirty="0">
                <a:solidFill>
                  <a:srgbClr val="3E3E3E"/>
                </a:solidFill>
                <a:latin typeface="Times New Roman"/>
                <a:cs typeface="Times New Roman"/>
              </a:rPr>
              <a:t>общества</a:t>
            </a:r>
            <a:r>
              <a:rPr sz="2400" b="1" i="1" spc="-25" dirty="0">
                <a:solidFill>
                  <a:srgbClr val="3E3E3E"/>
                </a:solidFill>
                <a:latin typeface="Times New Roman"/>
                <a:cs typeface="Times New Roman"/>
              </a:rPr>
              <a:t> </a:t>
            </a:r>
            <a:r>
              <a:rPr sz="2400" b="1" i="1" spc="-15" dirty="0">
                <a:solidFill>
                  <a:srgbClr val="3E3E3E"/>
                </a:solidFill>
                <a:latin typeface="Times New Roman"/>
                <a:cs typeface="Times New Roman"/>
              </a:rPr>
              <a:t>гармонично</a:t>
            </a:r>
            <a:r>
              <a:rPr sz="2400" b="1" i="1" spc="25" dirty="0">
                <a:solidFill>
                  <a:srgbClr val="3E3E3E"/>
                </a:solidFill>
                <a:latin typeface="Times New Roman"/>
                <a:cs typeface="Times New Roman"/>
              </a:rPr>
              <a:t> </a:t>
            </a:r>
            <a:r>
              <a:rPr sz="2400" b="1" i="1" spc="-5" dirty="0">
                <a:solidFill>
                  <a:srgbClr val="3E3E3E"/>
                </a:solidFill>
                <a:latin typeface="Times New Roman"/>
                <a:cs typeface="Times New Roman"/>
              </a:rPr>
              <a:t>развитыми,</a:t>
            </a:r>
            <a:r>
              <a:rPr sz="2400" b="1" i="1" spc="10" dirty="0">
                <a:solidFill>
                  <a:srgbClr val="3E3E3E"/>
                </a:solidFill>
                <a:latin typeface="Times New Roman"/>
                <a:cs typeface="Times New Roman"/>
              </a:rPr>
              <a:t> </a:t>
            </a:r>
            <a:r>
              <a:rPr sz="2400" b="1" i="1" spc="-15" dirty="0">
                <a:solidFill>
                  <a:srgbClr val="3E3E3E"/>
                </a:solidFill>
                <a:latin typeface="Times New Roman"/>
                <a:cs typeface="Times New Roman"/>
              </a:rPr>
              <a:t>прочно</a:t>
            </a:r>
            <a:r>
              <a:rPr sz="2400" b="1" i="1" spc="15" dirty="0">
                <a:solidFill>
                  <a:srgbClr val="3E3E3E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3E3E3E"/>
                </a:solidFill>
                <a:latin typeface="Times New Roman"/>
                <a:cs typeface="Times New Roman"/>
              </a:rPr>
              <a:t>и </a:t>
            </a:r>
            <a:r>
              <a:rPr sz="2400" b="1" i="1" spc="5" dirty="0">
                <a:solidFill>
                  <a:srgbClr val="3E3E3E"/>
                </a:solidFill>
                <a:latin typeface="Times New Roman"/>
                <a:cs typeface="Times New Roman"/>
              </a:rPr>
              <a:t> </a:t>
            </a:r>
            <a:r>
              <a:rPr sz="2400" b="1" i="1" spc="-30" dirty="0">
                <a:solidFill>
                  <a:srgbClr val="3E3E3E"/>
                </a:solidFill>
                <a:latin typeface="Times New Roman"/>
                <a:cs typeface="Times New Roman"/>
              </a:rPr>
              <a:t>глубоко</a:t>
            </a:r>
            <a:r>
              <a:rPr sz="2400" b="1" i="1" spc="10" dirty="0">
                <a:solidFill>
                  <a:srgbClr val="3E3E3E"/>
                </a:solidFill>
                <a:latin typeface="Times New Roman"/>
                <a:cs typeface="Times New Roman"/>
              </a:rPr>
              <a:t> </a:t>
            </a:r>
            <a:r>
              <a:rPr sz="2400" b="1" i="1" spc="-5" dirty="0">
                <a:solidFill>
                  <a:srgbClr val="3E3E3E"/>
                </a:solidFill>
                <a:latin typeface="Times New Roman"/>
                <a:cs typeface="Times New Roman"/>
              </a:rPr>
              <a:t>интегрированными</a:t>
            </a:r>
            <a:r>
              <a:rPr sz="2400" b="1" i="1" spc="20" dirty="0">
                <a:solidFill>
                  <a:srgbClr val="3E3E3E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3E3E3E"/>
                </a:solidFill>
                <a:latin typeface="Times New Roman"/>
                <a:cs typeface="Times New Roman"/>
              </a:rPr>
              <a:t>в</a:t>
            </a:r>
            <a:r>
              <a:rPr sz="2400" b="1" i="1" spc="5" dirty="0">
                <a:solidFill>
                  <a:srgbClr val="3E3E3E"/>
                </a:solidFill>
                <a:latin typeface="Times New Roman"/>
                <a:cs typeface="Times New Roman"/>
              </a:rPr>
              <a:t> </a:t>
            </a:r>
            <a:r>
              <a:rPr sz="2400" b="1" i="1" spc="-10" dirty="0">
                <a:solidFill>
                  <a:srgbClr val="3E3E3E"/>
                </a:solidFill>
                <a:latin typeface="Times New Roman"/>
                <a:cs typeface="Times New Roman"/>
              </a:rPr>
              <a:t>мировое</a:t>
            </a:r>
            <a:r>
              <a:rPr sz="2400" b="1" i="1" spc="10" dirty="0">
                <a:solidFill>
                  <a:srgbClr val="3E3E3E"/>
                </a:solidFill>
                <a:latin typeface="Times New Roman"/>
                <a:cs typeface="Times New Roman"/>
              </a:rPr>
              <a:t> </a:t>
            </a:r>
            <a:r>
              <a:rPr sz="2400" b="1" i="1" spc="-15" dirty="0">
                <a:solidFill>
                  <a:srgbClr val="3E3E3E"/>
                </a:solidFill>
                <a:latin typeface="Times New Roman"/>
                <a:cs typeface="Times New Roman"/>
              </a:rPr>
              <a:t>сообщество </a:t>
            </a:r>
            <a:r>
              <a:rPr sz="2400" b="1" i="1" spc="-5" dirty="0">
                <a:solidFill>
                  <a:srgbClr val="3E3E3E"/>
                </a:solidFill>
                <a:latin typeface="Times New Roman"/>
                <a:cs typeface="Times New Roman"/>
              </a:rPr>
              <a:t>специалистами</a:t>
            </a:r>
            <a:r>
              <a:rPr sz="2400" b="1" i="1" spc="5" dirty="0">
                <a:solidFill>
                  <a:srgbClr val="3E3E3E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3E3E3E"/>
                </a:solidFill>
                <a:latin typeface="Times New Roman"/>
                <a:cs typeface="Times New Roman"/>
              </a:rPr>
              <a:t>с</a:t>
            </a:r>
            <a:r>
              <a:rPr sz="2400" b="1" i="1" spc="-10" dirty="0">
                <a:solidFill>
                  <a:srgbClr val="3E3E3E"/>
                </a:solidFill>
                <a:latin typeface="Times New Roman"/>
                <a:cs typeface="Times New Roman"/>
              </a:rPr>
              <a:t> </a:t>
            </a:r>
            <a:r>
              <a:rPr sz="2400" b="1" i="1" spc="-5" dirty="0">
                <a:solidFill>
                  <a:srgbClr val="3E3E3E"/>
                </a:solidFill>
                <a:latin typeface="Times New Roman"/>
                <a:cs typeface="Times New Roman"/>
              </a:rPr>
              <a:t>высшим</a:t>
            </a:r>
            <a:r>
              <a:rPr sz="2400" b="1" i="1" spc="10" dirty="0">
                <a:solidFill>
                  <a:srgbClr val="3E3E3E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3E3E3E"/>
                </a:solidFill>
                <a:latin typeface="Times New Roman"/>
                <a:cs typeface="Times New Roman"/>
              </a:rPr>
              <a:t>и </a:t>
            </a:r>
            <a:r>
              <a:rPr sz="2400" b="1" i="1" spc="5" dirty="0">
                <a:solidFill>
                  <a:srgbClr val="3E3E3E"/>
                </a:solidFill>
                <a:latin typeface="Times New Roman"/>
                <a:cs typeface="Times New Roman"/>
              </a:rPr>
              <a:t> </a:t>
            </a:r>
            <a:r>
              <a:rPr sz="2400" b="1" i="1" spc="-10" dirty="0">
                <a:solidFill>
                  <a:srgbClr val="3E3E3E"/>
                </a:solidFill>
                <a:latin typeface="Times New Roman"/>
                <a:cs typeface="Times New Roman"/>
              </a:rPr>
              <a:t>послевуз</a:t>
            </a:r>
            <a:r>
              <a:rPr sz="2400" b="1" i="1" u="sng" spc="-10" dirty="0">
                <a:solidFill>
                  <a:srgbClr val="3E3E3E"/>
                </a:solidFill>
                <a:uFill>
                  <a:solidFill>
                    <a:srgbClr val="808080"/>
                  </a:solidFill>
                </a:uFill>
                <a:latin typeface="Times New Roman"/>
                <a:cs typeface="Times New Roman"/>
              </a:rPr>
              <a:t>овским</a:t>
            </a:r>
            <a:r>
              <a:rPr sz="2400" b="1" i="1" u="sng" spc="30" dirty="0">
                <a:solidFill>
                  <a:srgbClr val="3E3E3E"/>
                </a:solidFill>
                <a:uFill>
                  <a:solidFill>
                    <a:srgbClr val="80808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i="1" u="sng" spc="-10" dirty="0">
                <a:solidFill>
                  <a:srgbClr val="3E3E3E"/>
                </a:solidFill>
                <a:uFill>
                  <a:solidFill>
                    <a:srgbClr val="808080"/>
                  </a:solidFill>
                </a:uFill>
                <a:latin typeface="Times New Roman"/>
                <a:cs typeface="Times New Roman"/>
              </a:rPr>
              <a:t>образованием,</a:t>
            </a:r>
            <a:r>
              <a:rPr sz="2400" b="1" i="1" u="sng" spc="35" dirty="0">
                <a:solidFill>
                  <a:srgbClr val="3E3E3E"/>
                </a:solidFill>
                <a:uFill>
                  <a:solidFill>
                    <a:srgbClr val="80808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i="1" u="sng" spc="-20" dirty="0">
                <a:solidFill>
                  <a:srgbClr val="3E3E3E"/>
                </a:solidFill>
                <a:uFill>
                  <a:solidFill>
                    <a:srgbClr val="808080"/>
                  </a:solidFill>
                </a:uFill>
                <a:latin typeface="Times New Roman"/>
                <a:cs typeface="Times New Roman"/>
              </a:rPr>
              <a:t>создающими</a:t>
            </a:r>
            <a:r>
              <a:rPr sz="2400" b="1" i="1" u="sng" spc="15" dirty="0">
                <a:solidFill>
                  <a:srgbClr val="3E3E3E"/>
                </a:solidFill>
                <a:uFill>
                  <a:solidFill>
                    <a:srgbClr val="80808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i="1" u="sng" spc="-5" dirty="0">
                <a:solidFill>
                  <a:srgbClr val="3E3E3E"/>
                </a:solidFill>
                <a:uFill>
                  <a:solidFill>
                    <a:srgbClr val="808080"/>
                  </a:solidFill>
                </a:uFill>
                <a:latin typeface="Times New Roman"/>
                <a:cs typeface="Times New Roman"/>
              </a:rPr>
              <a:t>этичное,</a:t>
            </a:r>
            <a:r>
              <a:rPr sz="2400" b="1" i="1" u="sng" spc="25" dirty="0">
                <a:solidFill>
                  <a:srgbClr val="3E3E3E"/>
                </a:solidFill>
                <a:uFill>
                  <a:solidFill>
                    <a:srgbClr val="80808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i="1" u="sng" spc="-15" dirty="0">
                <a:solidFill>
                  <a:srgbClr val="3E3E3E"/>
                </a:solidFill>
                <a:uFill>
                  <a:solidFill>
                    <a:srgbClr val="808080"/>
                  </a:solidFill>
                </a:uFill>
                <a:latin typeface="Times New Roman"/>
                <a:cs typeface="Times New Roman"/>
              </a:rPr>
              <a:t>высококвалифицированное </a:t>
            </a:r>
            <a:r>
              <a:rPr sz="2400" b="1" i="1" u="sng" dirty="0">
                <a:solidFill>
                  <a:srgbClr val="3E3E3E"/>
                </a:solidFill>
                <a:uFill>
                  <a:solidFill>
                    <a:srgbClr val="808080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2400" b="1" i="1" dirty="0">
                <a:solidFill>
                  <a:srgbClr val="3E3E3E"/>
                </a:solidFill>
                <a:latin typeface="Times New Roman"/>
                <a:cs typeface="Times New Roman"/>
              </a:rPr>
              <a:t> </a:t>
            </a:r>
            <a:r>
              <a:rPr sz="2400" b="1" i="1" spc="-20" dirty="0">
                <a:solidFill>
                  <a:srgbClr val="3E3E3E"/>
                </a:solidFill>
                <a:latin typeface="Times New Roman"/>
                <a:cs typeface="Times New Roman"/>
              </a:rPr>
              <a:t>медицинское</a:t>
            </a:r>
            <a:r>
              <a:rPr sz="2400" b="1" i="1" spc="20" dirty="0">
                <a:solidFill>
                  <a:srgbClr val="3E3E3E"/>
                </a:solidFill>
                <a:latin typeface="Times New Roman"/>
                <a:cs typeface="Times New Roman"/>
              </a:rPr>
              <a:t> </a:t>
            </a:r>
            <a:r>
              <a:rPr sz="2400" b="1" i="1" spc="-15" dirty="0">
                <a:solidFill>
                  <a:srgbClr val="3E3E3E"/>
                </a:solidFill>
                <a:latin typeface="Times New Roman"/>
                <a:cs typeface="Times New Roman"/>
              </a:rPr>
              <a:t>обслуживание,</a:t>
            </a:r>
            <a:r>
              <a:rPr sz="2400" b="1" i="1" spc="30" dirty="0">
                <a:solidFill>
                  <a:srgbClr val="3E3E3E"/>
                </a:solidFill>
                <a:latin typeface="Times New Roman"/>
                <a:cs typeface="Times New Roman"/>
              </a:rPr>
              <a:t> </a:t>
            </a:r>
            <a:r>
              <a:rPr sz="2400" b="1" i="1" spc="-10" dirty="0">
                <a:solidFill>
                  <a:srgbClr val="3E3E3E"/>
                </a:solidFill>
                <a:latin typeface="Times New Roman"/>
                <a:cs typeface="Times New Roman"/>
              </a:rPr>
              <a:t>предоставляющими</a:t>
            </a:r>
            <a:r>
              <a:rPr sz="2400" b="1" i="1" spc="15" dirty="0">
                <a:solidFill>
                  <a:srgbClr val="3E3E3E"/>
                </a:solidFill>
                <a:latin typeface="Times New Roman"/>
                <a:cs typeface="Times New Roman"/>
              </a:rPr>
              <a:t> </a:t>
            </a:r>
            <a:r>
              <a:rPr sz="2400" b="1" i="1" spc="-5" dirty="0">
                <a:solidFill>
                  <a:srgbClr val="3E3E3E"/>
                </a:solidFill>
                <a:latin typeface="Times New Roman"/>
                <a:cs typeface="Times New Roman"/>
              </a:rPr>
              <a:t>новых</a:t>
            </a:r>
            <a:r>
              <a:rPr sz="2400" b="1" i="1" spc="15" dirty="0">
                <a:solidFill>
                  <a:srgbClr val="3E3E3E"/>
                </a:solidFill>
                <a:latin typeface="Times New Roman"/>
                <a:cs typeface="Times New Roman"/>
              </a:rPr>
              <a:t> </a:t>
            </a:r>
            <a:r>
              <a:rPr sz="2400" b="1" i="1" spc="-5" dirty="0">
                <a:solidFill>
                  <a:srgbClr val="3E3E3E"/>
                </a:solidFill>
                <a:latin typeface="Times New Roman"/>
                <a:cs typeface="Times New Roman"/>
              </a:rPr>
              <a:t>знаний</a:t>
            </a:r>
            <a:r>
              <a:rPr sz="2400" b="1" i="1" spc="30" dirty="0">
                <a:solidFill>
                  <a:srgbClr val="3E3E3E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3E3E3E"/>
                </a:solidFill>
                <a:latin typeface="Times New Roman"/>
                <a:cs typeface="Times New Roman"/>
              </a:rPr>
              <a:t>в</a:t>
            </a:r>
            <a:r>
              <a:rPr sz="2400" b="1" i="1" spc="15" dirty="0">
                <a:solidFill>
                  <a:srgbClr val="3E3E3E"/>
                </a:solidFill>
                <a:latin typeface="Times New Roman"/>
                <a:cs typeface="Times New Roman"/>
              </a:rPr>
              <a:t> </a:t>
            </a:r>
            <a:r>
              <a:rPr sz="2400" b="1" i="1" spc="-15" dirty="0">
                <a:solidFill>
                  <a:srgbClr val="3E3E3E"/>
                </a:solidFill>
                <a:latin typeface="Times New Roman"/>
                <a:cs typeface="Times New Roman"/>
              </a:rPr>
              <a:t>медицине</a:t>
            </a:r>
            <a:r>
              <a:rPr sz="2400" b="1" i="1" spc="25" dirty="0">
                <a:solidFill>
                  <a:srgbClr val="3E3E3E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3E3E3E"/>
                </a:solidFill>
                <a:latin typeface="Times New Roman"/>
                <a:cs typeface="Times New Roman"/>
              </a:rPr>
              <a:t>и</a:t>
            </a:r>
            <a:r>
              <a:rPr sz="2400" b="1" i="1" spc="10" dirty="0">
                <a:solidFill>
                  <a:srgbClr val="3E3E3E"/>
                </a:solidFill>
                <a:latin typeface="Times New Roman"/>
                <a:cs typeface="Times New Roman"/>
              </a:rPr>
              <a:t> </a:t>
            </a:r>
            <a:r>
              <a:rPr sz="2400" b="1" i="1" u="heavy" spc="-20" dirty="0">
                <a:solidFill>
                  <a:srgbClr val="2998E3"/>
                </a:solidFill>
                <a:uFill>
                  <a:solidFill>
                    <a:srgbClr val="2998E3"/>
                  </a:solidFill>
                </a:uFill>
                <a:latin typeface="Times New Roman"/>
                <a:cs typeface="Times New Roman"/>
                <a:hlinkClick r:id="rId3"/>
              </a:rPr>
              <a:t>фармации</a:t>
            </a:r>
            <a:r>
              <a:rPr sz="2400" b="1" i="1" spc="-20" dirty="0">
                <a:solidFill>
                  <a:srgbClr val="3E3E3E"/>
                </a:solidFill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28444" y="726948"/>
            <a:ext cx="7053071" cy="506425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44"/>
            <a:ext cx="12192000" cy="524510"/>
            <a:chOff x="0" y="6333744"/>
            <a:chExt cx="12192000" cy="524510"/>
          </a:xfrm>
        </p:grpSpPr>
        <p:sp>
          <p:nvSpPr>
            <p:cNvPr id="3" name="object 3"/>
            <p:cNvSpPr/>
            <p:nvPr/>
          </p:nvSpPr>
          <p:spPr>
            <a:xfrm>
              <a:off x="0" y="6400800"/>
              <a:ext cx="12192000" cy="457200"/>
            </a:xfrm>
            <a:custGeom>
              <a:avLst/>
              <a:gdLst/>
              <a:ahLst/>
              <a:cxnLst/>
              <a:rect l="l" t="t" r="r" b="b"/>
              <a:pathLst>
                <a:path w="12192000" h="457200">
                  <a:moveTo>
                    <a:pt x="121920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12192000" y="45720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BD58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44"/>
              <a:ext cx="12192000" cy="67310"/>
            </a:xfrm>
            <a:custGeom>
              <a:avLst/>
              <a:gdLst/>
              <a:ahLst/>
              <a:cxnLst/>
              <a:rect l="l" t="t" r="r" b="b"/>
              <a:pathLst>
                <a:path w="12192000" h="67310">
                  <a:moveTo>
                    <a:pt x="12192000" y="0"/>
                  </a:moveTo>
                  <a:lnTo>
                    <a:pt x="0" y="0"/>
                  </a:lnTo>
                  <a:lnTo>
                    <a:pt x="0" y="67055"/>
                  </a:lnTo>
                  <a:lnTo>
                    <a:pt x="12192000" y="67055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E483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176019" y="1700446"/>
            <a:ext cx="9650730" cy="3408679"/>
          </a:xfrm>
          <a:prstGeom prst="rect">
            <a:avLst/>
          </a:prstGeom>
        </p:spPr>
        <p:txBody>
          <a:bodyPr vert="horz" wrap="square" lIns="0" tIns="1073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45"/>
              </a:spcBef>
            </a:pPr>
            <a:r>
              <a:rPr sz="1800" spc="-5" dirty="0">
                <a:solidFill>
                  <a:srgbClr val="AB620E"/>
                </a:solidFill>
                <a:latin typeface="Times New Roman"/>
                <a:cs typeface="Times New Roman"/>
              </a:rPr>
              <a:t>Положени</a:t>
            </a:r>
            <a:r>
              <a:rPr sz="1800" dirty="0">
                <a:solidFill>
                  <a:srgbClr val="AB620E"/>
                </a:solidFill>
                <a:latin typeface="Times New Roman"/>
                <a:cs typeface="Times New Roman"/>
              </a:rPr>
              <a:t>е</a:t>
            </a:r>
            <a:r>
              <a:rPr sz="1800" spc="-10" dirty="0">
                <a:solidFill>
                  <a:srgbClr val="AB620E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AB620E"/>
                </a:solidFill>
                <a:latin typeface="Times New Roman"/>
                <a:cs typeface="Times New Roman"/>
              </a:rPr>
              <a:t>о</a:t>
            </a:r>
            <a:r>
              <a:rPr sz="1800" dirty="0">
                <a:solidFill>
                  <a:srgbClr val="AB620E"/>
                </a:solidFill>
                <a:latin typeface="Times New Roman"/>
                <a:cs typeface="Times New Roman"/>
              </a:rPr>
              <a:t>б</a:t>
            </a:r>
            <a:r>
              <a:rPr sz="1800" spc="-10" dirty="0">
                <a:solidFill>
                  <a:srgbClr val="AB620E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AB620E"/>
                </a:solidFill>
                <a:latin typeface="Times New Roman"/>
                <a:cs typeface="Times New Roman"/>
              </a:rPr>
              <a:t>отдел</a:t>
            </a:r>
            <a:r>
              <a:rPr sz="1800" dirty="0">
                <a:solidFill>
                  <a:srgbClr val="AB620E"/>
                </a:solidFill>
                <a:latin typeface="Times New Roman"/>
                <a:cs typeface="Times New Roman"/>
              </a:rPr>
              <a:t>е</a:t>
            </a:r>
            <a:r>
              <a:rPr sz="1800" spc="-10" dirty="0">
                <a:solidFill>
                  <a:srgbClr val="AB620E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AB620E"/>
                </a:solidFill>
                <a:latin typeface="Times New Roman"/>
                <a:cs typeface="Times New Roman"/>
              </a:rPr>
              <a:t>ОТ</a:t>
            </a:r>
            <a:r>
              <a:rPr sz="1800" dirty="0">
                <a:solidFill>
                  <a:srgbClr val="AB620E"/>
                </a:solidFill>
                <a:latin typeface="Times New Roman"/>
                <a:cs typeface="Times New Roman"/>
              </a:rPr>
              <a:t>,</a:t>
            </a:r>
            <a:r>
              <a:rPr sz="1800" spc="-10" dirty="0">
                <a:solidFill>
                  <a:srgbClr val="AB620E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AB620E"/>
                </a:solidFill>
                <a:latin typeface="Times New Roman"/>
                <a:cs typeface="Times New Roman"/>
              </a:rPr>
              <a:t>Г</a:t>
            </a:r>
            <a:r>
              <a:rPr sz="1800" dirty="0">
                <a:solidFill>
                  <a:srgbClr val="AB620E"/>
                </a:solidFill>
                <a:latin typeface="Times New Roman"/>
                <a:cs typeface="Times New Roman"/>
              </a:rPr>
              <a:t>З</a:t>
            </a:r>
            <a:r>
              <a:rPr sz="1800" spc="-10" dirty="0">
                <a:solidFill>
                  <a:srgbClr val="AB620E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AB620E"/>
                </a:solidFill>
                <a:latin typeface="Times New Roman"/>
                <a:cs typeface="Times New Roman"/>
              </a:rPr>
              <a:t>и</a:t>
            </a:r>
            <a:r>
              <a:rPr sz="1800" spc="-175" dirty="0">
                <a:solidFill>
                  <a:srgbClr val="AB620E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AB620E"/>
                </a:solidFill>
                <a:latin typeface="Times New Roman"/>
                <a:cs typeface="Times New Roman"/>
              </a:rPr>
              <a:t>Т</a:t>
            </a:r>
            <a:r>
              <a:rPr sz="1800" spc="-5" dirty="0">
                <a:solidFill>
                  <a:srgbClr val="AB620E"/>
                </a:solidFill>
                <a:latin typeface="Times New Roman"/>
                <a:cs typeface="Times New Roman"/>
              </a:rPr>
              <a:t>Б</a:t>
            </a:r>
            <a:r>
              <a:rPr sz="1800" dirty="0">
                <a:solidFill>
                  <a:srgbClr val="AB620E"/>
                </a:solidFill>
                <a:latin typeface="Times New Roman"/>
                <a:cs typeface="Times New Roman"/>
              </a:rPr>
              <a:t>,</a:t>
            </a:r>
            <a:r>
              <a:rPr sz="1800" spc="-5" dirty="0">
                <a:solidFill>
                  <a:srgbClr val="AB620E"/>
                </a:solidFill>
                <a:latin typeface="Times New Roman"/>
                <a:cs typeface="Times New Roman"/>
              </a:rPr>
              <a:t> ПБ.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40"/>
              </a:spcBef>
            </a:pPr>
            <a:r>
              <a:rPr sz="1800" dirty="0">
                <a:solidFill>
                  <a:srgbClr val="AB620E"/>
                </a:solidFill>
                <a:latin typeface="Times New Roman"/>
                <a:cs typeface="Times New Roman"/>
              </a:rPr>
              <a:t>*</a:t>
            </a:r>
            <a:r>
              <a:rPr sz="1800" spc="-15" dirty="0">
                <a:solidFill>
                  <a:srgbClr val="AB620E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AB620E"/>
                </a:solidFill>
                <a:latin typeface="Times New Roman"/>
                <a:cs typeface="Times New Roman"/>
              </a:rPr>
              <a:t>Планирование,</a:t>
            </a:r>
            <a:r>
              <a:rPr sz="1800" spc="-10" dirty="0">
                <a:solidFill>
                  <a:srgbClr val="AB620E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AB620E"/>
                </a:solidFill>
                <a:latin typeface="Times New Roman"/>
                <a:cs typeface="Times New Roman"/>
              </a:rPr>
              <a:t>осуществление</a:t>
            </a:r>
            <a:r>
              <a:rPr sz="1800" spc="-15" dirty="0">
                <a:solidFill>
                  <a:srgbClr val="AB620E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AB620E"/>
                </a:solidFill>
                <a:latin typeface="Times New Roman"/>
                <a:cs typeface="Times New Roman"/>
              </a:rPr>
              <a:t>и</a:t>
            </a:r>
            <a:r>
              <a:rPr sz="1800" spc="-10" dirty="0">
                <a:solidFill>
                  <a:srgbClr val="AB620E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AB620E"/>
                </a:solidFill>
                <a:latin typeface="Times New Roman"/>
                <a:cs typeface="Times New Roman"/>
              </a:rPr>
              <a:t>контроль</a:t>
            </a:r>
            <a:r>
              <a:rPr sz="1800" spc="-15" dirty="0">
                <a:solidFill>
                  <a:srgbClr val="AB620E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AB620E"/>
                </a:solidFill>
                <a:latin typeface="Times New Roman"/>
                <a:cs typeface="Times New Roman"/>
              </a:rPr>
              <a:t>мероприятий</a:t>
            </a:r>
            <a:r>
              <a:rPr sz="1800" spc="-10" dirty="0">
                <a:solidFill>
                  <a:srgbClr val="AB620E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AB620E"/>
                </a:solidFill>
                <a:latin typeface="Times New Roman"/>
                <a:cs typeface="Times New Roman"/>
              </a:rPr>
              <a:t>по</a:t>
            </a:r>
            <a:r>
              <a:rPr sz="1800" spc="114" dirty="0">
                <a:solidFill>
                  <a:srgbClr val="AB620E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AB620E"/>
                </a:solidFill>
                <a:latin typeface="Times New Roman"/>
                <a:cs typeface="Times New Roman"/>
              </a:rPr>
              <a:t>БиОТ</a:t>
            </a:r>
            <a:r>
              <a:rPr sz="1800" spc="10" dirty="0">
                <a:solidFill>
                  <a:srgbClr val="AB620E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AB620E"/>
                </a:solidFill>
                <a:latin typeface="Times New Roman"/>
                <a:cs typeface="Times New Roman"/>
              </a:rPr>
              <a:t>в</a:t>
            </a:r>
            <a:r>
              <a:rPr sz="1800" spc="5" dirty="0">
                <a:solidFill>
                  <a:srgbClr val="AB620E"/>
                </a:solidFill>
                <a:latin typeface="Times New Roman"/>
                <a:cs typeface="Times New Roman"/>
              </a:rPr>
              <a:t> </a:t>
            </a:r>
            <a:r>
              <a:rPr sz="1800" spc="-30" dirty="0">
                <a:solidFill>
                  <a:srgbClr val="AB620E"/>
                </a:solidFill>
                <a:latin typeface="Times New Roman"/>
                <a:cs typeface="Times New Roman"/>
              </a:rPr>
              <a:t>“HАО</a:t>
            </a:r>
            <a:r>
              <a:rPr sz="1800" spc="5" dirty="0">
                <a:solidFill>
                  <a:srgbClr val="AB620E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AB620E"/>
                </a:solidFill>
                <a:latin typeface="Times New Roman"/>
                <a:cs typeface="Times New Roman"/>
              </a:rPr>
              <a:t>КазНМУ”</a:t>
            </a:r>
            <a:endParaRPr sz="1800">
              <a:latin typeface="Times New Roman"/>
              <a:cs typeface="Times New Roman"/>
            </a:endParaRPr>
          </a:p>
          <a:p>
            <a:pPr marL="12700" marR="2103755">
              <a:lnSpc>
                <a:spcPct val="135000"/>
              </a:lnSpc>
            </a:pPr>
            <a:r>
              <a:rPr sz="1800" spc="-5" dirty="0">
                <a:solidFill>
                  <a:srgbClr val="AB620E"/>
                </a:solidFill>
                <a:latin typeface="Times New Roman"/>
                <a:cs typeface="Times New Roman"/>
              </a:rPr>
              <a:t>*Координирование деятельности Организации «НАО </a:t>
            </a:r>
            <a:r>
              <a:rPr sz="1800" spc="-25" dirty="0">
                <a:solidFill>
                  <a:srgbClr val="AB620E"/>
                </a:solidFill>
                <a:latin typeface="Times New Roman"/>
                <a:cs typeface="Times New Roman"/>
              </a:rPr>
              <a:t>КазНМУ» </a:t>
            </a:r>
            <a:r>
              <a:rPr sz="1800" spc="-5" dirty="0">
                <a:solidFill>
                  <a:srgbClr val="AB620E"/>
                </a:solidFill>
                <a:latin typeface="Times New Roman"/>
                <a:cs typeface="Times New Roman"/>
              </a:rPr>
              <a:t>по </a:t>
            </a:r>
            <a:r>
              <a:rPr sz="1800" spc="5" dirty="0">
                <a:solidFill>
                  <a:srgbClr val="AB620E"/>
                </a:solidFill>
                <a:latin typeface="Times New Roman"/>
                <a:cs typeface="Times New Roman"/>
              </a:rPr>
              <a:t>вопросам </a:t>
            </a:r>
            <a:r>
              <a:rPr sz="1800" spc="-434" dirty="0">
                <a:solidFill>
                  <a:srgbClr val="AB620E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AB620E"/>
                </a:solidFill>
                <a:latin typeface="Times New Roman"/>
                <a:cs typeface="Times New Roman"/>
              </a:rPr>
              <a:t>Безопасность</a:t>
            </a:r>
            <a:r>
              <a:rPr sz="1800" spc="5" dirty="0">
                <a:solidFill>
                  <a:srgbClr val="AB620E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AB620E"/>
                </a:solidFill>
                <a:latin typeface="Times New Roman"/>
                <a:cs typeface="Times New Roman"/>
              </a:rPr>
              <a:t>и</a:t>
            </a:r>
            <a:r>
              <a:rPr sz="1800" spc="10" dirty="0">
                <a:solidFill>
                  <a:srgbClr val="AB620E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AB620E"/>
                </a:solidFill>
                <a:latin typeface="Times New Roman"/>
                <a:cs typeface="Times New Roman"/>
              </a:rPr>
              <a:t>Охраны</a:t>
            </a:r>
            <a:r>
              <a:rPr sz="1800" spc="10" dirty="0">
                <a:solidFill>
                  <a:srgbClr val="AB620E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AB620E"/>
                </a:solidFill>
                <a:latin typeface="Times New Roman"/>
                <a:cs typeface="Times New Roman"/>
              </a:rPr>
              <a:t>Труда</a:t>
            </a:r>
            <a:r>
              <a:rPr sz="1800" spc="-265" dirty="0">
                <a:solidFill>
                  <a:srgbClr val="AB620E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AB620E"/>
                </a:solidFill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  <a:p>
            <a:pPr marL="12700" marR="513715" indent="-635">
              <a:lnSpc>
                <a:spcPct val="140000"/>
              </a:lnSpc>
              <a:spcBef>
                <a:spcPts val="1395"/>
              </a:spcBef>
            </a:pPr>
            <a:r>
              <a:rPr sz="1800" spc="-5" dirty="0">
                <a:solidFill>
                  <a:srgbClr val="AB620E"/>
                </a:solidFill>
                <a:latin typeface="Times New Roman"/>
                <a:cs typeface="Times New Roman"/>
              </a:rPr>
              <a:t>Регламен</a:t>
            </a:r>
            <a:r>
              <a:rPr sz="1800" dirty="0">
                <a:solidFill>
                  <a:srgbClr val="AB620E"/>
                </a:solidFill>
                <a:latin typeface="Times New Roman"/>
                <a:cs typeface="Times New Roman"/>
              </a:rPr>
              <a:t>т</a:t>
            </a:r>
            <a:r>
              <a:rPr sz="1800" spc="-10" dirty="0">
                <a:solidFill>
                  <a:srgbClr val="AB620E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AB620E"/>
                </a:solidFill>
                <a:latin typeface="Times New Roman"/>
                <a:cs typeface="Times New Roman"/>
              </a:rPr>
              <a:t>взаимодействи</a:t>
            </a:r>
            <a:r>
              <a:rPr sz="1800" dirty="0">
                <a:solidFill>
                  <a:srgbClr val="AB620E"/>
                </a:solidFill>
                <a:latin typeface="Times New Roman"/>
                <a:cs typeface="Times New Roman"/>
              </a:rPr>
              <a:t>я</a:t>
            </a:r>
            <a:r>
              <a:rPr sz="1800" spc="-10" dirty="0">
                <a:solidFill>
                  <a:srgbClr val="AB620E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AB620E"/>
                </a:solidFill>
                <a:latin typeface="Times New Roman"/>
                <a:cs typeface="Times New Roman"/>
              </a:rPr>
              <a:t>частны</a:t>
            </a:r>
            <a:r>
              <a:rPr sz="1800" dirty="0">
                <a:solidFill>
                  <a:srgbClr val="AB620E"/>
                </a:solidFill>
                <a:latin typeface="Times New Roman"/>
                <a:cs typeface="Times New Roman"/>
              </a:rPr>
              <a:t>х</a:t>
            </a:r>
            <a:r>
              <a:rPr sz="1800" spc="-10" dirty="0">
                <a:solidFill>
                  <a:srgbClr val="AB620E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AB620E"/>
                </a:solidFill>
                <a:latin typeface="Times New Roman"/>
                <a:cs typeface="Times New Roman"/>
              </a:rPr>
              <a:t>учреждени</a:t>
            </a:r>
            <a:r>
              <a:rPr sz="1800" dirty="0">
                <a:solidFill>
                  <a:srgbClr val="AB620E"/>
                </a:solidFill>
                <a:latin typeface="Times New Roman"/>
                <a:cs typeface="Times New Roman"/>
              </a:rPr>
              <a:t>й</a:t>
            </a:r>
            <a:r>
              <a:rPr sz="1800" spc="-10" dirty="0">
                <a:solidFill>
                  <a:srgbClr val="AB620E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AB620E"/>
                </a:solidFill>
                <a:latin typeface="Times New Roman"/>
                <a:cs typeface="Times New Roman"/>
              </a:rPr>
              <a:t>и</a:t>
            </a:r>
            <a:r>
              <a:rPr sz="1800" spc="-10" dirty="0">
                <a:solidFill>
                  <a:srgbClr val="AB620E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AB620E"/>
                </a:solidFill>
                <a:latin typeface="Times New Roman"/>
                <a:cs typeface="Times New Roman"/>
              </a:rPr>
              <a:t>корпоративны</a:t>
            </a:r>
            <a:r>
              <a:rPr sz="1800" dirty="0">
                <a:solidFill>
                  <a:srgbClr val="AB620E"/>
                </a:solidFill>
                <a:latin typeface="Times New Roman"/>
                <a:cs typeface="Times New Roman"/>
              </a:rPr>
              <a:t>х</a:t>
            </a:r>
            <a:r>
              <a:rPr sz="1800" spc="-10" dirty="0">
                <a:solidFill>
                  <a:srgbClr val="AB620E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AB620E"/>
                </a:solidFill>
                <a:latin typeface="Times New Roman"/>
                <a:cs typeface="Times New Roman"/>
              </a:rPr>
              <a:t>фондо</a:t>
            </a:r>
            <a:r>
              <a:rPr sz="1800" dirty="0">
                <a:solidFill>
                  <a:srgbClr val="AB620E"/>
                </a:solidFill>
                <a:latin typeface="Times New Roman"/>
                <a:cs typeface="Times New Roman"/>
              </a:rPr>
              <a:t>в</a:t>
            </a:r>
            <a:r>
              <a:rPr sz="1800" spc="-10" dirty="0">
                <a:solidFill>
                  <a:srgbClr val="AB620E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AB620E"/>
                </a:solidFill>
                <a:latin typeface="Times New Roman"/>
                <a:cs typeface="Times New Roman"/>
              </a:rPr>
              <a:t>с</a:t>
            </a:r>
            <a:r>
              <a:rPr sz="1800" spc="-10" dirty="0">
                <a:solidFill>
                  <a:srgbClr val="AB620E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AB620E"/>
                </a:solidFill>
                <a:latin typeface="Times New Roman"/>
                <a:cs typeface="Times New Roman"/>
              </a:rPr>
              <a:t>«НА</a:t>
            </a:r>
            <a:r>
              <a:rPr sz="1800" dirty="0">
                <a:solidFill>
                  <a:srgbClr val="AB620E"/>
                </a:solidFill>
                <a:latin typeface="Times New Roman"/>
                <a:cs typeface="Times New Roman"/>
              </a:rPr>
              <a:t>О</a:t>
            </a:r>
            <a:r>
              <a:rPr sz="1800" spc="-155" dirty="0">
                <a:solidFill>
                  <a:srgbClr val="AB620E"/>
                </a:solidFill>
                <a:latin typeface="Times New Roman"/>
                <a:cs typeface="Times New Roman"/>
              </a:rPr>
              <a:t> </a:t>
            </a:r>
            <a:r>
              <a:rPr sz="1800" spc="-25" dirty="0">
                <a:solidFill>
                  <a:srgbClr val="AB620E"/>
                </a:solidFill>
                <a:latin typeface="Times New Roman"/>
                <a:cs typeface="Times New Roman"/>
              </a:rPr>
              <a:t>К</a:t>
            </a:r>
            <a:r>
              <a:rPr sz="1800" spc="5" dirty="0">
                <a:solidFill>
                  <a:srgbClr val="AB620E"/>
                </a:solidFill>
                <a:latin typeface="Times New Roman"/>
                <a:cs typeface="Times New Roman"/>
              </a:rPr>
              <a:t>а</a:t>
            </a:r>
            <a:r>
              <a:rPr sz="1800" spc="-5" dirty="0">
                <a:solidFill>
                  <a:srgbClr val="AB620E"/>
                </a:solidFill>
                <a:latin typeface="Times New Roman"/>
                <a:cs typeface="Times New Roman"/>
              </a:rPr>
              <a:t>зНМ</a:t>
            </a:r>
            <a:r>
              <a:rPr sz="1800" spc="-114" dirty="0">
                <a:solidFill>
                  <a:srgbClr val="AB620E"/>
                </a:solidFill>
                <a:latin typeface="Times New Roman"/>
                <a:cs typeface="Times New Roman"/>
              </a:rPr>
              <a:t>У</a:t>
            </a:r>
            <a:r>
              <a:rPr sz="1800" spc="-15" dirty="0">
                <a:solidFill>
                  <a:srgbClr val="AB620E"/>
                </a:solidFill>
                <a:latin typeface="Times New Roman"/>
                <a:cs typeface="Times New Roman"/>
              </a:rPr>
              <a:t>».  </a:t>
            </a:r>
            <a:r>
              <a:rPr sz="1800" spc="-5" dirty="0">
                <a:solidFill>
                  <a:srgbClr val="AB620E"/>
                </a:solidFill>
                <a:latin typeface="Times New Roman"/>
                <a:cs typeface="Times New Roman"/>
              </a:rPr>
              <a:t>Правила </a:t>
            </a:r>
            <a:r>
              <a:rPr sz="1800" spc="-10" dirty="0">
                <a:solidFill>
                  <a:srgbClr val="AB620E"/>
                </a:solidFill>
                <a:latin typeface="Times New Roman"/>
                <a:cs typeface="Times New Roman"/>
              </a:rPr>
              <a:t>пожарной</a:t>
            </a:r>
            <a:r>
              <a:rPr sz="1800" spc="-15" dirty="0">
                <a:solidFill>
                  <a:srgbClr val="AB620E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AB620E"/>
                </a:solidFill>
                <a:latin typeface="Times New Roman"/>
                <a:cs typeface="Times New Roman"/>
              </a:rPr>
              <a:t>безопасности</a:t>
            </a:r>
            <a:r>
              <a:rPr sz="1800" spc="-15" dirty="0">
                <a:solidFill>
                  <a:srgbClr val="AB620E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AB620E"/>
                </a:solidFill>
                <a:latin typeface="Times New Roman"/>
                <a:cs typeface="Times New Roman"/>
              </a:rPr>
              <a:t>в</a:t>
            </a:r>
            <a:r>
              <a:rPr sz="1800" spc="-5" dirty="0">
                <a:solidFill>
                  <a:srgbClr val="AB620E"/>
                </a:solidFill>
                <a:latin typeface="Times New Roman"/>
                <a:cs typeface="Times New Roman"/>
              </a:rPr>
              <a:t> </a:t>
            </a:r>
            <a:r>
              <a:rPr sz="1800" spc="-30" dirty="0">
                <a:solidFill>
                  <a:srgbClr val="AB620E"/>
                </a:solidFill>
                <a:latin typeface="Times New Roman"/>
                <a:cs typeface="Times New Roman"/>
              </a:rPr>
              <a:t>«НАО</a:t>
            </a:r>
            <a:r>
              <a:rPr sz="1800" spc="20" dirty="0">
                <a:solidFill>
                  <a:srgbClr val="AB620E"/>
                </a:solidFill>
                <a:latin typeface="Times New Roman"/>
                <a:cs typeface="Times New Roman"/>
              </a:rPr>
              <a:t> </a:t>
            </a:r>
            <a:r>
              <a:rPr sz="1800" spc="-25" dirty="0">
                <a:solidFill>
                  <a:srgbClr val="AB620E"/>
                </a:solidFill>
                <a:latin typeface="Times New Roman"/>
                <a:cs typeface="Times New Roman"/>
              </a:rPr>
              <a:t>КазНМУ».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60"/>
              </a:spcBef>
            </a:pPr>
            <a:r>
              <a:rPr sz="1800" spc="-10" dirty="0">
                <a:solidFill>
                  <a:srgbClr val="AB620E"/>
                </a:solidFill>
                <a:latin typeface="Times New Roman"/>
                <a:cs typeface="Times New Roman"/>
              </a:rPr>
              <a:t>Политика </a:t>
            </a:r>
            <a:r>
              <a:rPr sz="1800" dirty="0">
                <a:solidFill>
                  <a:srgbClr val="AB620E"/>
                </a:solidFill>
                <a:latin typeface="Times New Roman"/>
                <a:cs typeface="Times New Roman"/>
              </a:rPr>
              <a:t>безопасности</a:t>
            </a:r>
            <a:r>
              <a:rPr sz="1800" spc="-20" dirty="0">
                <a:solidFill>
                  <a:srgbClr val="AB620E"/>
                </a:solidFill>
                <a:latin typeface="Times New Roman"/>
                <a:cs typeface="Times New Roman"/>
              </a:rPr>
              <a:t> </a:t>
            </a:r>
            <a:r>
              <a:rPr sz="1800" spc="-30" dirty="0">
                <a:solidFill>
                  <a:srgbClr val="AB620E"/>
                </a:solidFill>
                <a:latin typeface="Times New Roman"/>
                <a:cs typeface="Times New Roman"/>
              </a:rPr>
              <a:t>«НАО</a:t>
            </a:r>
            <a:r>
              <a:rPr sz="1800" spc="10" dirty="0">
                <a:solidFill>
                  <a:srgbClr val="AB620E"/>
                </a:solidFill>
                <a:latin typeface="Times New Roman"/>
                <a:cs typeface="Times New Roman"/>
              </a:rPr>
              <a:t> </a:t>
            </a:r>
            <a:r>
              <a:rPr sz="1800" spc="-25" dirty="0">
                <a:solidFill>
                  <a:srgbClr val="AB620E"/>
                </a:solidFill>
                <a:latin typeface="Times New Roman"/>
                <a:cs typeface="Times New Roman"/>
              </a:rPr>
              <a:t>КазНМУ».</a:t>
            </a:r>
            <a:endParaRPr sz="1800">
              <a:latin typeface="Times New Roman"/>
              <a:cs typeface="Times New Roman"/>
            </a:endParaRPr>
          </a:p>
          <a:p>
            <a:pPr marL="12700" marR="5080">
              <a:lnSpc>
                <a:spcPct val="70000"/>
              </a:lnSpc>
              <a:spcBef>
                <a:spcPts val="1515"/>
              </a:spcBef>
            </a:pPr>
            <a:r>
              <a:rPr sz="1800" dirty="0">
                <a:solidFill>
                  <a:srgbClr val="AB620E"/>
                </a:solidFill>
                <a:latin typeface="Times New Roman"/>
                <a:cs typeface="Times New Roman"/>
              </a:rPr>
              <a:t>Инструкции </a:t>
            </a:r>
            <a:r>
              <a:rPr sz="1800" spc="-5" dirty="0">
                <a:solidFill>
                  <a:srgbClr val="AB620E"/>
                </a:solidFill>
                <a:latin typeface="Times New Roman"/>
                <a:cs typeface="Times New Roman"/>
              </a:rPr>
              <a:t>по </a:t>
            </a:r>
            <a:r>
              <a:rPr sz="1800" spc="-10" dirty="0">
                <a:solidFill>
                  <a:srgbClr val="AB620E"/>
                </a:solidFill>
                <a:latin typeface="Times New Roman"/>
                <a:cs typeface="Times New Roman"/>
              </a:rPr>
              <a:t>пожарной </a:t>
            </a:r>
            <a:r>
              <a:rPr sz="1800" dirty="0">
                <a:solidFill>
                  <a:srgbClr val="AB620E"/>
                </a:solidFill>
                <a:latin typeface="Times New Roman"/>
                <a:cs typeface="Times New Roman"/>
              </a:rPr>
              <a:t>безопасности, </a:t>
            </a:r>
            <a:r>
              <a:rPr sz="1800" spc="-5" dirty="0">
                <a:solidFill>
                  <a:srgbClr val="AB620E"/>
                </a:solidFill>
                <a:latin typeface="Times New Roman"/>
                <a:cs typeface="Times New Roman"/>
              </a:rPr>
              <a:t>действиям </a:t>
            </a:r>
            <a:r>
              <a:rPr sz="1800" dirty="0">
                <a:solidFill>
                  <a:srgbClr val="AB620E"/>
                </a:solidFill>
                <a:latin typeface="Times New Roman"/>
                <a:cs typeface="Times New Roman"/>
              </a:rPr>
              <a:t>в случаях </a:t>
            </a:r>
            <a:r>
              <a:rPr sz="1800" spc="-5" dirty="0">
                <a:solidFill>
                  <a:srgbClr val="AB620E"/>
                </a:solidFill>
                <a:latin typeface="Times New Roman"/>
                <a:cs typeface="Times New Roman"/>
              </a:rPr>
              <a:t>чрезвычайных ситуаций, допуску по </a:t>
            </a:r>
            <a:r>
              <a:rPr sz="1800" spc="-434" dirty="0">
                <a:solidFill>
                  <a:srgbClr val="AB620E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AB620E"/>
                </a:solidFill>
                <a:latin typeface="Times New Roman"/>
                <a:cs typeface="Times New Roman"/>
              </a:rPr>
              <a:t>работе</a:t>
            </a:r>
            <a:r>
              <a:rPr sz="1800" spc="-10" dirty="0">
                <a:solidFill>
                  <a:srgbClr val="AB620E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AB620E"/>
                </a:solidFill>
                <a:latin typeface="Times New Roman"/>
                <a:cs typeface="Times New Roman"/>
              </a:rPr>
              <a:t>с опасными</a:t>
            </a:r>
            <a:r>
              <a:rPr sz="1800" spc="-10" dirty="0">
                <a:solidFill>
                  <a:srgbClr val="AB620E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AB620E"/>
                </a:solidFill>
                <a:latin typeface="Times New Roman"/>
                <a:cs typeface="Times New Roman"/>
              </a:rPr>
              <a:t>веществами</a:t>
            </a:r>
            <a:r>
              <a:rPr sz="1800" spc="-35" dirty="0">
                <a:solidFill>
                  <a:srgbClr val="AB620E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AB620E"/>
                </a:solidFill>
                <a:latin typeface="Times New Roman"/>
                <a:cs typeface="Times New Roman"/>
              </a:rPr>
              <a:t>и </a:t>
            </a:r>
            <a:r>
              <a:rPr sz="1800" spc="-35" dirty="0">
                <a:solidFill>
                  <a:srgbClr val="AB620E"/>
                </a:solidFill>
                <a:latin typeface="Times New Roman"/>
                <a:cs typeface="Times New Roman"/>
              </a:rPr>
              <a:t>т.д.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2395" rIns="0" bIns="0" rtlCol="0">
            <a:spAutoFit/>
          </a:bodyPr>
          <a:lstStyle/>
          <a:p>
            <a:pPr marL="786130" marR="1068705" indent="1022350">
              <a:lnSpc>
                <a:spcPts val="4390"/>
              </a:lnSpc>
              <a:spcBef>
                <a:spcPts val="885"/>
              </a:spcBef>
              <a:tabLst>
                <a:tab pos="5389245" algn="l"/>
              </a:tabLst>
            </a:pPr>
            <a:r>
              <a:rPr sz="4300" spc="-50" dirty="0"/>
              <a:t>ОРГАНИЗАЦИЯ	</a:t>
            </a:r>
            <a:r>
              <a:rPr sz="4300" spc="-45" dirty="0"/>
              <a:t>РАБОТЫ </a:t>
            </a:r>
            <a:r>
              <a:rPr sz="4300" spc="-55" dirty="0"/>
              <a:t>ПО </a:t>
            </a:r>
            <a:r>
              <a:rPr sz="4300" spc="-50" dirty="0"/>
              <a:t> БЕЗОПАСНОСТИ</a:t>
            </a:r>
            <a:r>
              <a:rPr sz="4300" spc="-130" dirty="0"/>
              <a:t> </a:t>
            </a:r>
            <a:r>
              <a:rPr sz="4300" spc="-5" dirty="0"/>
              <a:t>И</a:t>
            </a:r>
            <a:r>
              <a:rPr sz="4300" spc="-100" dirty="0"/>
              <a:t> </a:t>
            </a:r>
            <a:r>
              <a:rPr sz="4300" spc="-45" dirty="0"/>
              <a:t>ОХРНАНЕ</a:t>
            </a:r>
            <a:r>
              <a:rPr sz="4300" spc="-105" dirty="0"/>
              <a:t> </a:t>
            </a:r>
            <a:r>
              <a:rPr sz="4300" spc="-45" dirty="0"/>
              <a:t>ТРУДА</a:t>
            </a:r>
            <a:r>
              <a:rPr sz="4300" spc="-100" dirty="0"/>
              <a:t> </a:t>
            </a:r>
            <a:r>
              <a:rPr sz="4300" spc="-5" dirty="0"/>
              <a:t>В</a:t>
            </a:r>
            <a:endParaRPr sz="4300"/>
          </a:p>
          <a:p>
            <a:pPr marL="173990">
              <a:lnSpc>
                <a:spcPts val="4365"/>
              </a:lnSpc>
              <a:tabLst>
                <a:tab pos="3230245" algn="l"/>
                <a:tab pos="10140315" algn="l"/>
              </a:tabLst>
            </a:pPr>
            <a:r>
              <a:rPr sz="4300" u="sng" spc="-5" dirty="0">
                <a:uFill>
                  <a:solidFill>
                    <a:srgbClr val="80808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4300" u="sng" spc="-50" dirty="0">
                <a:uFill>
                  <a:solidFill>
                    <a:srgbClr val="808080"/>
                  </a:solidFill>
                </a:uFill>
              </a:rPr>
              <a:t>ОРГАНИЗАЦИИ	</a:t>
            </a:r>
            <a:endParaRPr sz="43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02466" y="173228"/>
            <a:ext cx="8857615" cy="1506855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12700" marR="5080" algn="ctr">
              <a:lnSpc>
                <a:spcPts val="3670"/>
              </a:lnSpc>
              <a:spcBef>
                <a:spcPts val="760"/>
              </a:spcBef>
            </a:pPr>
            <a:r>
              <a:rPr sz="3600" spc="-55" dirty="0"/>
              <a:t>О</a:t>
            </a:r>
            <a:r>
              <a:rPr sz="3600" spc="-45" dirty="0"/>
              <a:t>СН</a:t>
            </a:r>
            <a:r>
              <a:rPr sz="3600" spc="-55" dirty="0"/>
              <a:t>О</a:t>
            </a:r>
            <a:r>
              <a:rPr sz="3600" spc="-45" dirty="0"/>
              <a:t>В</a:t>
            </a:r>
            <a:r>
              <a:rPr sz="3600" spc="-60" dirty="0"/>
              <a:t>Н</a:t>
            </a:r>
            <a:r>
              <a:rPr sz="3600" spc="-45" dirty="0"/>
              <a:t>Ы</a:t>
            </a:r>
            <a:r>
              <a:rPr sz="3600" dirty="0"/>
              <a:t>Е</a:t>
            </a:r>
            <a:r>
              <a:rPr sz="3600" spc="-135" dirty="0"/>
              <a:t> </a:t>
            </a:r>
            <a:r>
              <a:rPr sz="3600" spc="-50" dirty="0"/>
              <a:t>П</a:t>
            </a:r>
            <a:r>
              <a:rPr sz="3600" spc="-55" dirty="0"/>
              <a:t>ОЛО</a:t>
            </a:r>
            <a:r>
              <a:rPr sz="3600" spc="-50" dirty="0"/>
              <a:t>Ж</a:t>
            </a:r>
            <a:r>
              <a:rPr sz="3600" spc="-45" dirty="0"/>
              <a:t>ЕНИ</a:t>
            </a:r>
            <a:r>
              <a:rPr sz="3600" dirty="0"/>
              <a:t>Я</a:t>
            </a:r>
            <a:r>
              <a:rPr sz="3600" spc="-114" dirty="0"/>
              <a:t> </a:t>
            </a:r>
            <a:r>
              <a:rPr sz="3600" spc="-45" dirty="0"/>
              <a:t>З</a:t>
            </a:r>
            <a:r>
              <a:rPr sz="3600" spc="-50" dirty="0"/>
              <a:t>А</a:t>
            </a:r>
            <a:r>
              <a:rPr sz="3600" spc="-45" dirty="0"/>
              <a:t>К</a:t>
            </a:r>
            <a:r>
              <a:rPr sz="3600" spc="-55" dirty="0"/>
              <a:t>О</a:t>
            </a:r>
            <a:r>
              <a:rPr sz="3600" spc="-45" dirty="0"/>
              <a:t>Н</a:t>
            </a:r>
            <a:r>
              <a:rPr sz="3600" spc="-65" dirty="0"/>
              <a:t>О</a:t>
            </a:r>
            <a:r>
              <a:rPr sz="3600" spc="-55" dirty="0"/>
              <a:t>Д</a:t>
            </a:r>
            <a:r>
              <a:rPr sz="3600" spc="-50" dirty="0"/>
              <a:t>АТ</a:t>
            </a:r>
            <a:r>
              <a:rPr sz="3600" spc="-45" dirty="0"/>
              <a:t>Е</a:t>
            </a:r>
            <a:r>
              <a:rPr sz="3600" spc="-55" dirty="0"/>
              <a:t>Л</a:t>
            </a:r>
            <a:r>
              <a:rPr sz="3600" spc="-60" dirty="0"/>
              <a:t>Ь</a:t>
            </a:r>
            <a:r>
              <a:rPr sz="3600" spc="-55" dirty="0"/>
              <a:t>С</a:t>
            </a:r>
            <a:r>
              <a:rPr sz="3600" spc="-50" dirty="0"/>
              <a:t>Т</a:t>
            </a:r>
            <a:r>
              <a:rPr sz="3600" spc="-55" dirty="0"/>
              <a:t>В</a:t>
            </a:r>
            <a:r>
              <a:rPr sz="3600" dirty="0"/>
              <a:t>А  </a:t>
            </a:r>
            <a:r>
              <a:rPr sz="3600" spc="-45" dirty="0"/>
              <a:t>РЕСПУБЛИКИ </a:t>
            </a:r>
            <a:r>
              <a:rPr sz="3600" spc="-50" dirty="0"/>
              <a:t>КАЗАХСТАН </a:t>
            </a:r>
            <a:r>
              <a:rPr sz="3600" dirty="0"/>
              <a:t>И </a:t>
            </a:r>
            <a:r>
              <a:rPr sz="3600" spc="-50" dirty="0"/>
              <a:t>ОРГАНИЗАЦИИ </a:t>
            </a:r>
            <a:r>
              <a:rPr sz="3600" dirty="0"/>
              <a:t>В </a:t>
            </a:r>
            <a:r>
              <a:rPr sz="3600" spc="5" dirty="0"/>
              <a:t> </a:t>
            </a:r>
            <a:r>
              <a:rPr sz="3600" spc="-45" dirty="0"/>
              <a:t>ОБЛАСТИ</a:t>
            </a:r>
            <a:r>
              <a:rPr sz="3600" spc="-135" dirty="0"/>
              <a:t> </a:t>
            </a:r>
            <a:r>
              <a:rPr sz="3600" spc="-50" dirty="0"/>
              <a:t>БЕЗОПАСНОСТИ</a:t>
            </a:r>
            <a:r>
              <a:rPr sz="3600" spc="-150" dirty="0"/>
              <a:t> </a:t>
            </a:r>
            <a:r>
              <a:rPr sz="3600" dirty="0"/>
              <a:t>И</a:t>
            </a:r>
            <a:r>
              <a:rPr sz="3600" spc="-110" dirty="0"/>
              <a:t> </a:t>
            </a:r>
            <a:r>
              <a:rPr sz="3600" spc="-45" dirty="0"/>
              <a:t>ОХРАНЫ</a:t>
            </a:r>
            <a:r>
              <a:rPr sz="3600" spc="-114" dirty="0"/>
              <a:t> </a:t>
            </a:r>
            <a:r>
              <a:rPr sz="3600" spc="-45" dirty="0"/>
              <a:t>ТРУДА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075701" y="1831510"/>
            <a:ext cx="9906635" cy="351155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04139" marR="10795" indent="-91440">
              <a:lnSpc>
                <a:spcPts val="2160"/>
              </a:lnSpc>
              <a:spcBef>
                <a:spcPts val="375"/>
              </a:spcBef>
              <a:buClr>
                <a:srgbClr val="E48312"/>
              </a:buClr>
              <a:buSzPct val="95000"/>
              <a:buFont typeface="Arial MT"/>
              <a:buChar char="•"/>
              <a:tabLst>
                <a:tab pos="104139" algn="l"/>
              </a:tabLst>
            </a:pPr>
            <a:r>
              <a:rPr sz="2000" spc="-5" dirty="0">
                <a:solidFill>
                  <a:srgbClr val="3E3E3E"/>
                </a:solidFill>
                <a:latin typeface="Calibri"/>
                <a:cs typeface="Calibri"/>
              </a:rPr>
              <a:t>Конституция</a:t>
            </a:r>
            <a:r>
              <a:rPr sz="2000" spc="-2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3E3E3E"/>
                </a:solidFill>
                <a:latin typeface="Calibri"/>
                <a:cs typeface="Calibri"/>
              </a:rPr>
              <a:t>Республики</a:t>
            </a:r>
            <a:r>
              <a:rPr sz="2000" spc="-2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3E3E3E"/>
                </a:solidFill>
                <a:latin typeface="Calibri"/>
                <a:cs typeface="Calibri"/>
              </a:rPr>
              <a:t>Казахстан</a:t>
            </a:r>
            <a:r>
              <a:rPr sz="2000" spc="2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3E3E3E"/>
                </a:solidFill>
                <a:latin typeface="Calibri"/>
                <a:cs typeface="Calibri"/>
              </a:rPr>
              <a:t>(принята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3E3E3E"/>
                </a:solidFill>
                <a:latin typeface="Calibri"/>
                <a:cs typeface="Calibri"/>
              </a:rPr>
              <a:t>на</a:t>
            </a:r>
            <a:r>
              <a:rPr sz="2000" spc="3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3E3E3E"/>
                </a:solidFill>
                <a:latin typeface="Calibri"/>
                <a:cs typeface="Calibri"/>
              </a:rPr>
              <a:t>республиканском</a:t>
            </a:r>
            <a:r>
              <a:rPr sz="2000" spc="-3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3E3E3E"/>
                </a:solidFill>
                <a:latin typeface="Calibri"/>
                <a:cs typeface="Calibri"/>
              </a:rPr>
              <a:t>референдуме</a:t>
            </a:r>
            <a:r>
              <a:rPr sz="2000" spc="-1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30</a:t>
            </a:r>
            <a:r>
              <a:rPr sz="2000" spc="-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августа </a:t>
            </a:r>
            <a:r>
              <a:rPr sz="2000" spc="-44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1995</a:t>
            </a:r>
            <a:r>
              <a:rPr sz="2000" spc="-3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3E3E3E"/>
                </a:solidFill>
                <a:latin typeface="Calibri"/>
                <a:cs typeface="Calibri"/>
              </a:rPr>
              <a:t>года)</a:t>
            </a:r>
            <a:r>
              <a:rPr sz="2000" spc="-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(с</a:t>
            </a:r>
            <a:r>
              <a:rPr sz="2000" spc="-5" dirty="0">
                <a:solidFill>
                  <a:srgbClr val="3E3E3E"/>
                </a:solidFill>
                <a:latin typeface="Calibri"/>
                <a:cs typeface="Calibri"/>
              </a:rPr>
              <a:t> изменениями</a:t>
            </a:r>
            <a:r>
              <a:rPr sz="2000" spc="-1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и</a:t>
            </a:r>
            <a:r>
              <a:rPr sz="2000" spc="-1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3E3E3E"/>
                </a:solidFill>
                <a:latin typeface="Calibri"/>
                <a:cs typeface="Calibri"/>
              </a:rPr>
              <a:t>дополнениями)</a:t>
            </a:r>
            <a:endParaRPr sz="2000">
              <a:latin typeface="Calibri"/>
              <a:cs typeface="Calibri"/>
            </a:endParaRPr>
          </a:p>
          <a:p>
            <a:pPr marL="103505" marR="5080" indent="-91440">
              <a:lnSpc>
                <a:spcPts val="2160"/>
              </a:lnSpc>
              <a:spcBef>
                <a:spcPts val="1405"/>
              </a:spcBef>
              <a:buClr>
                <a:srgbClr val="E48312"/>
              </a:buClr>
              <a:buSzPct val="95000"/>
              <a:buFont typeface="Arial MT"/>
              <a:buChar char="•"/>
              <a:tabLst>
                <a:tab pos="104139" algn="l"/>
              </a:tabLst>
            </a:pPr>
            <a:r>
              <a:rPr sz="2000" spc="-35" dirty="0">
                <a:solidFill>
                  <a:srgbClr val="3E3E3E"/>
                </a:solidFill>
                <a:latin typeface="Calibri"/>
                <a:cs typeface="Calibri"/>
              </a:rPr>
              <a:t>Трудовой </a:t>
            </a:r>
            <a:r>
              <a:rPr sz="2000" spc="-25" dirty="0">
                <a:solidFill>
                  <a:srgbClr val="3E3E3E"/>
                </a:solidFill>
                <a:latin typeface="Calibri"/>
                <a:cs typeface="Calibri"/>
              </a:rPr>
              <a:t>кодекс</a:t>
            </a:r>
            <a:r>
              <a:rPr sz="2000" spc="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3E3E3E"/>
                </a:solidFill>
                <a:latin typeface="Calibri"/>
                <a:cs typeface="Calibri"/>
              </a:rPr>
              <a:t>Республики</a:t>
            </a:r>
            <a:r>
              <a:rPr sz="2000" spc="-1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3E3E3E"/>
                </a:solidFill>
                <a:latin typeface="Calibri"/>
                <a:cs typeface="Calibri"/>
              </a:rPr>
              <a:t>Казахстан</a:t>
            </a:r>
            <a:r>
              <a:rPr sz="2000" spc="1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3E3E3E"/>
                </a:solidFill>
                <a:latin typeface="Calibri"/>
                <a:cs typeface="Calibri"/>
              </a:rPr>
              <a:t>от</a:t>
            </a:r>
            <a:r>
              <a:rPr sz="2000" spc="-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23</a:t>
            </a:r>
            <a:r>
              <a:rPr sz="2000" spc="-1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3E3E3E"/>
                </a:solidFill>
                <a:latin typeface="Calibri"/>
                <a:cs typeface="Calibri"/>
              </a:rPr>
              <a:t>ноября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2015</a:t>
            </a:r>
            <a:r>
              <a:rPr sz="2000" spc="-2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3E3E3E"/>
                </a:solidFill>
                <a:latin typeface="Calibri"/>
                <a:cs typeface="Calibri"/>
              </a:rPr>
              <a:t>года</a:t>
            </a:r>
            <a:r>
              <a:rPr sz="2000" spc="-1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No 414-V</a:t>
            </a:r>
            <a:r>
              <a:rPr sz="2000" spc="-2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(с</a:t>
            </a:r>
            <a:r>
              <a:rPr sz="2000" spc="1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3E3E3E"/>
                </a:solidFill>
                <a:latin typeface="Calibri"/>
                <a:cs typeface="Calibri"/>
              </a:rPr>
              <a:t>изменениями</a:t>
            </a:r>
            <a:r>
              <a:rPr sz="2000" spc="-1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и </a:t>
            </a:r>
            <a:r>
              <a:rPr sz="2000" spc="-434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3E3E3E"/>
                </a:solidFill>
                <a:latin typeface="Calibri"/>
                <a:cs typeface="Calibri"/>
              </a:rPr>
              <a:t>дополнениями)</a:t>
            </a:r>
            <a:endParaRPr sz="2000">
              <a:latin typeface="Calibri"/>
              <a:cs typeface="Calibri"/>
            </a:endParaRPr>
          </a:p>
          <a:p>
            <a:pPr marL="103505" marR="160020" indent="-91440">
              <a:lnSpc>
                <a:spcPts val="2160"/>
              </a:lnSpc>
              <a:spcBef>
                <a:spcPts val="1390"/>
              </a:spcBef>
              <a:buClr>
                <a:srgbClr val="E48312"/>
              </a:buClr>
              <a:buSzPct val="95000"/>
              <a:buFont typeface="Arial MT"/>
              <a:buChar char="•"/>
              <a:tabLst>
                <a:tab pos="104139" algn="l"/>
              </a:tabLst>
            </a:pPr>
            <a:r>
              <a:rPr sz="2000" spc="-10" dirty="0">
                <a:solidFill>
                  <a:srgbClr val="3E3E3E"/>
                </a:solidFill>
                <a:latin typeface="Calibri"/>
                <a:cs typeface="Calibri"/>
              </a:rPr>
              <a:t>Закон Республики Казахстан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«О </a:t>
            </a:r>
            <a:r>
              <a:rPr sz="2000" spc="-5" dirty="0">
                <a:solidFill>
                  <a:srgbClr val="3E3E3E"/>
                </a:solidFill>
                <a:latin typeface="Calibri"/>
                <a:cs typeface="Calibri"/>
              </a:rPr>
              <a:t>гражданской защите» </a:t>
            </a:r>
            <a:r>
              <a:rPr sz="2000" spc="-10" dirty="0">
                <a:solidFill>
                  <a:srgbClr val="3E3E3E"/>
                </a:solidFill>
                <a:latin typeface="Calibri"/>
                <a:cs typeface="Calibri"/>
              </a:rPr>
              <a:t>от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11 </a:t>
            </a:r>
            <a:r>
              <a:rPr sz="2000" spc="-10" dirty="0">
                <a:solidFill>
                  <a:srgbClr val="3E3E3E"/>
                </a:solidFill>
                <a:latin typeface="Calibri"/>
                <a:cs typeface="Calibri"/>
              </a:rPr>
              <a:t>апреля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2014 </a:t>
            </a:r>
            <a:r>
              <a:rPr sz="2000" spc="-25" dirty="0">
                <a:solidFill>
                  <a:srgbClr val="3E3E3E"/>
                </a:solidFill>
                <a:latin typeface="Calibri"/>
                <a:cs typeface="Calibri"/>
              </a:rPr>
              <a:t>года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No 188-V (с </a:t>
            </a:r>
            <a:r>
              <a:rPr sz="2000" spc="-44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3E3E3E"/>
                </a:solidFill>
                <a:latin typeface="Calibri"/>
                <a:cs typeface="Calibri"/>
              </a:rPr>
              <a:t>изменениями</a:t>
            </a:r>
            <a:r>
              <a:rPr sz="2000" spc="-2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и</a:t>
            </a:r>
            <a:r>
              <a:rPr sz="2000" spc="-1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3E3E3E"/>
                </a:solidFill>
                <a:latin typeface="Calibri"/>
                <a:cs typeface="Calibri"/>
              </a:rPr>
              <a:t>дополнениями)</a:t>
            </a:r>
            <a:endParaRPr sz="2000">
              <a:latin typeface="Calibri"/>
              <a:cs typeface="Calibri"/>
            </a:endParaRPr>
          </a:p>
          <a:p>
            <a:pPr marL="104139" marR="520700" indent="-91440">
              <a:lnSpc>
                <a:spcPts val="2160"/>
              </a:lnSpc>
              <a:spcBef>
                <a:spcPts val="1405"/>
              </a:spcBef>
              <a:buClr>
                <a:srgbClr val="E48312"/>
              </a:buClr>
              <a:buSzPct val="95000"/>
              <a:buFont typeface="Arial MT"/>
              <a:buChar char="•"/>
              <a:tabLst>
                <a:tab pos="104139" algn="l"/>
              </a:tabLst>
            </a:pPr>
            <a:r>
              <a:rPr sz="2000" spc="-25" dirty="0">
                <a:solidFill>
                  <a:srgbClr val="3E3E3E"/>
                </a:solidFill>
                <a:latin typeface="Calibri"/>
                <a:cs typeface="Calibri"/>
              </a:rPr>
              <a:t>Кодекс</a:t>
            </a:r>
            <a:r>
              <a:rPr sz="2000" spc="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3E3E3E"/>
                </a:solidFill>
                <a:latin typeface="Calibri"/>
                <a:cs typeface="Calibri"/>
              </a:rPr>
              <a:t>Республики</a:t>
            </a:r>
            <a:r>
              <a:rPr sz="2000" spc="-1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3E3E3E"/>
                </a:solidFill>
                <a:latin typeface="Calibri"/>
                <a:cs typeface="Calibri"/>
              </a:rPr>
              <a:t>Казахстан</a:t>
            </a:r>
            <a:r>
              <a:rPr sz="2000" spc="1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«О</a:t>
            </a:r>
            <a:r>
              <a:rPr sz="2000" spc="-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3E3E3E"/>
                </a:solidFill>
                <a:latin typeface="Calibri"/>
                <a:cs typeface="Calibri"/>
              </a:rPr>
              <a:t>здоровье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3E3E3E"/>
                </a:solidFill>
                <a:latin typeface="Calibri"/>
                <a:cs typeface="Calibri"/>
              </a:rPr>
              <a:t>народа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 и</a:t>
            </a:r>
            <a:r>
              <a:rPr sz="2000" spc="-5" dirty="0">
                <a:solidFill>
                  <a:srgbClr val="3E3E3E"/>
                </a:solidFill>
                <a:latin typeface="Calibri"/>
                <a:cs typeface="Calibri"/>
              </a:rPr>
              <a:t> системе</a:t>
            </a:r>
            <a:r>
              <a:rPr sz="2000" spc="-1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3E3E3E"/>
                </a:solidFill>
                <a:latin typeface="Calibri"/>
                <a:cs typeface="Calibri"/>
              </a:rPr>
              <a:t>здравоохранения» </a:t>
            </a:r>
            <a:r>
              <a:rPr sz="2000" spc="-10" dirty="0">
                <a:solidFill>
                  <a:srgbClr val="3E3E3E"/>
                </a:solidFill>
                <a:latin typeface="Calibri"/>
                <a:cs typeface="Calibri"/>
              </a:rPr>
              <a:t>от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 18 </a:t>
            </a:r>
            <a:r>
              <a:rPr sz="2000" spc="-434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сентября</a:t>
            </a:r>
            <a:r>
              <a:rPr sz="2000" spc="-1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2009</a:t>
            </a:r>
            <a:r>
              <a:rPr sz="2000" spc="-3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3E3E3E"/>
                </a:solidFill>
                <a:latin typeface="Calibri"/>
                <a:cs typeface="Calibri"/>
              </a:rPr>
              <a:t>года</a:t>
            </a:r>
            <a:r>
              <a:rPr sz="2000" spc="-1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No</a:t>
            </a:r>
            <a:r>
              <a:rPr sz="2000" spc="-2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193-IV</a:t>
            </a:r>
            <a:r>
              <a:rPr sz="2000" spc="-3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(с</a:t>
            </a:r>
            <a:r>
              <a:rPr sz="2000" spc="-5" dirty="0">
                <a:solidFill>
                  <a:srgbClr val="3E3E3E"/>
                </a:solidFill>
                <a:latin typeface="Calibri"/>
                <a:cs typeface="Calibri"/>
              </a:rPr>
              <a:t> изменениями</a:t>
            </a:r>
            <a:r>
              <a:rPr sz="2000" spc="-1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и</a:t>
            </a:r>
            <a:r>
              <a:rPr sz="2000" spc="-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3E3E3E"/>
                </a:solidFill>
                <a:latin typeface="Calibri"/>
                <a:cs typeface="Calibri"/>
              </a:rPr>
              <a:t>дополнениями)</a:t>
            </a:r>
            <a:endParaRPr sz="2000">
              <a:latin typeface="Calibri"/>
              <a:cs typeface="Calibri"/>
            </a:endParaRPr>
          </a:p>
          <a:p>
            <a:pPr marL="104139" marR="1301750" indent="-91440">
              <a:lnSpc>
                <a:spcPts val="2160"/>
              </a:lnSpc>
              <a:spcBef>
                <a:spcPts val="1405"/>
              </a:spcBef>
              <a:buClr>
                <a:srgbClr val="E48312"/>
              </a:buClr>
              <a:buSzPct val="95000"/>
              <a:buFont typeface="Arial MT"/>
              <a:buChar char="•"/>
              <a:tabLst>
                <a:tab pos="104139" algn="l"/>
              </a:tabLst>
            </a:pP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Отраслевые нормы и правила по </a:t>
            </a:r>
            <a:r>
              <a:rPr sz="2000" spc="-5" dirty="0">
                <a:solidFill>
                  <a:srgbClr val="3E3E3E"/>
                </a:solidFill>
                <a:latin typeface="Calibri"/>
                <a:cs typeface="Calibri"/>
              </a:rPr>
              <a:t>санитарно-гигиеническим </a:t>
            </a:r>
            <a:r>
              <a:rPr sz="2000" dirty="0">
                <a:solidFill>
                  <a:srgbClr val="3E3E3E"/>
                </a:solidFill>
                <a:latin typeface="Calibri"/>
                <a:cs typeface="Calibri"/>
              </a:rPr>
              <a:t>нормам и </a:t>
            </a:r>
            <a:r>
              <a:rPr sz="2000" spc="-10" dirty="0">
                <a:solidFill>
                  <a:srgbClr val="3E3E3E"/>
                </a:solidFill>
                <a:latin typeface="Calibri"/>
                <a:cs typeface="Calibri"/>
              </a:rPr>
              <a:t>технике </a:t>
            </a:r>
            <a:r>
              <a:rPr sz="2000" spc="-44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3E3E3E"/>
                </a:solidFill>
                <a:latin typeface="Calibri"/>
                <a:cs typeface="Calibri"/>
              </a:rPr>
              <a:t>безопасности:</a:t>
            </a:r>
            <a:r>
              <a:rPr sz="2000" spc="-3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3E3E3E"/>
                </a:solidFill>
                <a:latin typeface="Calibri"/>
                <a:cs typeface="Calibri"/>
              </a:rPr>
              <a:t>СНиПы,</a:t>
            </a:r>
            <a:r>
              <a:rPr sz="2000" spc="-2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spc="-40" dirty="0">
                <a:solidFill>
                  <a:srgbClr val="3E3E3E"/>
                </a:solidFill>
                <a:latin typeface="Calibri"/>
                <a:cs typeface="Calibri"/>
              </a:rPr>
              <a:t>ГОСТы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18947" rIns="0" bIns="0" rtlCol="0">
            <a:spAutoFit/>
          </a:bodyPr>
          <a:lstStyle/>
          <a:p>
            <a:pPr marL="1223645" marR="5080" indent="-751205">
              <a:lnSpc>
                <a:spcPts val="4900"/>
              </a:lnSpc>
              <a:spcBef>
                <a:spcPts val="980"/>
              </a:spcBef>
            </a:pPr>
            <a:r>
              <a:rPr spc="-45" dirty="0"/>
              <a:t>ПРАВИЛА</a:t>
            </a:r>
            <a:r>
              <a:rPr spc="-150" dirty="0"/>
              <a:t> </a:t>
            </a:r>
            <a:r>
              <a:rPr spc="-45" dirty="0"/>
              <a:t>ВНУТРЕННЕГО</a:t>
            </a:r>
            <a:r>
              <a:rPr spc="-145" dirty="0"/>
              <a:t> </a:t>
            </a:r>
            <a:r>
              <a:rPr spc="-55" dirty="0"/>
              <a:t>ТРУДОВОГО </a:t>
            </a:r>
            <a:r>
              <a:rPr spc="-1070" dirty="0"/>
              <a:t> </a:t>
            </a:r>
            <a:r>
              <a:rPr spc="-50" dirty="0"/>
              <a:t>РАСПОРЯДКА</a:t>
            </a:r>
            <a:r>
              <a:rPr spc="-135" dirty="0"/>
              <a:t> </a:t>
            </a:r>
            <a:r>
              <a:rPr dirty="0"/>
              <a:t>В</a:t>
            </a:r>
            <a:r>
              <a:rPr spc="-95" dirty="0"/>
              <a:t> </a:t>
            </a:r>
            <a:r>
              <a:rPr spc="-50" dirty="0"/>
              <a:t>ОРГАНИЗАЦИИ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75745" y="1865038"/>
            <a:ext cx="9877425" cy="3912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449580">
              <a:lnSpc>
                <a:spcPct val="100000"/>
              </a:lnSpc>
              <a:spcBef>
                <a:spcPts val="105"/>
              </a:spcBef>
            </a:pPr>
            <a:r>
              <a:rPr sz="1700" dirty="0">
                <a:solidFill>
                  <a:srgbClr val="40749B"/>
                </a:solidFill>
                <a:latin typeface="Calibri"/>
                <a:cs typeface="Calibri"/>
              </a:rPr>
              <a:t>Трудовой </a:t>
            </a:r>
            <a:r>
              <a:rPr sz="1700" spc="15" dirty="0">
                <a:solidFill>
                  <a:srgbClr val="40749B"/>
                </a:solidFill>
                <a:latin typeface="Calibri"/>
                <a:cs typeface="Calibri"/>
              </a:rPr>
              <a:t>договор</a:t>
            </a:r>
            <a:r>
              <a:rPr sz="1700" spc="15" dirty="0">
                <a:solidFill>
                  <a:srgbClr val="3E3E3E"/>
                </a:solidFill>
                <a:latin typeface="Calibri"/>
                <a:cs typeface="Calibri"/>
              </a:rPr>
              <a:t>-</a:t>
            </a:r>
            <a:r>
              <a:rPr sz="1700" spc="1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3E3E3E"/>
                </a:solidFill>
                <a:latin typeface="Calibri"/>
                <a:cs typeface="Calibri"/>
              </a:rPr>
              <a:t>письменное </a:t>
            </a:r>
            <a:r>
              <a:rPr sz="1700" spc="-10" dirty="0">
                <a:solidFill>
                  <a:srgbClr val="3E3E3E"/>
                </a:solidFill>
                <a:latin typeface="Calibri"/>
                <a:cs typeface="Calibri"/>
              </a:rPr>
              <a:t>соглашение</a:t>
            </a:r>
            <a:r>
              <a:rPr sz="1700" spc="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3E3E3E"/>
                </a:solidFill>
                <a:latin typeface="Calibri"/>
                <a:cs typeface="Calibri"/>
              </a:rPr>
              <a:t>между</a:t>
            </a:r>
            <a:r>
              <a:rPr sz="1700" spc="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3E3E3E"/>
                </a:solidFill>
                <a:latin typeface="Calibri"/>
                <a:cs typeface="Calibri"/>
              </a:rPr>
              <a:t>работником</a:t>
            </a:r>
            <a:r>
              <a:rPr sz="1700" spc="-3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3E3E3E"/>
                </a:solidFill>
                <a:latin typeface="Calibri"/>
                <a:cs typeface="Calibri"/>
              </a:rPr>
              <a:t>и</a:t>
            </a:r>
            <a:r>
              <a:rPr sz="1700" spc="1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3E3E3E"/>
                </a:solidFill>
                <a:latin typeface="Calibri"/>
                <a:cs typeface="Calibri"/>
              </a:rPr>
              <a:t>работодателем,</a:t>
            </a:r>
            <a:r>
              <a:rPr sz="1700" spc="-4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3E3E3E"/>
                </a:solidFill>
                <a:latin typeface="Calibri"/>
                <a:cs typeface="Calibri"/>
              </a:rPr>
              <a:t>в </a:t>
            </a:r>
            <a:r>
              <a:rPr sz="1700" spc="-5" dirty="0">
                <a:solidFill>
                  <a:srgbClr val="3E3E3E"/>
                </a:solidFill>
                <a:latin typeface="Calibri"/>
                <a:cs typeface="Calibri"/>
              </a:rPr>
              <a:t>соответствии</a:t>
            </a:r>
            <a:r>
              <a:rPr sz="1700" spc="2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3E3E3E"/>
                </a:solidFill>
                <a:latin typeface="Calibri"/>
                <a:cs typeface="Calibri"/>
              </a:rPr>
              <a:t>с </a:t>
            </a:r>
            <a:r>
              <a:rPr sz="1700" spc="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3E3E3E"/>
                </a:solidFill>
                <a:latin typeface="Calibri"/>
                <a:cs typeface="Calibri"/>
              </a:rPr>
              <a:t>которым</a:t>
            </a:r>
            <a:r>
              <a:rPr sz="1700" spc="-5" dirty="0">
                <a:solidFill>
                  <a:srgbClr val="3E3E3E"/>
                </a:solidFill>
                <a:latin typeface="Calibri"/>
                <a:cs typeface="Calibri"/>
              </a:rPr>
              <a:t> работник</a:t>
            </a:r>
            <a:r>
              <a:rPr sz="1700" spc="-10" dirty="0">
                <a:solidFill>
                  <a:srgbClr val="3E3E3E"/>
                </a:solidFill>
                <a:latin typeface="Calibri"/>
                <a:cs typeface="Calibri"/>
              </a:rPr>
              <a:t> обязуется</a:t>
            </a:r>
            <a:r>
              <a:rPr sz="1700" spc="1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3E3E3E"/>
                </a:solidFill>
                <a:latin typeface="Calibri"/>
                <a:cs typeface="Calibri"/>
              </a:rPr>
              <a:t>лично</a:t>
            </a:r>
            <a:r>
              <a:rPr sz="1700" spc="1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3E3E3E"/>
                </a:solidFill>
                <a:latin typeface="Calibri"/>
                <a:cs typeface="Calibri"/>
              </a:rPr>
              <a:t>выполнять</a:t>
            </a:r>
            <a:r>
              <a:rPr sz="1700" spc="1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3E3E3E"/>
                </a:solidFill>
                <a:latin typeface="Calibri"/>
                <a:cs typeface="Calibri"/>
              </a:rPr>
              <a:t>определенный</a:t>
            </a:r>
            <a:r>
              <a:rPr sz="1700" spc="-1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3E3E3E"/>
                </a:solidFill>
                <a:latin typeface="Calibri"/>
                <a:cs typeface="Calibri"/>
              </a:rPr>
              <a:t>объем</a:t>
            </a:r>
            <a:r>
              <a:rPr sz="170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700" spc="-15" dirty="0">
                <a:solidFill>
                  <a:srgbClr val="3E3E3E"/>
                </a:solidFill>
                <a:latin typeface="Calibri"/>
                <a:cs typeface="Calibri"/>
              </a:rPr>
              <a:t>работ,</a:t>
            </a:r>
            <a:r>
              <a:rPr sz="1700" spc="-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700" spc="-15" dirty="0">
                <a:solidFill>
                  <a:srgbClr val="3E3E3E"/>
                </a:solidFill>
                <a:latin typeface="Calibri"/>
                <a:cs typeface="Calibri"/>
              </a:rPr>
              <a:t>соблюдать</a:t>
            </a:r>
            <a:r>
              <a:rPr sz="1700" spc="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3E3E3E"/>
                </a:solidFill>
                <a:latin typeface="Calibri"/>
                <a:cs typeface="Calibri"/>
              </a:rPr>
              <a:t>правила</a:t>
            </a:r>
            <a:r>
              <a:rPr sz="1700" spc="-1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700" spc="-15" dirty="0">
                <a:solidFill>
                  <a:srgbClr val="3E3E3E"/>
                </a:solidFill>
                <a:latin typeface="Calibri"/>
                <a:cs typeface="Calibri"/>
              </a:rPr>
              <a:t>трудового </a:t>
            </a:r>
            <a:r>
              <a:rPr sz="1700" spc="-1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3E3E3E"/>
                </a:solidFill>
                <a:latin typeface="Calibri"/>
                <a:cs typeface="Calibri"/>
              </a:rPr>
              <a:t>распорядка. </a:t>
            </a:r>
            <a:r>
              <a:rPr sz="1700" dirty="0">
                <a:solidFill>
                  <a:srgbClr val="3E3E3E"/>
                </a:solidFill>
                <a:latin typeface="Calibri"/>
                <a:cs typeface="Calibri"/>
              </a:rPr>
              <a:t>А </a:t>
            </a:r>
            <a:r>
              <a:rPr sz="1700" spc="-10" dirty="0">
                <a:solidFill>
                  <a:srgbClr val="3E3E3E"/>
                </a:solidFill>
                <a:latin typeface="Calibri"/>
                <a:cs typeface="Calibri"/>
              </a:rPr>
              <a:t>работодатель обязуется </a:t>
            </a:r>
            <a:r>
              <a:rPr sz="1700" spc="-5" dirty="0">
                <a:solidFill>
                  <a:srgbClr val="3E3E3E"/>
                </a:solidFill>
                <a:latin typeface="Calibri"/>
                <a:cs typeface="Calibri"/>
              </a:rPr>
              <a:t>предоставить работнику работу </a:t>
            </a:r>
            <a:r>
              <a:rPr sz="1700" dirty="0">
                <a:solidFill>
                  <a:srgbClr val="3E3E3E"/>
                </a:solidFill>
                <a:latin typeface="Calibri"/>
                <a:cs typeface="Calibri"/>
              </a:rPr>
              <a:t>по </a:t>
            </a:r>
            <a:r>
              <a:rPr sz="1700" spc="-5" dirty="0">
                <a:solidFill>
                  <a:srgbClr val="3E3E3E"/>
                </a:solidFill>
                <a:latin typeface="Calibri"/>
                <a:cs typeface="Calibri"/>
              </a:rPr>
              <a:t>обусловленной </a:t>
            </a:r>
            <a:r>
              <a:rPr sz="1700" spc="-10" dirty="0">
                <a:solidFill>
                  <a:srgbClr val="3E3E3E"/>
                </a:solidFill>
                <a:latin typeface="Calibri"/>
                <a:cs typeface="Calibri"/>
              </a:rPr>
              <a:t>трудовой </a:t>
            </a:r>
            <a:r>
              <a:rPr sz="1700" spc="-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3E3E3E"/>
                </a:solidFill>
                <a:latin typeface="Calibri"/>
                <a:cs typeface="Calibri"/>
              </a:rPr>
              <a:t>функции,</a:t>
            </a:r>
            <a:r>
              <a:rPr sz="1700" spc="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3E3E3E"/>
                </a:solidFill>
                <a:latin typeface="Calibri"/>
                <a:cs typeface="Calibri"/>
              </a:rPr>
              <a:t>обеспечить</a:t>
            </a:r>
            <a:r>
              <a:rPr sz="1700" spc="-1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3E3E3E"/>
                </a:solidFill>
                <a:latin typeface="Calibri"/>
                <a:cs typeface="Calibri"/>
              </a:rPr>
              <a:t>условия</a:t>
            </a:r>
            <a:r>
              <a:rPr sz="1700" spc="1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700" spc="-15" dirty="0">
                <a:solidFill>
                  <a:srgbClr val="3E3E3E"/>
                </a:solidFill>
                <a:latin typeface="Calibri"/>
                <a:cs typeface="Calibri"/>
              </a:rPr>
              <a:t>труда,</a:t>
            </a:r>
            <a:r>
              <a:rPr sz="1700" spc="-1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3E3E3E"/>
                </a:solidFill>
                <a:latin typeface="Calibri"/>
                <a:cs typeface="Calibri"/>
              </a:rPr>
              <a:t>предусмотренные </a:t>
            </a:r>
            <a:r>
              <a:rPr sz="1700" spc="-10" dirty="0">
                <a:solidFill>
                  <a:srgbClr val="3E3E3E"/>
                </a:solidFill>
                <a:latin typeface="Calibri"/>
                <a:cs typeface="Calibri"/>
              </a:rPr>
              <a:t>трудовым</a:t>
            </a:r>
            <a:r>
              <a:rPr sz="1700" spc="-15" dirty="0">
                <a:solidFill>
                  <a:srgbClr val="3E3E3E"/>
                </a:solidFill>
                <a:latin typeface="Calibri"/>
                <a:cs typeface="Calibri"/>
              </a:rPr>
              <a:t> кодексом,</a:t>
            </a:r>
            <a:r>
              <a:rPr sz="1700" spc="-5" dirty="0">
                <a:solidFill>
                  <a:srgbClr val="3E3E3E"/>
                </a:solidFill>
                <a:latin typeface="Calibri"/>
                <a:cs typeface="Calibri"/>
              </a:rPr>
              <a:t> законами</a:t>
            </a:r>
            <a:r>
              <a:rPr sz="1700" dirty="0">
                <a:solidFill>
                  <a:srgbClr val="3E3E3E"/>
                </a:solidFill>
                <a:latin typeface="Calibri"/>
                <a:cs typeface="Calibri"/>
              </a:rPr>
              <a:t> и иными </a:t>
            </a:r>
            <a:r>
              <a:rPr sz="1700" spc="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3E3E3E"/>
                </a:solidFill>
                <a:latin typeface="Calibri"/>
                <a:cs typeface="Calibri"/>
              </a:rPr>
              <a:t>нормативными и правовыми </a:t>
            </a:r>
            <a:r>
              <a:rPr sz="1700" spc="-5" dirty="0">
                <a:solidFill>
                  <a:srgbClr val="3E3E3E"/>
                </a:solidFill>
                <a:latin typeface="Calibri"/>
                <a:cs typeface="Calibri"/>
              </a:rPr>
              <a:t>актами РК, коллективным договором, актами </a:t>
            </a:r>
            <a:r>
              <a:rPr sz="1700" spc="-10" dirty="0">
                <a:solidFill>
                  <a:srgbClr val="3E3E3E"/>
                </a:solidFill>
                <a:latin typeface="Calibri"/>
                <a:cs typeface="Calibri"/>
              </a:rPr>
              <a:t>работодателя, </a:t>
            </a:r>
            <a:r>
              <a:rPr sz="1700" dirty="0">
                <a:solidFill>
                  <a:srgbClr val="3E3E3E"/>
                </a:solidFill>
                <a:latin typeface="Calibri"/>
                <a:cs typeface="Calibri"/>
              </a:rPr>
              <a:t>своевременно и </a:t>
            </a:r>
            <a:r>
              <a:rPr sz="1700" spc="-37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3E3E3E"/>
                </a:solidFill>
                <a:latin typeface="Calibri"/>
                <a:cs typeface="Calibri"/>
              </a:rPr>
              <a:t>в</a:t>
            </a:r>
            <a:r>
              <a:rPr sz="1700" spc="-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3E3E3E"/>
                </a:solidFill>
                <a:latin typeface="Calibri"/>
                <a:cs typeface="Calibri"/>
              </a:rPr>
              <a:t>полном</a:t>
            </a:r>
            <a:r>
              <a:rPr sz="1700" spc="-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3E3E3E"/>
                </a:solidFill>
                <a:latin typeface="Calibri"/>
                <a:cs typeface="Calibri"/>
              </a:rPr>
              <a:t>размере</a:t>
            </a:r>
            <a:r>
              <a:rPr sz="1700" spc="-2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3E3E3E"/>
                </a:solidFill>
                <a:latin typeface="Calibri"/>
                <a:cs typeface="Calibri"/>
              </a:rPr>
              <a:t>выплачивать</a:t>
            </a:r>
            <a:r>
              <a:rPr sz="1700" spc="-2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3E3E3E"/>
                </a:solidFill>
                <a:latin typeface="Calibri"/>
                <a:cs typeface="Calibri"/>
              </a:rPr>
              <a:t>работнику</a:t>
            </a:r>
            <a:r>
              <a:rPr sz="1700" spc="-2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3E3E3E"/>
                </a:solidFill>
                <a:latin typeface="Calibri"/>
                <a:cs typeface="Calibri"/>
              </a:rPr>
              <a:t>заработную</a:t>
            </a:r>
            <a:r>
              <a:rPr sz="1700" spc="-2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3E3E3E"/>
                </a:solidFill>
                <a:latin typeface="Calibri"/>
                <a:cs typeface="Calibri"/>
              </a:rPr>
              <a:t>плату</a:t>
            </a:r>
            <a:endParaRPr sz="1700">
              <a:latin typeface="Calibri"/>
              <a:cs typeface="Calibri"/>
            </a:endParaRPr>
          </a:p>
          <a:p>
            <a:pPr marL="12700" marR="263525" indent="449580">
              <a:lnSpc>
                <a:spcPct val="100000"/>
              </a:lnSpc>
            </a:pPr>
            <a:r>
              <a:rPr sz="1700" dirty="0">
                <a:solidFill>
                  <a:srgbClr val="40749B"/>
                </a:solidFill>
                <a:latin typeface="Calibri"/>
                <a:cs typeface="Calibri"/>
              </a:rPr>
              <a:t>Рабочее время и время </a:t>
            </a:r>
            <a:r>
              <a:rPr sz="1700" spc="-5" dirty="0">
                <a:solidFill>
                  <a:srgbClr val="40749B"/>
                </a:solidFill>
                <a:latin typeface="Calibri"/>
                <a:cs typeface="Calibri"/>
              </a:rPr>
              <a:t>отдыха. </a:t>
            </a:r>
            <a:r>
              <a:rPr sz="1700" spc="-10" dirty="0">
                <a:solidFill>
                  <a:srgbClr val="3E3E3E"/>
                </a:solidFill>
                <a:latin typeface="Calibri"/>
                <a:cs typeface="Calibri"/>
              </a:rPr>
              <a:t>Режим </a:t>
            </a:r>
            <a:r>
              <a:rPr sz="1700" spc="-5" dirty="0">
                <a:solidFill>
                  <a:srgbClr val="3E3E3E"/>
                </a:solidFill>
                <a:latin typeface="Calibri"/>
                <a:cs typeface="Calibri"/>
              </a:rPr>
              <a:t>работы </a:t>
            </a:r>
            <a:r>
              <a:rPr sz="1700" dirty="0">
                <a:solidFill>
                  <a:srgbClr val="3E3E3E"/>
                </a:solidFill>
                <a:latin typeface="Calibri"/>
                <a:cs typeface="Calibri"/>
              </a:rPr>
              <a:t>и </a:t>
            </a:r>
            <a:r>
              <a:rPr sz="1700" spc="-15" dirty="0">
                <a:solidFill>
                  <a:srgbClr val="3E3E3E"/>
                </a:solidFill>
                <a:latin typeface="Calibri"/>
                <a:cs typeface="Calibri"/>
              </a:rPr>
              <a:t>отдыха </a:t>
            </a:r>
            <a:r>
              <a:rPr sz="1700" spc="-5" dirty="0">
                <a:solidFill>
                  <a:srgbClr val="3E3E3E"/>
                </a:solidFill>
                <a:latin typeface="Calibri"/>
                <a:cs typeface="Calibri"/>
              </a:rPr>
              <a:t>устанавливается </a:t>
            </a:r>
            <a:r>
              <a:rPr sz="1700" dirty="0">
                <a:solidFill>
                  <a:srgbClr val="3E3E3E"/>
                </a:solidFill>
                <a:latin typeface="Calibri"/>
                <a:cs typeface="Calibri"/>
              </a:rPr>
              <a:t>в </a:t>
            </a:r>
            <a:r>
              <a:rPr sz="1700" spc="-5" dirty="0">
                <a:solidFill>
                  <a:srgbClr val="3E3E3E"/>
                </a:solidFill>
                <a:latin typeface="Calibri"/>
                <a:cs typeface="Calibri"/>
              </a:rPr>
              <a:t>соответствии </a:t>
            </a:r>
            <a:r>
              <a:rPr sz="1700" dirty="0">
                <a:solidFill>
                  <a:srgbClr val="3E3E3E"/>
                </a:solidFill>
                <a:latin typeface="Calibri"/>
                <a:cs typeface="Calibri"/>
              </a:rPr>
              <a:t>с </a:t>
            </a:r>
            <a:r>
              <a:rPr sz="1700" spc="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3E3E3E"/>
                </a:solidFill>
                <a:latin typeface="Calibri"/>
                <a:cs typeface="Calibri"/>
              </a:rPr>
              <a:t>законодательством </a:t>
            </a:r>
            <a:r>
              <a:rPr sz="1700" spc="-5" dirty="0">
                <a:solidFill>
                  <a:srgbClr val="3E3E3E"/>
                </a:solidFill>
                <a:latin typeface="Calibri"/>
                <a:cs typeface="Calibri"/>
              </a:rPr>
              <a:t>РК </a:t>
            </a:r>
            <a:r>
              <a:rPr sz="1700" dirty="0">
                <a:solidFill>
                  <a:srgbClr val="3E3E3E"/>
                </a:solidFill>
                <a:latin typeface="Calibri"/>
                <a:cs typeface="Calibri"/>
              </a:rPr>
              <a:t>и </a:t>
            </a:r>
            <a:r>
              <a:rPr sz="1700" spc="-5" dirty="0">
                <a:solidFill>
                  <a:srgbClr val="3E3E3E"/>
                </a:solidFill>
                <a:latin typeface="Calibri"/>
                <a:cs typeface="Calibri"/>
              </a:rPr>
              <a:t>актами </a:t>
            </a:r>
            <a:r>
              <a:rPr sz="1700" spc="-10" dirty="0">
                <a:solidFill>
                  <a:srgbClr val="3E3E3E"/>
                </a:solidFill>
                <a:latin typeface="Calibri"/>
                <a:cs typeface="Calibri"/>
              </a:rPr>
              <a:t>работодателя. Продолжительность </a:t>
            </a:r>
            <a:r>
              <a:rPr sz="1700" spc="-5" dirty="0">
                <a:solidFill>
                  <a:srgbClr val="3E3E3E"/>
                </a:solidFill>
                <a:latin typeface="Calibri"/>
                <a:cs typeface="Calibri"/>
              </a:rPr>
              <a:t>рабочего </a:t>
            </a:r>
            <a:r>
              <a:rPr sz="1700" dirty="0">
                <a:solidFill>
                  <a:srgbClr val="3E3E3E"/>
                </a:solidFill>
                <a:latin typeface="Calibri"/>
                <a:cs typeface="Calibri"/>
              </a:rPr>
              <a:t>времени </a:t>
            </a:r>
            <a:r>
              <a:rPr sz="1700" spc="-5" dirty="0">
                <a:solidFill>
                  <a:srgbClr val="3E3E3E"/>
                </a:solidFill>
                <a:latin typeface="Calibri"/>
                <a:cs typeface="Calibri"/>
              </a:rPr>
              <a:t>составляет </a:t>
            </a:r>
            <a:r>
              <a:rPr sz="1700" dirty="0">
                <a:solidFill>
                  <a:srgbClr val="3E3E3E"/>
                </a:solidFill>
                <a:latin typeface="Calibri"/>
                <a:cs typeface="Calibri"/>
              </a:rPr>
              <a:t>40 </a:t>
            </a:r>
            <a:r>
              <a:rPr sz="1700" spc="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3E3E3E"/>
                </a:solidFill>
                <a:latin typeface="Calibri"/>
                <a:cs typeface="Calibri"/>
              </a:rPr>
              <a:t>(сорок) часов в </a:t>
            </a:r>
            <a:r>
              <a:rPr sz="1700" spc="-10" dirty="0">
                <a:solidFill>
                  <a:srgbClr val="3E3E3E"/>
                </a:solidFill>
                <a:latin typeface="Calibri"/>
                <a:cs typeface="Calibri"/>
              </a:rPr>
              <a:t>неделю. </a:t>
            </a:r>
            <a:r>
              <a:rPr sz="1700" spc="-5" dirty="0">
                <a:solidFill>
                  <a:srgbClr val="3E3E3E"/>
                </a:solidFill>
                <a:latin typeface="Calibri"/>
                <a:cs typeface="Calibri"/>
              </a:rPr>
              <a:t>Время </a:t>
            </a:r>
            <a:r>
              <a:rPr sz="1700" dirty="0">
                <a:solidFill>
                  <a:srgbClr val="3E3E3E"/>
                </a:solidFill>
                <a:latin typeface="Calibri"/>
                <a:cs typeface="Calibri"/>
              </a:rPr>
              <a:t>начала </a:t>
            </a:r>
            <a:r>
              <a:rPr sz="1700" spc="-5" dirty="0">
                <a:solidFill>
                  <a:srgbClr val="3E3E3E"/>
                </a:solidFill>
                <a:latin typeface="Calibri"/>
                <a:cs typeface="Calibri"/>
              </a:rPr>
              <a:t>рабочего </a:t>
            </a:r>
            <a:r>
              <a:rPr sz="1700" dirty="0">
                <a:solidFill>
                  <a:srgbClr val="3E3E3E"/>
                </a:solidFill>
                <a:latin typeface="Calibri"/>
                <a:cs typeface="Calibri"/>
              </a:rPr>
              <a:t>дня - 08:30 </a:t>
            </a:r>
            <a:r>
              <a:rPr sz="1700" spc="-5" dirty="0">
                <a:solidFill>
                  <a:srgbClr val="3E3E3E"/>
                </a:solidFill>
                <a:latin typeface="Calibri"/>
                <a:cs typeface="Calibri"/>
              </a:rPr>
              <a:t>утра, </a:t>
            </a:r>
            <a:r>
              <a:rPr sz="1700" dirty="0">
                <a:solidFill>
                  <a:srgbClr val="3E3E3E"/>
                </a:solidFill>
                <a:latin typeface="Calibri"/>
                <a:cs typeface="Calibri"/>
              </a:rPr>
              <a:t>время </a:t>
            </a:r>
            <a:r>
              <a:rPr sz="1700" spc="-5" dirty="0">
                <a:solidFill>
                  <a:srgbClr val="3E3E3E"/>
                </a:solidFill>
                <a:latin typeface="Calibri"/>
                <a:cs typeface="Calibri"/>
              </a:rPr>
              <a:t>окончания рабочего </a:t>
            </a:r>
            <a:r>
              <a:rPr sz="1700" dirty="0">
                <a:solidFill>
                  <a:srgbClr val="3E3E3E"/>
                </a:solidFill>
                <a:latin typeface="Calibri"/>
                <a:cs typeface="Calibri"/>
              </a:rPr>
              <a:t>дня - 18:00, </a:t>
            </a:r>
            <a:r>
              <a:rPr sz="1700" spc="-37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3E3E3E"/>
                </a:solidFill>
                <a:latin typeface="Calibri"/>
                <a:cs typeface="Calibri"/>
              </a:rPr>
              <a:t>время</a:t>
            </a:r>
            <a:r>
              <a:rPr sz="1700" spc="-3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3E3E3E"/>
                </a:solidFill>
                <a:latin typeface="Calibri"/>
                <a:cs typeface="Calibri"/>
              </a:rPr>
              <a:t>перерыва</a:t>
            </a:r>
            <a:r>
              <a:rPr sz="1700" spc="-2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3E3E3E"/>
                </a:solidFill>
                <a:latin typeface="Calibri"/>
                <a:cs typeface="Calibri"/>
              </a:rPr>
              <a:t>для </a:t>
            </a:r>
            <a:r>
              <a:rPr sz="1700" spc="-15" dirty="0">
                <a:solidFill>
                  <a:srgbClr val="3E3E3E"/>
                </a:solidFill>
                <a:latin typeface="Calibri"/>
                <a:cs typeface="Calibri"/>
              </a:rPr>
              <a:t>отдыха</a:t>
            </a:r>
            <a:r>
              <a:rPr sz="1700" spc="-1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3E3E3E"/>
                </a:solidFill>
                <a:latin typeface="Calibri"/>
                <a:cs typeface="Calibri"/>
              </a:rPr>
              <a:t>и</a:t>
            </a:r>
            <a:r>
              <a:rPr sz="1700" spc="1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3E3E3E"/>
                </a:solidFill>
                <a:latin typeface="Calibri"/>
                <a:cs typeface="Calibri"/>
              </a:rPr>
              <a:t>питания</a:t>
            </a:r>
            <a:r>
              <a:rPr sz="170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3E3E3E"/>
                </a:solidFill>
                <a:latin typeface="Calibri"/>
                <a:cs typeface="Calibri"/>
              </a:rPr>
              <a:t>работника</a:t>
            </a:r>
            <a:r>
              <a:rPr sz="1700" spc="-3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3E3E3E"/>
                </a:solidFill>
                <a:latin typeface="Calibri"/>
                <a:cs typeface="Calibri"/>
              </a:rPr>
              <a:t>1,5</a:t>
            </a:r>
            <a:r>
              <a:rPr sz="1700" spc="1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3E3E3E"/>
                </a:solidFill>
                <a:latin typeface="Calibri"/>
                <a:cs typeface="Calibri"/>
              </a:rPr>
              <a:t>часов</a:t>
            </a:r>
            <a:r>
              <a:rPr sz="1700" spc="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3E3E3E"/>
                </a:solidFill>
                <a:latin typeface="Calibri"/>
                <a:cs typeface="Calibri"/>
              </a:rPr>
              <a:t>в</a:t>
            </a:r>
            <a:r>
              <a:rPr sz="1700" spc="-5" dirty="0">
                <a:solidFill>
                  <a:srgbClr val="3E3E3E"/>
                </a:solidFill>
                <a:latin typeface="Calibri"/>
                <a:cs typeface="Calibri"/>
              </a:rPr>
              <a:t> промежуток</a:t>
            </a:r>
            <a:r>
              <a:rPr sz="1700" spc="-1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3E3E3E"/>
                </a:solidFill>
                <a:latin typeface="Calibri"/>
                <a:cs typeface="Calibri"/>
              </a:rPr>
              <a:t>времени</a:t>
            </a:r>
            <a:r>
              <a:rPr sz="1700" spc="-1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3E3E3E"/>
                </a:solidFill>
                <a:latin typeface="Calibri"/>
                <a:cs typeface="Calibri"/>
              </a:rPr>
              <a:t>с</a:t>
            </a:r>
            <a:r>
              <a:rPr sz="1700" spc="1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3E3E3E"/>
                </a:solidFill>
                <a:latin typeface="Calibri"/>
                <a:cs typeface="Calibri"/>
              </a:rPr>
              <a:t>12:30</a:t>
            </a:r>
            <a:r>
              <a:rPr sz="1700" spc="-1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3E3E3E"/>
                </a:solidFill>
                <a:latin typeface="Calibri"/>
                <a:cs typeface="Calibri"/>
              </a:rPr>
              <a:t>-</a:t>
            </a:r>
            <a:r>
              <a:rPr sz="1700" spc="1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3E3E3E"/>
                </a:solidFill>
                <a:latin typeface="Calibri"/>
                <a:cs typeface="Calibri"/>
              </a:rPr>
              <a:t>14:00.</a:t>
            </a:r>
            <a:endParaRPr sz="1700">
              <a:latin typeface="Calibri"/>
              <a:cs typeface="Calibri"/>
            </a:endParaRPr>
          </a:p>
          <a:p>
            <a:pPr marL="12700">
              <a:lnSpc>
                <a:spcPts val="2039"/>
              </a:lnSpc>
            </a:pPr>
            <a:r>
              <a:rPr sz="1700" spc="-10" dirty="0">
                <a:solidFill>
                  <a:srgbClr val="3E3E3E"/>
                </a:solidFill>
                <a:latin typeface="Calibri"/>
                <a:cs typeface="Calibri"/>
              </a:rPr>
              <a:t>Выходные</a:t>
            </a:r>
            <a:r>
              <a:rPr sz="1700" spc="-1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3E3E3E"/>
                </a:solidFill>
                <a:latin typeface="Calibri"/>
                <a:cs typeface="Calibri"/>
              </a:rPr>
              <a:t>дни</a:t>
            </a:r>
            <a:r>
              <a:rPr sz="1700" spc="1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3E3E3E"/>
                </a:solidFill>
                <a:latin typeface="Calibri"/>
                <a:cs typeface="Calibri"/>
              </a:rPr>
              <a:t>- </a:t>
            </a:r>
            <a:r>
              <a:rPr sz="1700" spc="-5" dirty="0">
                <a:solidFill>
                  <a:srgbClr val="3E3E3E"/>
                </a:solidFill>
                <a:latin typeface="Calibri"/>
                <a:cs typeface="Calibri"/>
              </a:rPr>
              <a:t>Суббота</a:t>
            </a:r>
            <a:r>
              <a:rPr sz="1700" spc="-2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3E3E3E"/>
                </a:solidFill>
                <a:latin typeface="Calibri"/>
                <a:cs typeface="Calibri"/>
              </a:rPr>
              <a:t>и</a:t>
            </a:r>
            <a:r>
              <a:rPr sz="1700" spc="-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3E3E3E"/>
                </a:solidFill>
                <a:latin typeface="Calibri"/>
                <a:cs typeface="Calibri"/>
              </a:rPr>
              <a:t>Воскресенье.</a:t>
            </a:r>
            <a:endParaRPr sz="1700">
              <a:latin typeface="Calibri"/>
              <a:cs typeface="Calibri"/>
            </a:endParaRPr>
          </a:p>
          <a:p>
            <a:pPr marL="12700" marR="140970" indent="449580">
              <a:lnSpc>
                <a:spcPct val="100000"/>
              </a:lnSpc>
            </a:pPr>
            <a:r>
              <a:rPr sz="1700" spc="-5" dirty="0">
                <a:solidFill>
                  <a:srgbClr val="40749B"/>
                </a:solidFill>
                <a:latin typeface="Calibri"/>
                <a:cs typeface="Calibri"/>
              </a:rPr>
              <a:t>Ежегодные</a:t>
            </a:r>
            <a:r>
              <a:rPr sz="1700" spc="-45" dirty="0">
                <a:solidFill>
                  <a:srgbClr val="40749B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0749B"/>
                </a:solidFill>
                <a:latin typeface="Calibri"/>
                <a:cs typeface="Calibri"/>
              </a:rPr>
              <a:t>оплачиваемые </a:t>
            </a:r>
            <a:r>
              <a:rPr sz="1700" spc="-10" dirty="0">
                <a:solidFill>
                  <a:srgbClr val="40749B"/>
                </a:solidFill>
                <a:latin typeface="Calibri"/>
                <a:cs typeface="Calibri"/>
              </a:rPr>
              <a:t>отпуска.</a:t>
            </a:r>
            <a:r>
              <a:rPr sz="1700" spc="15" dirty="0">
                <a:solidFill>
                  <a:srgbClr val="40749B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3E3E3E"/>
                </a:solidFill>
                <a:latin typeface="Calibri"/>
                <a:cs typeface="Calibri"/>
              </a:rPr>
              <a:t>Работнику</a:t>
            </a:r>
            <a:r>
              <a:rPr sz="1700" spc="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3E3E3E"/>
                </a:solidFill>
                <a:latin typeface="Calibri"/>
                <a:cs typeface="Calibri"/>
              </a:rPr>
              <a:t>предоставляется</a:t>
            </a:r>
            <a:r>
              <a:rPr sz="1700" spc="-2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700" spc="-15" dirty="0">
                <a:solidFill>
                  <a:srgbClr val="3E3E3E"/>
                </a:solidFill>
                <a:latin typeface="Calibri"/>
                <a:cs typeface="Calibri"/>
              </a:rPr>
              <a:t>ежегодный</a:t>
            </a:r>
            <a:r>
              <a:rPr sz="1700" spc="2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3E3E3E"/>
                </a:solidFill>
                <a:latin typeface="Calibri"/>
                <a:cs typeface="Calibri"/>
              </a:rPr>
              <a:t>оплачиваемый </a:t>
            </a:r>
            <a:r>
              <a:rPr sz="1700" spc="-10" dirty="0">
                <a:solidFill>
                  <a:srgbClr val="3E3E3E"/>
                </a:solidFill>
                <a:latin typeface="Calibri"/>
                <a:cs typeface="Calibri"/>
              </a:rPr>
              <a:t>трудовой </a:t>
            </a:r>
            <a:r>
              <a:rPr sz="1700" spc="-37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3E3E3E"/>
                </a:solidFill>
                <a:latin typeface="Calibri"/>
                <a:cs typeface="Calibri"/>
              </a:rPr>
              <a:t>отпуск</a:t>
            </a:r>
            <a:r>
              <a:rPr sz="1700" spc="2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3E3E3E"/>
                </a:solidFill>
                <a:latin typeface="Calibri"/>
                <a:cs typeface="Calibri"/>
              </a:rPr>
              <a:t>продолжительностью </a:t>
            </a:r>
            <a:r>
              <a:rPr sz="1700" dirty="0">
                <a:solidFill>
                  <a:srgbClr val="3E3E3E"/>
                </a:solidFill>
                <a:latin typeface="Calibri"/>
                <a:cs typeface="Calibri"/>
              </a:rPr>
              <a:t>30</a:t>
            </a:r>
            <a:r>
              <a:rPr sz="1700" spc="1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3E3E3E"/>
                </a:solidFill>
                <a:latin typeface="Calibri"/>
                <a:cs typeface="Calibri"/>
              </a:rPr>
              <a:t>(тридцать)</a:t>
            </a:r>
            <a:r>
              <a:rPr sz="1700" spc="-5" dirty="0">
                <a:solidFill>
                  <a:srgbClr val="3E3E3E"/>
                </a:solidFill>
                <a:latin typeface="Calibri"/>
                <a:cs typeface="Calibri"/>
              </a:rPr>
              <a:t> календарных</a:t>
            </a:r>
            <a:r>
              <a:rPr sz="1700" spc="-2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3E3E3E"/>
                </a:solidFill>
                <a:latin typeface="Calibri"/>
                <a:cs typeface="Calibri"/>
              </a:rPr>
              <a:t>дней</a:t>
            </a:r>
            <a:r>
              <a:rPr sz="1700" spc="1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3E3E3E"/>
                </a:solidFill>
                <a:latin typeface="Calibri"/>
                <a:cs typeface="Calibri"/>
              </a:rPr>
              <a:t>для</a:t>
            </a:r>
            <a:r>
              <a:rPr sz="1700" spc="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3E3E3E"/>
                </a:solidFill>
                <a:latin typeface="Calibri"/>
                <a:cs typeface="Calibri"/>
              </a:rPr>
              <a:t>административного</a:t>
            </a:r>
            <a:r>
              <a:rPr sz="1700" spc="1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3E3E3E"/>
                </a:solidFill>
                <a:latin typeface="Calibri"/>
                <a:cs typeface="Calibri"/>
              </a:rPr>
              <a:t>и</a:t>
            </a:r>
            <a:r>
              <a:rPr sz="1700" spc="1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3E3E3E"/>
                </a:solidFill>
                <a:latin typeface="Calibri"/>
                <a:cs typeface="Calibri"/>
              </a:rPr>
              <a:t>56</a:t>
            </a:r>
            <a:r>
              <a:rPr sz="1700" spc="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3E3E3E"/>
                </a:solidFill>
                <a:latin typeface="Calibri"/>
                <a:cs typeface="Calibri"/>
              </a:rPr>
              <a:t>(пятьдесят </a:t>
            </a:r>
            <a:r>
              <a:rPr sz="1700" dirty="0">
                <a:solidFill>
                  <a:srgbClr val="3E3E3E"/>
                </a:solidFill>
                <a:latin typeface="Calibri"/>
                <a:cs typeface="Calibri"/>
              </a:rPr>
              <a:t> шесть) </a:t>
            </a:r>
            <a:r>
              <a:rPr sz="1700" spc="-5" dirty="0">
                <a:solidFill>
                  <a:srgbClr val="3E3E3E"/>
                </a:solidFill>
                <a:latin typeface="Calibri"/>
                <a:cs typeface="Calibri"/>
              </a:rPr>
              <a:t>для</a:t>
            </a:r>
            <a:r>
              <a:rPr sz="170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3E3E3E"/>
                </a:solidFill>
                <a:latin typeface="Calibri"/>
                <a:cs typeface="Calibri"/>
              </a:rPr>
              <a:t>академического </a:t>
            </a:r>
            <a:r>
              <a:rPr sz="1700" dirty="0">
                <a:solidFill>
                  <a:srgbClr val="3E3E3E"/>
                </a:solidFill>
                <a:latin typeface="Calibri"/>
                <a:cs typeface="Calibri"/>
              </a:rPr>
              <a:t>персонала.</a:t>
            </a:r>
            <a:r>
              <a:rPr sz="1700" spc="-2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3E3E3E"/>
                </a:solidFill>
                <a:latin typeface="Calibri"/>
                <a:cs typeface="Calibri"/>
              </a:rPr>
              <a:t>Отпуск</a:t>
            </a:r>
            <a:r>
              <a:rPr sz="1700" spc="3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3E3E3E"/>
                </a:solidFill>
                <a:latin typeface="Calibri"/>
                <a:cs typeface="Calibri"/>
              </a:rPr>
              <a:t>предоставляется</a:t>
            </a:r>
            <a:r>
              <a:rPr sz="1700" spc="-2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3E3E3E"/>
                </a:solidFill>
                <a:latin typeface="Calibri"/>
                <a:cs typeface="Calibri"/>
              </a:rPr>
              <a:t>работнику</a:t>
            </a:r>
            <a:r>
              <a:rPr sz="1700" spc="-1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3E3E3E"/>
                </a:solidFill>
                <a:latin typeface="Calibri"/>
                <a:cs typeface="Calibri"/>
              </a:rPr>
              <a:t>в сроки,</a:t>
            </a:r>
            <a:r>
              <a:rPr sz="1700" spc="-1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3E3E3E"/>
                </a:solidFill>
                <a:latin typeface="Calibri"/>
                <a:cs typeface="Calibri"/>
              </a:rPr>
              <a:t>согласно</a:t>
            </a:r>
            <a:r>
              <a:rPr sz="1700" spc="3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3E3E3E"/>
                </a:solidFill>
                <a:latin typeface="Calibri"/>
                <a:cs typeface="Calibri"/>
              </a:rPr>
              <a:t>графику </a:t>
            </a:r>
            <a:r>
              <a:rPr sz="1700" spc="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3E3E3E"/>
                </a:solidFill>
                <a:latin typeface="Calibri"/>
                <a:cs typeface="Calibri"/>
              </a:rPr>
              <a:t>отпусков,</a:t>
            </a:r>
            <a:r>
              <a:rPr sz="1700" spc="1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3E3E3E"/>
                </a:solidFill>
                <a:latin typeface="Calibri"/>
                <a:cs typeface="Calibri"/>
              </a:rPr>
              <a:t>решению</a:t>
            </a:r>
            <a:r>
              <a:rPr sz="1700" spc="-2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700" spc="-15" dirty="0">
                <a:solidFill>
                  <a:srgbClr val="3E3E3E"/>
                </a:solidFill>
                <a:latin typeface="Calibri"/>
                <a:cs typeface="Calibri"/>
              </a:rPr>
              <a:t>работодателя</a:t>
            </a:r>
            <a:r>
              <a:rPr sz="1700" spc="-4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3E3E3E"/>
                </a:solidFill>
                <a:latin typeface="Calibri"/>
                <a:cs typeface="Calibri"/>
              </a:rPr>
              <a:t>или по</a:t>
            </a:r>
            <a:r>
              <a:rPr sz="1700" spc="1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3E3E3E"/>
                </a:solidFill>
                <a:latin typeface="Calibri"/>
                <a:cs typeface="Calibri"/>
              </a:rPr>
              <a:t>соглашению </a:t>
            </a:r>
            <a:r>
              <a:rPr sz="1700" spc="-5" dirty="0">
                <a:solidFill>
                  <a:srgbClr val="3E3E3E"/>
                </a:solidFill>
                <a:latin typeface="Calibri"/>
                <a:cs typeface="Calibri"/>
              </a:rPr>
              <a:t>сторон.</a:t>
            </a:r>
            <a:endParaRPr sz="1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18947" rIns="0" bIns="0" rtlCol="0">
            <a:spAutoFit/>
          </a:bodyPr>
          <a:lstStyle/>
          <a:p>
            <a:pPr marL="884555" marR="5080" indent="-18415">
              <a:lnSpc>
                <a:spcPts val="4900"/>
              </a:lnSpc>
              <a:spcBef>
                <a:spcPts val="980"/>
              </a:spcBef>
            </a:pPr>
            <a:r>
              <a:rPr spc="-45" dirty="0"/>
              <a:t>ПРОВЕДЕНИЕ</a:t>
            </a:r>
            <a:r>
              <a:rPr spc="-155" dirty="0"/>
              <a:t> </a:t>
            </a:r>
            <a:r>
              <a:rPr spc="-50" dirty="0"/>
              <a:t>ИНСТРУКТАЖЕЙ</a:t>
            </a:r>
            <a:r>
              <a:rPr spc="-110" dirty="0"/>
              <a:t> </a:t>
            </a:r>
            <a:r>
              <a:rPr spc="-25" dirty="0"/>
              <a:t>ПО </a:t>
            </a:r>
            <a:r>
              <a:rPr spc="-1070" dirty="0"/>
              <a:t> </a:t>
            </a:r>
            <a:r>
              <a:rPr spc="-45" dirty="0"/>
              <a:t>БЕЗОПАСНОСТИ</a:t>
            </a:r>
            <a:r>
              <a:rPr spc="-150" dirty="0"/>
              <a:t> </a:t>
            </a:r>
            <a:r>
              <a:rPr dirty="0"/>
              <a:t>И</a:t>
            </a:r>
            <a:r>
              <a:rPr spc="-130" dirty="0"/>
              <a:t> </a:t>
            </a:r>
            <a:r>
              <a:rPr spc="-40" dirty="0"/>
              <a:t>ОХРАНЕ</a:t>
            </a:r>
            <a:r>
              <a:rPr spc="-145" dirty="0"/>
              <a:t> </a:t>
            </a:r>
            <a:r>
              <a:rPr spc="-45" dirty="0"/>
              <a:t>ТРУДА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76019" y="1822366"/>
            <a:ext cx="9859010" cy="340741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612140">
              <a:lnSpc>
                <a:spcPts val="2590"/>
              </a:lnSpc>
              <a:spcBef>
                <a:spcPts val="425"/>
              </a:spcBef>
              <a:buClr>
                <a:srgbClr val="3E3E3E"/>
              </a:buClr>
              <a:buAutoNum type="arabicPeriod"/>
              <a:tabLst>
                <a:tab pos="311785" algn="l"/>
              </a:tabLst>
            </a:pPr>
            <a:r>
              <a:rPr sz="2400" spc="-15" dirty="0">
                <a:solidFill>
                  <a:srgbClr val="40749B"/>
                </a:solidFill>
                <a:latin typeface="Calibri"/>
                <a:cs typeface="Calibri"/>
              </a:rPr>
              <a:t>Вводный</a:t>
            </a:r>
            <a:r>
              <a:rPr sz="2400" spc="-10" dirty="0">
                <a:solidFill>
                  <a:srgbClr val="40749B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749B"/>
                </a:solidFill>
                <a:latin typeface="Calibri"/>
                <a:cs typeface="Calibri"/>
              </a:rPr>
              <a:t>инструктаж</a:t>
            </a:r>
            <a:r>
              <a:rPr sz="2400" spc="-15" dirty="0">
                <a:solidFill>
                  <a:srgbClr val="40749B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E3E3E"/>
                </a:solidFill>
                <a:latin typeface="Calibri"/>
                <a:cs typeface="Calibri"/>
              </a:rPr>
              <a:t>–</a:t>
            </a:r>
            <a:r>
              <a:rPr sz="2400" spc="-1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3E3E3E"/>
                </a:solidFill>
                <a:latin typeface="Calibri"/>
                <a:cs typeface="Calibri"/>
              </a:rPr>
              <a:t>представителями</a:t>
            </a:r>
            <a:r>
              <a:rPr sz="2400" spc="-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400" spc="-35" dirty="0">
                <a:solidFill>
                  <a:srgbClr val="3E3E3E"/>
                </a:solidFill>
                <a:latin typeface="Calibri"/>
                <a:cs typeface="Calibri"/>
              </a:rPr>
              <a:t>отдела</a:t>
            </a:r>
            <a:r>
              <a:rPr sz="2400" spc="-2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3E3E3E"/>
                </a:solidFill>
                <a:latin typeface="Calibri"/>
                <a:cs typeface="Calibri"/>
              </a:rPr>
              <a:t>по</a:t>
            </a:r>
            <a:r>
              <a:rPr sz="2400" spc="-10" dirty="0">
                <a:solidFill>
                  <a:srgbClr val="3E3E3E"/>
                </a:solidFill>
                <a:latin typeface="Calibri"/>
                <a:cs typeface="Calibri"/>
              </a:rPr>
              <a:t> охране</a:t>
            </a:r>
            <a:r>
              <a:rPr sz="2400" spc="-1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3E3E3E"/>
                </a:solidFill>
                <a:latin typeface="Calibri"/>
                <a:cs typeface="Calibri"/>
              </a:rPr>
              <a:t>труда</a:t>
            </a:r>
            <a:r>
              <a:rPr sz="2400" spc="-1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3E3E3E"/>
                </a:solidFill>
                <a:latin typeface="Calibri"/>
                <a:cs typeface="Calibri"/>
              </a:rPr>
              <a:t>или </a:t>
            </a:r>
            <a:r>
              <a:rPr sz="2400" spc="-53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3E3E3E"/>
                </a:solidFill>
                <a:latin typeface="Calibri"/>
                <a:cs typeface="Calibri"/>
              </a:rPr>
              <a:t>ответственными</a:t>
            </a:r>
            <a:r>
              <a:rPr sz="240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3E3E3E"/>
                </a:solidFill>
                <a:latin typeface="Calibri"/>
                <a:cs typeface="Calibri"/>
              </a:rPr>
              <a:t>лицами.</a:t>
            </a:r>
            <a:endParaRPr sz="2400">
              <a:latin typeface="Calibri"/>
              <a:cs typeface="Calibri"/>
            </a:endParaRPr>
          </a:p>
          <a:p>
            <a:pPr marL="12700" marR="716280">
              <a:lnSpc>
                <a:spcPts val="2590"/>
              </a:lnSpc>
              <a:spcBef>
                <a:spcPts val="1410"/>
              </a:spcBef>
              <a:buClr>
                <a:srgbClr val="3E3E3E"/>
              </a:buClr>
              <a:buAutoNum type="arabicPeriod"/>
              <a:tabLst>
                <a:tab pos="311785" algn="l"/>
              </a:tabLst>
            </a:pPr>
            <a:r>
              <a:rPr sz="2400" spc="-5" dirty="0">
                <a:solidFill>
                  <a:srgbClr val="40749B"/>
                </a:solidFill>
                <a:latin typeface="Calibri"/>
                <a:cs typeface="Calibri"/>
              </a:rPr>
              <a:t>Первичный</a:t>
            </a:r>
            <a:r>
              <a:rPr sz="2400" spc="5" dirty="0">
                <a:solidFill>
                  <a:srgbClr val="40749B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749B"/>
                </a:solidFill>
                <a:latin typeface="Calibri"/>
                <a:cs typeface="Calibri"/>
              </a:rPr>
              <a:t>инструктаж</a:t>
            </a:r>
            <a:r>
              <a:rPr sz="2400" spc="-25" dirty="0">
                <a:solidFill>
                  <a:srgbClr val="40749B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E3E3E"/>
                </a:solidFill>
                <a:latin typeface="Calibri"/>
                <a:cs typeface="Calibri"/>
              </a:rPr>
              <a:t>на</a:t>
            </a:r>
            <a:r>
              <a:rPr sz="2400" spc="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3E3E3E"/>
                </a:solidFill>
                <a:latin typeface="Calibri"/>
                <a:cs typeface="Calibri"/>
              </a:rPr>
              <a:t>рабочем</a:t>
            </a:r>
            <a:r>
              <a:rPr sz="2400" spc="-1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3E3E3E"/>
                </a:solidFill>
                <a:latin typeface="Calibri"/>
                <a:cs typeface="Calibri"/>
              </a:rPr>
              <a:t>месте</a:t>
            </a:r>
            <a:r>
              <a:rPr sz="2400" spc="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3E3E3E"/>
                </a:solidFill>
                <a:latin typeface="Calibri"/>
                <a:cs typeface="Calibri"/>
              </a:rPr>
              <a:t>(лаборатории,</a:t>
            </a:r>
            <a:r>
              <a:rPr sz="2400" spc="-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3E3E3E"/>
                </a:solidFill>
                <a:latin typeface="Calibri"/>
                <a:cs typeface="Calibri"/>
              </a:rPr>
              <a:t>котельная, </a:t>
            </a:r>
            <a:r>
              <a:rPr sz="2400" spc="-52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3E3E3E"/>
                </a:solidFill>
                <a:latin typeface="Calibri"/>
                <a:cs typeface="Calibri"/>
              </a:rPr>
              <a:t>строительная</a:t>
            </a:r>
            <a:r>
              <a:rPr sz="2400" spc="-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3E3E3E"/>
                </a:solidFill>
                <a:latin typeface="Calibri"/>
                <a:cs typeface="Calibri"/>
              </a:rPr>
              <a:t>площадка</a:t>
            </a:r>
            <a:r>
              <a:rPr sz="2400" spc="-1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3E3E3E"/>
                </a:solidFill>
                <a:latin typeface="Calibri"/>
                <a:cs typeface="Calibri"/>
              </a:rPr>
              <a:t>т.д.)</a:t>
            </a:r>
            <a:r>
              <a:rPr sz="2400" spc="-2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E3E3E"/>
                </a:solidFill>
                <a:latin typeface="Calibri"/>
                <a:cs typeface="Calibri"/>
              </a:rPr>
              <a:t>– </a:t>
            </a:r>
            <a:r>
              <a:rPr sz="2400" spc="-20" dirty="0">
                <a:solidFill>
                  <a:srgbClr val="3E3E3E"/>
                </a:solidFill>
                <a:latin typeface="Calibri"/>
                <a:cs typeface="Calibri"/>
              </a:rPr>
              <a:t>руководителями</a:t>
            </a:r>
            <a:r>
              <a:rPr sz="2400" spc="-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400" spc="-30" dirty="0">
                <a:solidFill>
                  <a:srgbClr val="3E3E3E"/>
                </a:solidFill>
                <a:latin typeface="Calibri"/>
                <a:cs typeface="Calibri"/>
              </a:rPr>
              <a:t>отделов</a:t>
            </a:r>
            <a:r>
              <a:rPr sz="2400" spc="-1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3E3E3E"/>
                </a:solidFill>
                <a:latin typeface="Calibri"/>
                <a:cs typeface="Calibri"/>
              </a:rPr>
              <a:t>или </a:t>
            </a:r>
            <a:r>
              <a:rPr sz="240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3E3E3E"/>
                </a:solidFill>
                <a:latin typeface="Calibri"/>
                <a:cs typeface="Calibri"/>
              </a:rPr>
              <a:t>ответственными</a:t>
            </a:r>
            <a:r>
              <a:rPr sz="240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3E3E3E"/>
                </a:solidFill>
                <a:latin typeface="Calibri"/>
                <a:cs typeface="Calibri"/>
              </a:rPr>
              <a:t>лицами</a:t>
            </a:r>
            <a:r>
              <a:rPr sz="2400" spc="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3E3E3E"/>
                </a:solidFill>
                <a:latin typeface="Calibri"/>
                <a:cs typeface="Calibri"/>
              </a:rPr>
              <a:t>по</a:t>
            </a:r>
            <a:r>
              <a:rPr sz="2400" spc="-1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3E3E3E"/>
                </a:solidFill>
                <a:latin typeface="Calibri"/>
                <a:cs typeface="Calibri"/>
              </a:rPr>
              <a:t>ТБ</a:t>
            </a:r>
            <a:r>
              <a:rPr sz="2400" dirty="0">
                <a:solidFill>
                  <a:srgbClr val="3E3E3E"/>
                </a:solidFill>
                <a:latin typeface="Calibri"/>
                <a:cs typeface="Calibri"/>
              </a:rPr>
              <a:t> и</a:t>
            </a:r>
            <a:r>
              <a:rPr sz="2400" spc="-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400" spc="-135" dirty="0">
                <a:solidFill>
                  <a:srgbClr val="3E3E3E"/>
                </a:solidFill>
                <a:latin typeface="Calibri"/>
                <a:cs typeface="Calibri"/>
              </a:rPr>
              <a:t>ОТ.</a:t>
            </a:r>
            <a:endParaRPr sz="2400">
              <a:latin typeface="Calibri"/>
              <a:cs typeface="Calibri"/>
            </a:endParaRPr>
          </a:p>
          <a:p>
            <a:pPr marL="311150" indent="-299085">
              <a:lnSpc>
                <a:spcPct val="100000"/>
              </a:lnSpc>
              <a:spcBef>
                <a:spcPts val="1080"/>
              </a:spcBef>
              <a:buClr>
                <a:srgbClr val="3E3E3E"/>
              </a:buClr>
              <a:buAutoNum type="arabicPeriod"/>
              <a:tabLst>
                <a:tab pos="311785" algn="l"/>
              </a:tabLst>
            </a:pPr>
            <a:r>
              <a:rPr sz="2400" spc="-10" dirty="0">
                <a:solidFill>
                  <a:srgbClr val="40749B"/>
                </a:solidFill>
                <a:latin typeface="Calibri"/>
                <a:cs typeface="Calibri"/>
              </a:rPr>
              <a:t>Повторный</a:t>
            </a:r>
            <a:r>
              <a:rPr sz="2400" spc="-5" dirty="0">
                <a:solidFill>
                  <a:srgbClr val="40749B"/>
                </a:solidFill>
                <a:latin typeface="Calibri"/>
                <a:cs typeface="Calibri"/>
              </a:rPr>
              <a:t> инструктаж</a:t>
            </a:r>
            <a:r>
              <a:rPr sz="2400" spc="-20" dirty="0">
                <a:solidFill>
                  <a:srgbClr val="40749B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E3E3E"/>
                </a:solidFill>
                <a:latin typeface="Calibri"/>
                <a:cs typeface="Calibri"/>
              </a:rPr>
              <a:t>на</a:t>
            </a:r>
            <a:r>
              <a:rPr sz="2400" spc="-1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3E3E3E"/>
                </a:solidFill>
                <a:latin typeface="Calibri"/>
                <a:cs typeface="Calibri"/>
              </a:rPr>
              <a:t>рабочем</a:t>
            </a:r>
            <a:r>
              <a:rPr sz="2400" spc="-2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3E3E3E"/>
                </a:solidFill>
                <a:latin typeface="Calibri"/>
                <a:cs typeface="Calibri"/>
              </a:rPr>
              <a:t>месте.</a:t>
            </a:r>
            <a:endParaRPr sz="2400">
              <a:latin typeface="Calibri"/>
              <a:cs typeface="Calibri"/>
            </a:endParaRPr>
          </a:p>
          <a:p>
            <a:pPr marL="311150" indent="-299085">
              <a:lnSpc>
                <a:spcPct val="100000"/>
              </a:lnSpc>
              <a:spcBef>
                <a:spcPts val="1105"/>
              </a:spcBef>
              <a:buClr>
                <a:srgbClr val="3E3E3E"/>
              </a:buClr>
              <a:buAutoNum type="arabicPeriod"/>
              <a:tabLst>
                <a:tab pos="311785" algn="l"/>
              </a:tabLst>
            </a:pPr>
            <a:r>
              <a:rPr sz="2400" spc="-5" dirty="0">
                <a:solidFill>
                  <a:srgbClr val="40749B"/>
                </a:solidFill>
                <a:latin typeface="Calibri"/>
                <a:cs typeface="Calibri"/>
              </a:rPr>
              <a:t>Внеплановый инструктаж</a:t>
            </a:r>
            <a:r>
              <a:rPr sz="2400" spc="-10" dirty="0">
                <a:solidFill>
                  <a:srgbClr val="40749B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E3E3E"/>
                </a:solidFill>
                <a:latin typeface="Calibri"/>
                <a:cs typeface="Calibri"/>
              </a:rPr>
              <a:t>-</a:t>
            </a:r>
            <a:r>
              <a:rPr sz="2400" spc="-1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E3E3E"/>
                </a:solidFill>
                <a:latin typeface="Calibri"/>
                <a:cs typeface="Calibri"/>
              </a:rPr>
              <a:t>в </a:t>
            </a:r>
            <a:r>
              <a:rPr sz="2400" spc="-5" dirty="0">
                <a:solidFill>
                  <a:srgbClr val="3E3E3E"/>
                </a:solidFill>
                <a:latin typeface="Calibri"/>
                <a:cs typeface="Calibri"/>
              </a:rPr>
              <a:t>связи</a:t>
            </a:r>
            <a:r>
              <a:rPr sz="2400" spc="-2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E3E3E"/>
                </a:solidFill>
                <a:latin typeface="Calibri"/>
                <a:cs typeface="Calibri"/>
              </a:rPr>
              <a:t>с</a:t>
            </a:r>
            <a:r>
              <a:rPr sz="2400" spc="-5" dirty="0">
                <a:solidFill>
                  <a:srgbClr val="3E3E3E"/>
                </a:solidFill>
                <a:latin typeface="Calibri"/>
                <a:cs typeface="Calibri"/>
              </a:rPr>
              <a:t> изменениями</a:t>
            </a:r>
            <a:r>
              <a:rPr sz="2400" spc="1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3E3E3E"/>
                </a:solidFill>
                <a:latin typeface="Calibri"/>
                <a:cs typeface="Calibri"/>
              </a:rPr>
              <a:t>условий </a:t>
            </a:r>
            <a:r>
              <a:rPr sz="2400" spc="-25" dirty="0">
                <a:solidFill>
                  <a:srgbClr val="3E3E3E"/>
                </a:solidFill>
                <a:latin typeface="Calibri"/>
                <a:cs typeface="Calibri"/>
              </a:rPr>
              <a:t>труда</a:t>
            </a:r>
            <a:r>
              <a:rPr sz="2400" spc="-1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3E3E3E"/>
                </a:solidFill>
                <a:latin typeface="Calibri"/>
                <a:cs typeface="Calibri"/>
              </a:rPr>
              <a:t>или</a:t>
            </a:r>
            <a:r>
              <a:rPr sz="2400" spc="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3E3E3E"/>
                </a:solidFill>
                <a:latin typeface="Calibri"/>
                <a:cs typeface="Calibri"/>
              </a:rPr>
              <a:t>ЧП.</a:t>
            </a:r>
            <a:endParaRPr sz="2400">
              <a:latin typeface="Calibri"/>
              <a:cs typeface="Calibri"/>
            </a:endParaRPr>
          </a:p>
          <a:p>
            <a:pPr marL="311150" indent="-299085">
              <a:lnSpc>
                <a:spcPct val="100000"/>
              </a:lnSpc>
              <a:spcBef>
                <a:spcPts val="1115"/>
              </a:spcBef>
              <a:buClr>
                <a:srgbClr val="3E3E3E"/>
              </a:buClr>
              <a:buAutoNum type="arabicPeriod"/>
              <a:tabLst>
                <a:tab pos="311785" algn="l"/>
              </a:tabLst>
            </a:pPr>
            <a:r>
              <a:rPr sz="2400" spc="-15" dirty="0">
                <a:solidFill>
                  <a:srgbClr val="40749B"/>
                </a:solidFill>
                <a:latin typeface="Calibri"/>
                <a:cs typeface="Calibri"/>
              </a:rPr>
              <a:t>Целевой</a:t>
            </a:r>
            <a:r>
              <a:rPr sz="2400" spc="-5" dirty="0">
                <a:solidFill>
                  <a:srgbClr val="40749B"/>
                </a:solidFill>
                <a:latin typeface="Calibri"/>
                <a:cs typeface="Calibri"/>
              </a:rPr>
              <a:t> инструктаж</a:t>
            </a:r>
            <a:r>
              <a:rPr sz="2400" spc="-15" dirty="0">
                <a:solidFill>
                  <a:srgbClr val="40749B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E3E3E"/>
                </a:solidFill>
                <a:latin typeface="Calibri"/>
                <a:cs typeface="Calibri"/>
              </a:rPr>
              <a:t>–</a:t>
            </a:r>
            <a:r>
              <a:rPr sz="2400" spc="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3E3E3E"/>
                </a:solidFill>
                <a:latin typeface="Calibri"/>
                <a:cs typeface="Calibri"/>
              </a:rPr>
              <a:t>при</a:t>
            </a:r>
            <a:r>
              <a:rPr sz="2400" spc="-10" dirty="0">
                <a:solidFill>
                  <a:srgbClr val="3E3E3E"/>
                </a:solidFill>
                <a:latin typeface="Calibri"/>
                <a:cs typeface="Calibri"/>
              </a:rPr>
              <a:t> выполнении</a:t>
            </a:r>
            <a:r>
              <a:rPr sz="2400" spc="2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3E3E3E"/>
                </a:solidFill>
                <a:latin typeface="Calibri"/>
                <a:cs typeface="Calibri"/>
              </a:rPr>
              <a:t>отдельных</a:t>
            </a:r>
            <a:r>
              <a:rPr sz="2400" spc="-5" dirty="0">
                <a:solidFill>
                  <a:srgbClr val="3E3E3E"/>
                </a:solidFill>
                <a:latin typeface="Calibri"/>
                <a:cs typeface="Calibri"/>
              </a:rPr>
              <a:t> заданий.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61774" y="913891"/>
            <a:ext cx="772731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5" dirty="0"/>
              <a:t>ОБЩИЕ</a:t>
            </a:r>
            <a:r>
              <a:rPr spc="-135" dirty="0"/>
              <a:t> </a:t>
            </a:r>
            <a:r>
              <a:rPr spc="-45" dirty="0"/>
              <a:t>ПРАВИЛА</a:t>
            </a:r>
            <a:r>
              <a:rPr spc="-130" dirty="0"/>
              <a:t> </a:t>
            </a:r>
            <a:r>
              <a:rPr spc="-50" dirty="0"/>
              <a:t>ПОВЕДЕНИЯ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75954" y="1866562"/>
            <a:ext cx="7739380" cy="395172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448945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660400" algn="l"/>
              </a:tabLst>
            </a:pPr>
            <a:r>
              <a:rPr sz="1600" spc="-5" dirty="0">
                <a:solidFill>
                  <a:srgbClr val="3E3E3E"/>
                </a:solidFill>
                <a:latin typeface="Calibri"/>
                <a:cs typeface="Calibri"/>
              </a:rPr>
              <a:t>В</a:t>
            </a:r>
            <a:r>
              <a:rPr sz="1600" spc="3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3E3E3E"/>
                </a:solidFill>
                <a:latin typeface="Calibri"/>
                <a:cs typeface="Calibri"/>
              </a:rPr>
              <a:t>соответствии</a:t>
            </a:r>
            <a:r>
              <a:rPr sz="1600" spc="5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3E3E3E"/>
                </a:solidFill>
                <a:latin typeface="Calibri"/>
                <a:cs typeface="Calibri"/>
              </a:rPr>
              <a:t>с</a:t>
            </a:r>
            <a:r>
              <a:rPr sz="1600" spc="1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3E3E3E"/>
                </a:solidFill>
                <a:latin typeface="Calibri"/>
                <a:cs typeface="Calibri"/>
              </a:rPr>
              <a:t>законодательством</a:t>
            </a:r>
            <a:r>
              <a:rPr sz="1600" spc="5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3E3E3E"/>
                </a:solidFill>
                <a:latin typeface="Calibri"/>
                <a:cs typeface="Calibri"/>
              </a:rPr>
              <a:t>РК,</a:t>
            </a:r>
            <a:r>
              <a:rPr sz="1600" spc="2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3E3E3E"/>
                </a:solidFill>
                <a:latin typeface="Calibri"/>
                <a:cs typeface="Calibri"/>
              </a:rPr>
              <a:t>на</a:t>
            </a:r>
            <a:r>
              <a:rPr sz="160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600" spc="-10" dirty="0" err="1">
                <a:solidFill>
                  <a:srgbClr val="3E3E3E"/>
                </a:solidFill>
                <a:latin typeface="Calibri"/>
                <a:cs typeface="Calibri"/>
              </a:rPr>
              <a:t>территорий</a:t>
            </a:r>
            <a:r>
              <a:rPr sz="1600" spc="3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lang="ru-RU" sz="1600" spc="-5" dirty="0">
                <a:solidFill>
                  <a:srgbClr val="3E3E3E"/>
                </a:solidFill>
                <a:latin typeface="Calibri"/>
                <a:cs typeface="Calibri"/>
              </a:rPr>
              <a:t>университета </a:t>
            </a:r>
            <a:r>
              <a:rPr sz="1600" spc="-10" dirty="0" err="1">
                <a:solidFill>
                  <a:srgbClr val="3E3E3E"/>
                </a:solidFill>
                <a:latin typeface="Calibri"/>
                <a:cs typeface="Calibri"/>
              </a:rPr>
              <a:t>запрещено</a:t>
            </a:r>
            <a:r>
              <a:rPr sz="1600" spc="2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3E3E3E"/>
                </a:solidFill>
                <a:latin typeface="Calibri"/>
                <a:cs typeface="Calibri"/>
              </a:rPr>
              <a:t>курение</a:t>
            </a:r>
            <a:r>
              <a:rPr sz="1600" spc="1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3E3E3E"/>
                </a:solidFill>
                <a:latin typeface="Calibri"/>
                <a:cs typeface="Calibri"/>
              </a:rPr>
              <a:t>(НО</a:t>
            </a:r>
            <a:r>
              <a:rPr sz="1600" spc="2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3E3E3E"/>
                </a:solidFill>
                <a:latin typeface="Calibri"/>
                <a:cs typeface="Calibri"/>
              </a:rPr>
              <a:t>возможно</a:t>
            </a:r>
            <a:r>
              <a:rPr sz="1600" spc="2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3E3E3E"/>
                </a:solidFill>
                <a:latin typeface="Calibri"/>
                <a:cs typeface="Calibri"/>
              </a:rPr>
              <a:t>в</a:t>
            </a:r>
            <a:r>
              <a:rPr sz="160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3E3E3E"/>
                </a:solidFill>
                <a:latin typeface="Calibri"/>
                <a:cs typeface="Calibri"/>
              </a:rPr>
              <a:t>специально</a:t>
            </a:r>
            <a:r>
              <a:rPr sz="1600" spc="2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3E3E3E"/>
                </a:solidFill>
                <a:latin typeface="Calibri"/>
                <a:cs typeface="Calibri"/>
              </a:rPr>
              <a:t>отведенных</a:t>
            </a:r>
            <a:r>
              <a:rPr sz="1600" spc="2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3E3E3E"/>
                </a:solidFill>
                <a:latin typeface="Calibri"/>
                <a:cs typeface="Calibri"/>
              </a:rPr>
              <a:t>и </a:t>
            </a:r>
            <a:r>
              <a:rPr sz="1600" spc="-15" dirty="0">
                <a:solidFill>
                  <a:srgbClr val="3E3E3E"/>
                </a:solidFill>
                <a:latin typeface="Calibri"/>
                <a:cs typeface="Calibri"/>
              </a:rPr>
              <a:t>оборудованных </a:t>
            </a:r>
            <a:r>
              <a:rPr sz="1600" spc="-1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3E3E3E"/>
                </a:solidFill>
                <a:latin typeface="Calibri"/>
                <a:cs typeface="Calibri"/>
              </a:rPr>
              <a:t>общественных местах).</a:t>
            </a:r>
            <a:endParaRPr sz="1600" dirty="0">
              <a:latin typeface="Calibri"/>
              <a:cs typeface="Calibri"/>
            </a:endParaRPr>
          </a:p>
          <a:p>
            <a:pPr marL="462280" marR="89535">
              <a:lnSpc>
                <a:spcPct val="100000"/>
              </a:lnSpc>
              <a:buAutoNum type="arabicPeriod"/>
              <a:tabLst>
                <a:tab pos="661670" algn="l"/>
              </a:tabLst>
            </a:pPr>
            <a:r>
              <a:rPr sz="1600" spc="-10" dirty="0">
                <a:solidFill>
                  <a:srgbClr val="3E3E3E"/>
                </a:solidFill>
                <a:latin typeface="Calibri"/>
                <a:cs typeface="Calibri"/>
              </a:rPr>
              <a:t>Запрещено</a:t>
            </a:r>
            <a:r>
              <a:rPr sz="1600" spc="34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3E3E3E"/>
                </a:solidFill>
                <a:latin typeface="Calibri"/>
                <a:cs typeface="Calibri"/>
              </a:rPr>
              <a:t>употребление</a:t>
            </a:r>
            <a:r>
              <a:rPr sz="1600" spc="34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3E3E3E"/>
                </a:solidFill>
                <a:latin typeface="Calibri"/>
                <a:cs typeface="Calibri"/>
              </a:rPr>
              <a:t>алкогольных напитков </a:t>
            </a:r>
            <a:r>
              <a:rPr sz="1600" spc="-5" dirty="0">
                <a:solidFill>
                  <a:srgbClr val="3E3E3E"/>
                </a:solidFill>
                <a:latin typeface="Calibri"/>
                <a:cs typeface="Calibri"/>
              </a:rPr>
              <a:t>и </a:t>
            </a:r>
            <a:r>
              <a:rPr sz="1600" spc="-10" dirty="0">
                <a:solidFill>
                  <a:srgbClr val="3E3E3E"/>
                </a:solidFill>
                <a:latin typeface="Calibri"/>
                <a:cs typeface="Calibri"/>
              </a:rPr>
              <a:t>наркотических </a:t>
            </a:r>
            <a:r>
              <a:rPr sz="1600" spc="-5" dirty="0">
                <a:solidFill>
                  <a:srgbClr val="3E3E3E"/>
                </a:solidFill>
                <a:latin typeface="Calibri"/>
                <a:cs typeface="Calibri"/>
              </a:rPr>
              <a:t>веществ. </a:t>
            </a:r>
            <a:r>
              <a:rPr sz="160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3E3E3E"/>
                </a:solidFill>
                <a:latin typeface="Calibri"/>
                <a:cs typeface="Calibri"/>
              </a:rPr>
              <a:t>3.Все</a:t>
            </a:r>
            <a:r>
              <a:rPr sz="1600" spc="3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3E3E3E"/>
                </a:solidFill>
                <a:latin typeface="Calibri"/>
                <a:cs typeface="Calibri"/>
              </a:rPr>
              <a:t>пустые</a:t>
            </a:r>
            <a:r>
              <a:rPr sz="1600" spc="2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3E3E3E"/>
                </a:solidFill>
                <a:latin typeface="Calibri"/>
                <a:cs typeface="Calibri"/>
              </a:rPr>
              <a:t>банки,</a:t>
            </a:r>
            <a:r>
              <a:rPr sz="1600" spc="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3E3E3E"/>
                </a:solidFill>
                <a:latin typeface="Calibri"/>
                <a:cs typeface="Calibri"/>
              </a:rPr>
              <a:t>грязную</a:t>
            </a:r>
            <a:r>
              <a:rPr sz="160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3E3E3E"/>
                </a:solidFill>
                <a:latin typeface="Calibri"/>
                <a:cs typeface="Calibri"/>
              </a:rPr>
              <a:t>ветошь,</a:t>
            </a:r>
            <a:r>
              <a:rPr sz="1600" spc="3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3E3E3E"/>
                </a:solidFill>
                <a:latin typeface="Calibri"/>
                <a:cs typeface="Calibri"/>
              </a:rPr>
              <a:t>одноразовые</a:t>
            </a:r>
            <a:r>
              <a:rPr sz="1600" spc="2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3E3E3E"/>
                </a:solidFill>
                <a:latin typeface="Calibri"/>
                <a:cs typeface="Calibri"/>
              </a:rPr>
              <a:t>стаканы</a:t>
            </a:r>
            <a:r>
              <a:rPr sz="1600" spc="-5" dirty="0">
                <a:solidFill>
                  <a:srgbClr val="3E3E3E"/>
                </a:solidFill>
                <a:latin typeface="Calibri"/>
                <a:cs typeface="Calibri"/>
              </a:rPr>
              <a:t> и</a:t>
            </a:r>
            <a:r>
              <a:rPr sz="1600" spc="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3E3E3E"/>
                </a:solidFill>
                <a:latin typeface="Calibri"/>
                <a:cs typeface="Calibri"/>
              </a:rPr>
              <a:t>мусор</a:t>
            </a:r>
            <a:r>
              <a:rPr sz="1600" spc="4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3E3E3E"/>
                </a:solidFill>
                <a:latin typeface="Calibri"/>
                <a:cs typeface="Calibri"/>
              </a:rPr>
              <a:t>выбрасывать</a:t>
            </a:r>
            <a:r>
              <a:rPr sz="1600" spc="-4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3E3E3E"/>
                </a:solidFill>
                <a:latin typeface="Calibri"/>
                <a:cs typeface="Calibri"/>
              </a:rPr>
              <a:t>в</a:t>
            </a:r>
            <a:endParaRPr sz="16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3E3E3E"/>
                </a:solidFill>
                <a:latin typeface="Calibri"/>
                <a:cs typeface="Calibri"/>
              </a:rPr>
              <a:t>соответствующие</a:t>
            </a:r>
            <a:r>
              <a:rPr sz="1600" spc="5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3E3E3E"/>
                </a:solidFill>
                <a:latin typeface="Calibri"/>
                <a:cs typeface="Calibri"/>
              </a:rPr>
              <a:t>приспособленные</a:t>
            </a:r>
            <a:r>
              <a:rPr sz="1600" spc="4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3E3E3E"/>
                </a:solidFill>
                <a:latin typeface="Calibri"/>
                <a:cs typeface="Calibri"/>
              </a:rPr>
              <a:t>для</a:t>
            </a:r>
            <a:r>
              <a:rPr sz="1600" spc="1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3E3E3E"/>
                </a:solidFill>
                <a:latin typeface="Calibri"/>
                <a:cs typeface="Calibri"/>
              </a:rPr>
              <a:t>этого</a:t>
            </a:r>
            <a:r>
              <a:rPr sz="1600" spc="1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3E3E3E"/>
                </a:solidFill>
                <a:latin typeface="Calibri"/>
                <a:cs typeface="Calibri"/>
              </a:rPr>
              <a:t>мусорные</a:t>
            </a:r>
            <a:r>
              <a:rPr sz="1600" spc="4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3E3E3E"/>
                </a:solidFill>
                <a:latin typeface="Calibri"/>
                <a:cs typeface="Calibri"/>
              </a:rPr>
              <a:t>урны.</a:t>
            </a:r>
            <a:endParaRPr sz="1600" dirty="0">
              <a:latin typeface="Calibri"/>
              <a:cs typeface="Calibri"/>
            </a:endParaRPr>
          </a:p>
          <a:p>
            <a:pPr marL="12700" marR="460375" indent="449580">
              <a:lnSpc>
                <a:spcPct val="100000"/>
              </a:lnSpc>
              <a:buSzPct val="93750"/>
              <a:buAutoNum type="arabicPeriod" startAt="4"/>
              <a:tabLst>
                <a:tab pos="616585" algn="l"/>
              </a:tabLst>
            </a:pPr>
            <a:r>
              <a:rPr sz="1600" spc="-5" dirty="0">
                <a:solidFill>
                  <a:srgbClr val="3E3E3E"/>
                </a:solidFill>
                <a:latin typeface="Calibri"/>
                <a:cs typeface="Calibri"/>
              </a:rPr>
              <a:t>Не</a:t>
            </a:r>
            <a:r>
              <a:rPr sz="1600" spc="2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3E3E3E"/>
                </a:solidFill>
                <a:latin typeface="Calibri"/>
                <a:cs typeface="Calibri"/>
              </a:rPr>
              <a:t>оставлять</a:t>
            </a:r>
            <a:r>
              <a:rPr sz="160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3E3E3E"/>
                </a:solidFill>
                <a:latin typeface="Calibri"/>
                <a:cs typeface="Calibri"/>
              </a:rPr>
              <a:t>без</a:t>
            </a:r>
            <a:r>
              <a:rPr sz="1600" spc="1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3E3E3E"/>
                </a:solidFill>
                <a:latin typeface="Calibri"/>
                <a:cs typeface="Calibri"/>
              </a:rPr>
              <a:t>присмотра</a:t>
            </a:r>
            <a:r>
              <a:rPr sz="1600" spc="2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3E3E3E"/>
                </a:solidFill>
                <a:latin typeface="Calibri"/>
                <a:cs typeface="Calibri"/>
              </a:rPr>
              <a:t>служебные</a:t>
            </a:r>
            <a:r>
              <a:rPr sz="1600" spc="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3E3E3E"/>
                </a:solidFill>
                <a:latin typeface="Calibri"/>
                <a:cs typeface="Calibri"/>
              </a:rPr>
              <a:t>помещения,</a:t>
            </a:r>
            <a:r>
              <a:rPr sz="1600" spc="6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3E3E3E"/>
                </a:solidFill>
                <a:latin typeface="Calibri"/>
                <a:cs typeface="Calibri"/>
              </a:rPr>
              <a:t>а</a:t>
            </a:r>
            <a:r>
              <a:rPr sz="1600" spc="-1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3E3E3E"/>
                </a:solidFill>
                <a:latin typeface="Calibri"/>
                <a:cs typeface="Calibri"/>
              </a:rPr>
              <a:t>также ключи</a:t>
            </a:r>
            <a:r>
              <a:rPr sz="160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3E3E3E"/>
                </a:solidFill>
                <a:latin typeface="Calibri"/>
                <a:cs typeface="Calibri"/>
              </a:rPr>
              <a:t>в</a:t>
            </a:r>
            <a:r>
              <a:rPr sz="160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3E3E3E"/>
                </a:solidFill>
                <a:latin typeface="Calibri"/>
                <a:cs typeface="Calibri"/>
              </a:rPr>
              <a:t>дверях </a:t>
            </a:r>
            <a:r>
              <a:rPr sz="1600" spc="-34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3E3E3E"/>
                </a:solidFill>
                <a:latin typeface="Calibri"/>
                <a:cs typeface="Calibri"/>
              </a:rPr>
              <a:t>помещений,</a:t>
            </a:r>
            <a:r>
              <a:rPr sz="1600" spc="3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3E3E3E"/>
                </a:solidFill>
                <a:latin typeface="Calibri"/>
                <a:cs typeface="Calibri"/>
              </a:rPr>
              <a:t>сейфах,</a:t>
            </a:r>
            <a:r>
              <a:rPr sz="1600" spc="1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3E3E3E"/>
                </a:solidFill>
                <a:latin typeface="Calibri"/>
                <a:cs typeface="Calibri"/>
              </a:rPr>
              <a:t>шкафах</a:t>
            </a:r>
            <a:r>
              <a:rPr sz="1600" spc="-2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3E3E3E"/>
                </a:solidFill>
                <a:latin typeface="Calibri"/>
                <a:cs typeface="Calibri"/>
              </a:rPr>
              <a:t>и</a:t>
            </a:r>
            <a:r>
              <a:rPr sz="160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3E3E3E"/>
                </a:solidFill>
                <a:latin typeface="Calibri"/>
                <a:cs typeface="Calibri"/>
              </a:rPr>
              <a:t>других</a:t>
            </a:r>
            <a:r>
              <a:rPr sz="1600" spc="1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3E3E3E"/>
                </a:solidFill>
                <a:latin typeface="Calibri"/>
                <a:cs typeface="Calibri"/>
              </a:rPr>
              <a:t>запирающихся</a:t>
            </a:r>
            <a:r>
              <a:rPr sz="1600" spc="-1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3E3E3E"/>
                </a:solidFill>
                <a:latin typeface="Calibri"/>
                <a:cs typeface="Calibri"/>
              </a:rPr>
              <a:t>устройствах</a:t>
            </a:r>
            <a:r>
              <a:rPr sz="1600" spc="2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3E3E3E"/>
                </a:solidFill>
                <a:latin typeface="Calibri"/>
                <a:cs typeface="Calibri"/>
              </a:rPr>
              <a:t>и</a:t>
            </a:r>
            <a:r>
              <a:rPr sz="1600" spc="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3E3E3E"/>
                </a:solidFill>
                <a:latin typeface="Calibri"/>
                <a:cs typeface="Calibri"/>
              </a:rPr>
              <a:t>оборудовании.</a:t>
            </a:r>
            <a:endParaRPr sz="1600" dirty="0">
              <a:latin typeface="Calibri"/>
              <a:cs typeface="Calibri"/>
            </a:endParaRPr>
          </a:p>
          <a:p>
            <a:pPr marL="12700" marR="76835" indent="449580">
              <a:lnSpc>
                <a:spcPct val="100000"/>
              </a:lnSpc>
              <a:buSzPct val="93750"/>
              <a:buAutoNum type="arabicPeriod" startAt="4"/>
              <a:tabLst>
                <a:tab pos="617855" algn="l"/>
              </a:tabLst>
            </a:pPr>
            <a:r>
              <a:rPr sz="1600" dirty="0">
                <a:solidFill>
                  <a:srgbClr val="3E3E3E"/>
                </a:solidFill>
                <a:latin typeface="Calibri"/>
                <a:cs typeface="Calibri"/>
              </a:rPr>
              <a:t>Быть</a:t>
            </a:r>
            <a:r>
              <a:rPr sz="1600" spc="-2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3E3E3E"/>
                </a:solidFill>
                <a:latin typeface="Calibri"/>
                <a:cs typeface="Calibri"/>
              </a:rPr>
              <a:t>внимательным</a:t>
            </a:r>
            <a:r>
              <a:rPr sz="1600" spc="-5" dirty="0">
                <a:solidFill>
                  <a:srgbClr val="3E3E3E"/>
                </a:solidFill>
                <a:latin typeface="Calibri"/>
                <a:cs typeface="Calibri"/>
              </a:rPr>
              <a:t> к</a:t>
            </a:r>
            <a:r>
              <a:rPr sz="1600" spc="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3E3E3E"/>
                </a:solidFill>
                <a:latin typeface="Calibri"/>
                <a:cs typeface="Calibri"/>
              </a:rPr>
              <a:t>сигналам</a:t>
            </a:r>
            <a:r>
              <a:rPr sz="1600" spc="-1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3E3E3E"/>
                </a:solidFill>
                <a:latin typeface="Calibri"/>
                <a:cs typeface="Calibri"/>
              </a:rPr>
              <a:t>оповещения</a:t>
            </a:r>
            <a:r>
              <a:rPr sz="1600" spc="4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3E3E3E"/>
                </a:solidFill>
                <a:latin typeface="Calibri"/>
                <a:cs typeface="Calibri"/>
              </a:rPr>
              <a:t>и</a:t>
            </a:r>
            <a:r>
              <a:rPr sz="160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3E3E3E"/>
                </a:solidFill>
                <a:latin typeface="Calibri"/>
                <a:cs typeface="Calibri"/>
              </a:rPr>
              <a:t>уведомления</a:t>
            </a:r>
            <a:r>
              <a:rPr sz="1600" spc="3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3E3E3E"/>
                </a:solidFill>
                <a:latin typeface="Calibri"/>
                <a:cs typeface="Calibri"/>
              </a:rPr>
              <a:t>об опасностях, </a:t>
            </a:r>
            <a:r>
              <a:rPr sz="160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3E3E3E"/>
                </a:solidFill>
                <a:latin typeface="Calibri"/>
                <a:cs typeface="Calibri"/>
              </a:rPr>
              <a:t>массовым</a:t>
            </a:r>
            <a:r>
              <a:rPr sz="1600" spc="2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3E3E3E"/>
                </a:solidFill>
                <a:latin typeface="Calibri"/>
                <a:cs typeface="Calibri"/>
              </a:rPr>
              <a:t>общественным</a:t>
            </a:r>
            <a:r>
              <a:rPr sz="1600" spc="1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3E3E3E"/>
                </a:solidFill>
                <a:latin typeface="Calibri"/>
                <a:cs typeface="Calibri"/>
              </a:rPr>
              <a:t>уведомлениям</a:t>
            </a:r>
            <a:r>
              <a:rPr sz="1600" spc="5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3E3E3E"/>
                </a:solidFill>
                <a:latin typeface="Calibri"/>
                <a:cs typeface="Calibri"/>
              </a:rPr>
              <a:t>(плакаты,</a:t>
            </a:r>
            <a:r>
              <a:rPr sz="1600" spc="-1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3E3E3E"/>
                </a:solidFill>
                <a:latin typeface="Calibri"/>
                <a:cs typeface="Calibri"/>
              </a:rPr>
              <a:t>корпоративная</a:t>
            </a:r>
            <a:r>
              <a:rPr sz="1600" spc="1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3E3E3E"/>
                </a:solidFill>
                <a:latin typeface="Calibri"/>
                <a:cs typeface="Calibri"/>
              </a:rPr>
              <a:t>рассылка,</a:t>
            </a:r>
            <a:r>
              <a:rPr sz="1600" spc="-1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3E3E3E"/>
                </a:solidFill>
                <a:latin typeface="Calibri"/>
                <a:cs typeface="Calibri"/>
              </a:rPr>
              <a:t>собрания) </a:t>
            </a:r>
            <a:r>
              <a:rPr sz="1600" spc="-35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3E3E3E"/>
                </a:solidFill>
                <a:latin typeface="Calibri"/>
                <a:cs typeface="Calibri"/>
              </a:rPr>
              <a:t>и </a:t>
            </a:r>
            <a:r>
              <a:rPr sz="1600" spc="-10" dirty="0">
                <a:solidFill>
                  <a:srgbClr val="3E3E3E"/>
                </a:solidFill>
                <a:latin typeface="Calibri"/>
                <a:cs typeface="Calibri"/>
              </a:rPr>
              <a:t>выполнять</a:t>
            </a:r>
            <a:r>
              <a:rPr sz="160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3E3E3E"/>
                </a:solidFill>
                <a:latin typeface="Calibri"/>
                <a:cs typeface="Calibri"/>
              </a:rPr>
              <a:t>требуемые</a:t>
            </a:r>
            <a:r>
              <a:rPr sz="1600" spc="3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3E3E3E"/>
                </a:solidFill>
                <a:latin typeface="Calibri"/>
                <a:cs typeface="Calibri"/>
              </a:rPr>
              <a:t>указания.</a:t>
            </a:r>
            <a:endParaRPr sz="1600" dirty="0">
              <a:latin typeface="Calibri"/>
              <a:cs typeface="Calibri"/>
            </a:endParaRPr>
          </a:p>
          <a:p>
            <a:pPr marL="12700" marR="506095" indent="449580">
              <a:lnSpc>
                <a:spcPct val="100000"/>
              </a:lnSpc>
              <a:buSzPct val="93750"/>
              <a:buAutoNum type="arabicPeriod" startAt="4"/>
              <a:tabLst>
                <a:tab pos="617220" algn="l"/>
              </a:tabLst>
            </a:pPr>
            <a:r>
              <a:rPr sz="1600" spc="-5" dirty="0">
                <a:solidFill>
                  <a:srgbClr val="3E3E3E"/>
                </a:solidFill>
                <a:latin typeface="Calibri"/>
                <a:cs typeface="Calibri"/>
              </a:rPr>
              <a:t>При</a:t>
            </a:r>
            <a:r>
              <a:rPr sz="1600" spc="-10" dirty="0">
                <a:solidFill>
                  <a:srgbClr val="3E3E3E"/>
                </a:solidFill>
                <a:latin typeface="Calibri"/>
                <a:cs typeface="Calibri"/>
              </a:rPr>
              <a:t> движении</a:t>
            </a:r>
            <a:r>
              <a:rPr sz="1600" spc="-5" dirty="0">
                <a:solidFill>
                  <a:srgbClr val="3E3E3E"/>
                </a:solidFill>
                <a:latin typeface="Calibri"/>
                <a:cs typeface="Calibri"/>
              </a:rPr>
              <a:t> по</a:t>
            </a:r>
            <a:r>
              <a:rPr sz="1600" spc="2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3E3E3E"/>
                </a:solidFill>
                <a:latin typeface="Calibri"/>
                <a:cs typeface="Calibri"/>
              </a:rPr>
              <a:t>территории организации</a:t>
            </a:r>
            <a:r>
              <a:rPr sz="1600" spc="-1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3E3E3E"/>
                </a:solidFill>
                <a:latin typeface="Calibri"/>
                <a:cs typeface="Calibri"/>
              </a:rPr>
              <a:t>двигаться на</a:t>
            </a:r>
            <a:r>
              <a:rPr sz="1600" spc="-1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3E3E3E"/>
                </a:solidFill>
                <a:latin typeface="Calibri"/>
                <a:cs typeface="Calibri"/>
              </a:rPr>
              <a:t>прямых</a:t>
            </a:r>
            <a:r>
              <a:rPr sz="1600" spc="1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3E3E3E"/>
                </a:solidFill>
                <a:latin typeface="Calibri"/>
                <a:cs typeface="Calibri"/>
              </a:rPr>
              <a:t>участках </a:t>
            </a:r>
            <a:r>
              <a:rPr sz="1600" spc="-5" dirty="0">
                <a:solidFill>
                  <a:srgbClr val="3E3E3E"/>
                </a:solidFill>
                <a:latin typeface="Calibri"/>
                <a:cs typeface="Calibri"/>
              </a:rPr>
              <a:t>со </a:t>
            </a:r>
            <a:r>
              <a:rPr sz="1600" spc="-34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3E3E3E"/>
                </a:solidFill>
                <a:latin typeface="Calibri"/>
                <a:cs typeface="Calibri"/>
              </a:rPr>
              <a:t>скоростью</a:t>
            </a:r>
            <a:r>
              <a:rPr sz="1600" spc="1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3E3E3E"/>
                </a:solidFill>
                <a:latin typeface="Calibri"/>
                <a:cs typeface="Calibri"/>
              </a:rPr>
              <a:t>не</a:t>
            </a:r>
            <a:r>
              <a:rPr sz="1600" spc="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3E3E3E"/>
                </a:solidFill>
                <a:latin typeface="Calibri"/>
                <a:cs typeface="Calibri"/>
              </a:rPr>
              <a:t>более</a:t>
            </a:r>
            <a:r>
              <a:rPr sz="1600" spc="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3E3E3E"/>
                </a:solidFill>
                <a:latin typeface="Calibri"/>
                <a:cs typeface="Calibri"/>
              </a:rPr>
              <a:t>20</a:t>
            </a:r>
            <a:r>
              <a:rPr sz="1600" spc="1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3E3E3E"/>
                </a:solidFill>
                <a:latin typeface="Calibri"/>
                <a:cs typeface="Calibri"/>
              </a:rPr>
              <a:t>км /</a:t>
            </a:r>
            <a:r>
              <a:rPr sz="1600" spc="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3E3E3E"/>
                </a:solidFill>
                <a:latin typeface="Calibri"/>
                <a:cs typeface="Calibri"/>
              </a:rPr>
              <a:t>ч,</a:t>
            </a:r>
            <a:r>
              <a:rPr sz="1600" spc="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3E3E3E"/>
                </a:solidFill>
                <a:latin typeface="Calibri"/>
                <a:cs typeface="Calibri"/>
              </a:rPr>
              <a:t>а</a:t>
            </a:r>
            <a:r>
              <a:rPr sz="1600" spc="-1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3E3E3E"/>
                </a:solidFill>
                <a:latin typeface="Calibri"/>
                <a:cs typeface="Calibri"/>
              </a:rPr>
              <a:t>на</a:t>
            </a:r>
            <a:r>
              <a:rPr sz="160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3E3E3E"/>
                </a:solidFill>
                <a:latin typeface="Calibri"/>
                <a:cs typeface="Calibri"/>
              </a:rPr>
              <a:t>поворотах</a:t>
            </a:r>
            <a:r>
              <a:rPr sz="1600" spc="1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3E3E3E"/>
                </a:solidFill>
                <a:latin typeface="Calibri"/>
                <a:cs typeface="Calibri"/>
              </a:rPr>
              <a:t>-</a:t>
            </a:r>
            <a:r>
              <a:rPr sz="160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3E3E3E"/>
                </a:solidFill>
                <a:latin typeface="Calibri"/>
                <a:cs typeface="Calibri"/>
              </a:rPr>
              <a:t>не</a:t>
            </a:r>
            <a:r>
              <a:rPr sz="1600" spc="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3E3E3E"/>
                </a:solidFill>
                <a:latin typeface="Calibri"/>
                <a:cs typeface="Calibri"/>
              </a:rPr>
              <a:t>более</a:t>
            </a:r>
            <a:r>
              <a:rPr sz="1600" spc="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3E3E3E"/>
                </a:solidFill>
                <a:latin typeface="Calibri"/>
                <a:cs typeface="Calibri"/>
              </a:rPr>
              <a:t>10</a:t>
            </a:r>
            <a:r>
              <a:rPr sz="1600" spc="1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3E3E3E"/>
                </a:solidFill>
                <a:latin typeface="Calibri"/>
                <a:cs typeface="Calibri"/>
              </a:rPr>
              <a:t>км /</a:t>
            </a:r>
            <a:r>
              <a:rPr sz="1600" spc="-10" dirty="0">
                <a:solidFill>
                  <a:srgbClr val="3E3E3E"/>
                </a:solidFill>
                <a:latin typeface="Calibri"/>
                <a:cs typeface="Calibri"/>
              </a:rPr>
              <a:t> ч.</a:t>
            </a:r>
            <a:endParaRPr sz="1600" dirty="0">
              <a:latin typeface="Calibri"/>
              <a:cs typeface="Calibri"/>
            </a:endParaRPr>
          </a:p>
          <a:p>
            <a:pPr marL="12700" marR="615950" indent="449580">
              <a:lnSpc>
                <a:spcPct val="100000"/>
              </a:lnSpc>
              <a:buSzPct val="93750"/>
              <a:buAutoNum type="arabicPeriod" startAt="4"/>
              <a:tabLst>
                <a:tab pos="617220" algn="l"/>
              </a:tabLst>
            </a:pPr>
            <a:r>
              <a:rPr sz="1600" spc="-10" dirty="0">
                <a:solidFill>
                  <a:srgbClr val="3E3E3E"/>
                </a:solidFill>
                <a:latin typeface="Calibri"/>
                <a:cs typeface="Calibri"/>
              </a:rPr>
              <a:t>При</a:t>
            </a:r>
            <a:r>
              <a:rPr sz="1600" spc="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3E3E3E"/>
                </a:solidFill>
                <a:latin typeface="Calibri"/>
                <a:cs typeface="Calibri"/>
              </a:rPr>
              <a:t>обнаружении</a:t>
            </a:r>
            <a:r>
              <a:rPr sz="1600" spc="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3E3E3E"/>
                </a:solidFill>
                <a:latin typeface="Calibri"/>
                <a:cs typeface="Calibri"/>
              </a:rPr>
              <a:t>небезопасного</a:t>
            </a:r>
            <a:r>
              <a:rPr sz="1600" spc="1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3E3E3E"/>
                </a:solidFill>
                <a:latin typeface="Calibri"/>
                <a:cs typeface="Calibri"/>
              </a:rPr>
              <a:t>действия</a:t>
            </a:r>
            <a:r>
              <a:rPr sz="1600" spc="1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3E3E3E"/>
                </a:solidFill>
                <a:latin typeface="Calibri"/>
                <a:cs typeface="Calibri"/>
              </a:rPr>
              <a:t>или</a:t>
            </a:r>
            <a:r>
              <a:rPr sz="1600" spc="1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3E3E3E"/>
                </a:solidFill>
                <a:latin typeface="Calibri"/>
                <a:cs typeface="Calibri"/>
              </a:rPr>
              <a:t>условия</a:t>
            </a:r>
            <a:r>
              <a:rPr sz="1600" spc="1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3E3E3E"/>
                </a:solidFill>
                <a:latin typeface="Calibri"/>
                <a:cs typeface="Calibri"/>
              </a:rPr>
              <a:t>сотрудник</a:t>
            </a:r>
            <a:r>
              <a:rPr sz="1600" spc="1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3E3E3E"/>
                </a:solidFill>
                <a:latin typeface="Calibri"/>
                <a:cs typeface="Calibri"/>
              </a:rPr>
              <a:t>должен </a:t>
            </a:r>
            <a:r>
              <a:rPr sz="1600" spc="-34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3E3E3E"/>
                </a:solidFill>
                <a:latin typeface="Calibri"/>
                <a:cs typeface="Calibri"/>
              </a:rPr>
              <a:t>уведомить</a:t>
            </a:r>
            <a:r>
              <a:rPr sz="1600" spc="2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3E3E3E"/>
                </a:solidFill>
                <a:latin typeface="Calibri"/>
                <a:cs typeface="Calibri"/>
              </a:rPr>
              <a:t>о</a:t>
            </a:r>
            <a:r>
              <a:rPr sz="1600" spc="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3E3E3E"/>
                </a:solidFill>
                <a:latin typeface="Calibri"/>
                <a:cs typeface="Calibri"/>
              </a:rPr>
              <a:t>данном</a:t>
            </a:r>
            <a:r>
              <a:rPr sz="160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3E3E3E"/>
                </a:solidFill>
                <a:latin typeface="Calibri"/>
                <a:cs typeface="Calibri"/>
              </a:rPr>
              <a:t>случае</a:t>
            </a:r>
            <a:r>
              <a:rPr sz="1600" spc="2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3E3E3E"/>
                </a:solidFill>
                <a:latin typeface="Calibri"/>
                <a:cs typeface="Calibri"/>
              </a:rPr>
              <a:t>непосредственного</a:t>
            </a:r>
            <a:r>
              <a:rPr sz="1600" spc="4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3E3E3E"/>
                </a:solidFill>
                <a:latin typeface="Calibri"/>
                <a:cs typeface="Calibri"/>
              </a:rPr>
              <a:t>руководителя</a:t>
            </a:r>
            <a:r>
              <a:rPr sz="1600" spc="2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3E3E3E"/>
                </a:solidFill>
                <a:latin typeface="Calibri"/>
                <a:cs typeface="Calibri"/>
              </a:rPr>
              <a:t>и/или</a:t>
            </a:r>
            <a:endParaRPr sz="16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3E3E3E"/>
                </a:solidFill>
                <a:latin typeface="Calibri"/>
                <a:cs typeface="Calibri"/>
              </a:rPr>
              <a:t>сообщить</a:t>
            </a:r>
            <a:r>
              <a:rPr sz="1600" spc="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3E3E3E"/>
                </a:solidFill>
                <a:latin typeface="Calibri"/>
                <a:cs typeface="Calibri"/>
              </a:rPr>
              <a:t>в</a:t>
            </a:r>
            <a:r>
              <a:rPr sz="1600" spc="-1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600" spc="-60" dirty="0">
                <a:solidFill>
                  <a:srgbClr val="3E3E3E"/>
                </a:solidFill>
                <a:latin typeface="Calibri"/>
                <a:cs typeface="Calibri"/>
              </a:rPr>
              <a:t>ОТ,</a:t>
            </a:r>
            <a:r>
              <a:rPr sz="160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3E3E3E"/>
                </a:solidFill>
                <a:latin typeface="Calibri"/>
                <a:cs typeface="Calibri"/>
              </a:rPr>
              <a:t>ГЗ</a:t>
            </a:r>
            <a:r>
              <a:rPr sz="160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3E3E3E"/>
                </a:solidFill>
                <a:latin typeface="Calibri"/>
                <a:cs typeface="Calibri"/>
              </a:rPr>
              <a:t>и</a:t>
            </a:r>
            <a:r>
              <a:rPr sz="1600" spc="-1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3E3E3E"/>
                </a:solidFill>
                <a:latin typeface="Calibri"/>
                <a:cs typeface="Calibri"/>
              </a:rPr>
              <a:t>ТБ,</a:t>
            </a:r>
            <a:r>
              <a:rPr sz="1600" spc="-1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3E3E3E"/>
                </a:solidFill>
                <a:latin typeface="Calibri"/>
                <a:cs typeface="Calibri"/>
              </a:rPr>
              <a:t>ПБ.</a:t>
            </a:r>
            <a:endParaRPr sz="1600" dirty="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9243059" y="1941588"/>
            <a:ext cx="1658620" cy="3194685"/>
            <a:chOff x="9243059" y="1941588"/>
            <a:chExt cx="1658620" cy="319468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43059" y="1941588"/>
              <a:ext cx="1658099" cy="165809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243059" y="3497579"/>
              <a:ext cx="1638300" cy="16383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998E3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2095</Words>
  <Application>Microsoft Office PowerPoint</Application>
  <PresentationFormat>Широкоэкранный</PresentationFormat>
  <Paragraphs>183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3" baseType="lpstr">
      <vt:lpstr>Arial MT</vt:lpstr>
      <vt:lpstr>Calibri</vt:lpstr>
      <vt:lpstr>Calibri Light</vt:lpstr>
      <vt:lpstr>Segoe UI Symbol</vt:lpstr>
      <vt:lpstr>Times New Roman</vt:lpstr>
      <vt:lpstr>Office Theme</vt:lpstr>
      <vt:lpstr>Презентация PowerPoint</vt:lpstr>
      <vt:lpstr>ПРОГРАММА ВВОДНОГО  ИНСТРУКТАЖА “НАО КАЗНМУ”</vt:lpstr>
      <vt:lpstr>Общие сведения о “НАО КазНМУ”</vt:lpstr>
      <vt:lpstr>Презентация PowerPoint</vt:lpstr>
      <vt:lpstr>ОРГАНИЗАЦИЯ РАБОТЫ ПО  БЕЗОПАСНОСТИ И ОХРНАНЕ ТРУДА В   ОРГАНИЗАЦИИ </vt:lpstr>
      <vt:lpstr>ОСНОВНЫЕ ПОЛОЖЕНИЯ ЗАКОНОДАТЕЛЬСТВА  РЕСПУБЛИКИ КАЗАХСТАН И ОРГАНИЗАЦИИ В  ОБЛАСТИ БЕЗОПАСНОСТИ И ОХРАНЫ ТРУДА</vt:lpstr>
      <vt:lpstr>ПРАВИЛА ВНУТРЕННЕГО ТРУДОВОГО  РАСПОРЯДКА В ОРГАНИЗАЦИИ</vt:lpstr>
      <vt:lpstr>ПРОВЕДЕНИЕ ИНСТРУКТАЖЕЙ ПО  БЕЗОПАСНОСТИ И ОХРАНЕ ТРУДА</vt:lpstr>
      <vt:lpstr>ОБЩИЕ ПРАВИЛА ПОВЕДЕНИЯ</vt:lpstr>
      <vt:lpstr>ОПАСНЫЕ И ВРЕДНЫЕ ФАКТОРЫ</vt:lpstr>
      <vt:lpstr>ЭЛЕКТРОБЕЗОПАСНОСТЬ</vt:lpstr>
      <vt:lpstr>СРЕДСТВА ИНДИВИДУАЛЬНОЙ ЗАЩИТЫ</vt:lpstr>
      <vt:lpstr>ПЛАКАТЫ, ЦВЕТА И ЗНАКИ  БЕЗОПАСНОСТИ, СИГНАЛИЗАЦИЯ</vt:lpstr>
      <vt:lpstr>Презентация PowerPoint</vt:lpstr>
      <vt:lpstr>ПЕРВАЯ ДОВРАЧЕБНАЯ ПОМОЩЬ</vt:lpstr>
      <vt:lpstr>ПОЖАРНАЯ АВТОМАТИКА</vt:lpstr>
      <vt:lpstr>ДЕЙСТВИЯ ПРИ ПОЖАРЕ</vt:lpstr>
      <vt:lpstr>ПУТИ ЭВАКУАЦИИ</vt:lpstr>
      <vt:lpstr>ПУТИ ЭВАКУАЦИИ И МЕСТА СБОРА  ПРИ ПОЖАРЕ</vt:lpstr>
      <vt:lpstr>ДЕЙСТВИЯ ПРИ ПОЖАРЕ</vt:lpstr>
      <vt:lpstr>ПЕРВИЧНЫЕ СРЕДСТВА ПОЖАРОТУШЕНИЯ</vt:lpstr>
      <vt:lpstr>ПЕРВИЧНЫЕ СРЕДСТВА ПОЖАРОТУШЕНИЯ</vt:lpstr>
      <vt:lpstr>ПЕРВИЧНЫЕ СРЕДСТВА ПОЖАРОТУШЕНИЯ</vt:lpstr>
      <vt:lpstr>Презентация PowerPoint</vt:lpstr>
      <vt:lpstr>УРОВНИ ТЕРРОРИСТИЧЕСКОЙ ОПАСНОСТИ</vt:lpstr>
      <vt:lpstr>КЛЮЧЕВЫЕ ЦЕННОСТИ ОТ, ГЗ и ТБ, ПБ.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77072451764</dc:creator>
  <cp:lastModifiedBy>kaznmu-demo27@outlook.com</cp:lastModifiedBy>
  <cp:revision>1</cp:revision>
  <dcterms:created xsi:type="dcterms:W3CDTF">2024-07-15T05:18:04Z</dcterms:created>
  <dcterms:modified xsi:type="dcterms:W3CDTF">2024-07-15T05:19:01Z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2023-11-27T00:00:00Z</vt:filetime>
  </property>
  <property fmtid="{D5CDD505-2E9C-101B-9397-08002B2CF9AE}" pid="3" name="Creator">
    <vt:lpwstr>Acrobat PDFMaker 15 для PowerPoint</vt:lpwstr>
  </property>
  <property fmtid="{D5CDD505-2E9C-101B-9397-08002B2CF9AE}" pid="4" name="LastSaved">
    <vt:filetime>2024-07-15T00:00:00Z</vt:filetime>
  </property>
</Properties>
</file>