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63" r:id="rId2"/>
    <p:sldId id="308" r:id="rId3"/>
    <p:sldId id="304" r:id="rId4"/>
    <p:sldId id="306" r:id="rId5"/>
    <p:sldId id="307" r:id="rId6"/>
    <p:sldId id="265" r:id="rId7"/>
    <p:sldId id="31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4D80"/>
    <a:srgbClr val="DBB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060" autoAdjust="0"/>
  </p:normalViewPr>
  <p:slideViewPr>
    <p:cSldViewPr snapToGrid="0">
      <p:cViewPr varScale="1">
        <p:scale>
          <a:sx n="56" d="100"/>
          <a:sy n="56" d="100"/>
        </p:scale>
        <p:origin x="42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F7869-D7F1-4FE8-9C17-0DFD15DA3CCE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47C9A-0C34-45EF-A744-07DBAF76B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5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2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1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7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43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3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1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9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2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4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6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5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7783C-1080-4080-B944-3B801A4A26A7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0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r="660"/>
          <a:stretch/>
        </p:blipFill>
        <p:spPr>
          <a:xfrm>
            <a:off x="0" y="-36533"/>
            <a:ext cx="12814137" cy="69596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8716" y="-36533"/>
            <a:ext cx="11735421" cy="695969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5183" y="355521"/>
            <a:ext cx="10840349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МЕДИЦИНСКИЙ УНИВЕРСИТЕТ ИМЕНИ С.Д. АСФЕНДИЯРОВА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05175" y="4562962"/>
            <a:ext cx="10660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 руководитель отдела магистратуры и </a:t>
            </a:r>
            <a:r>
              <a:rPr lang="ru-RU" sz="240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докторантуры </a:t>
            </a:r>
          </a:p>
          <a:p>
            <a:pPr algn="ctr"/>
            <a:r>
              <a:rPr lang="ru-RU" sz="240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НАО </a:t>
            </a: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С.Д. </a:t>
            </a:r>
            <a:r>
              <a:rPr lang="ru-RU" sz="240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Асфендиярова</a:t>
            </a: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Иваченко</a:t>
            </a: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Н.Н.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892829" y="4162389"/>
            <a:ext cx="6409113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699" y="6482785"/>
            <a:ext cx="12191998" cy="33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УМО направление подготовки «Здравоохранение», 2 ноября 2023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323376"/>
            <a:ext cx="688573" cy="82510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9468196" y="3805624"/>
            <a:ext cx="48213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5009074" y="1571870"/>
            <a:ext cx="2173850" cy="2173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15" y="1990243"/>
            <a:ext cx="1451965" cy="1018069"/>
          </a:xfrm>
          <a:prstGeom prst="rect">
            <a:avLst/>
          </a:prstGeom>
        </p:spPr>
      </p:pic>
      <p:sp>
        <p:nvSpPr>
          <p:cNvPr id="15" name="object 5"/>
          <p:cNvSpPr txBox="1"/>
          <p:nvPr/>
        </p:nvSpPr>
        <p:spPr>
          <a:xfrm>
            <a:off x="136468" y="3158590"/>
            <a:ext cx="12192000" cy="100625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32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Предшествующий уровень образования </a:t>
            </a:r>
          </a:p>
          <a:p>
            <a:pPr marL="8467" algn="ctr">
              <a:spcBef>
                <a:spcPts val="67"/>
              </a:spcBef>
            </a:pPr>
            <a:r>
              <a:rPr lang="ru-RU" sz="32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претендентов в магистратуру и докторантуру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9703724" y="699139"/>
            <a:ext cx="0" cy="16735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26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468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Министра образования и науки Республики Казахстан от 8 июня 2022 года № 268 Об утверждении инструкции по определению соответствия областей образования организациями высшего и послевузовского образования при поступлении лиц в магистратуру и докторантуру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78424"/>
            <a:ext cx="10515600" cy="399853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4.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соответствия областей образования для организаций высшего и послевузовского образования при поступлении лиц в магистратуру и докторантуру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064995"/>
              </p:ext>
            </p:extLst>
          </p:nvPr>
        </p:nvGraphicFramePr>
        <p:xfrm>
          <a:off x="953863" y="3597526"/>
          <a:ext cx="7488518" cy="165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43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5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и наименование области образования магистратуры/докторантуры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и наименование области образования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бакалавриата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/магистратуры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7М10 Здравоохранение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6В10 Здравоохранение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8Д10 Здравоохранение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7М10 Здравоохранение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62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449" y="197963"/>
            <a:ext cx="10703351" cy="480767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636577"/>
              </p:ext>
            </p:extLst>
          </p:nvPr>
        </p:nvGraphicFramePr>
        <p:xfrm>
          <a:off x="511175" y="860425"/>
          <a:ext cx="11349040" cy="55170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6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4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37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491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наименование области образования магистратуры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наименование области образования бакалавриата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5057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7M10 Здравоохранение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9525" marT="9525" marB="9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M139 Менеджмент в здравоохранении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 профессиональное образование по специальностям 5В110200 - «Общественное здравоохранение»,</a:t>
                      </a:r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В089 – «Общественное здравоохранение»,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5B130100 - «Общая медицина», », В 086 – «Общая медицина», 040100 - «Лечебное дело», 040200 - «Педиатрия», </a:t>
                      </a:r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В088 – «Педиатрия», В088 – «Педиатрия»,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040600 - «Восточная медицина», 5B130200 - «Стоматология», 040400 – «Стоматология», В087 – «Стоматология», 5В110100 - «Сестринское дело», </a:t>
                      </a:r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В084 –«Сестринское дело»,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5В110300 - «Фармация», </a:t>
                      </a:r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5В110300 - «Фармация», 040500 - Фармация, В085 – «Фармация»,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5В110400 - «Медико-профилактическое дело», 6В03107 – «Психология», 040300 - «Санитария и гигиена», 5В050600 - «Экономика», 5В050700 - «Менеджмент», 5В030100 - «Юриспруденция», 5В051000 - «Государственное и местное управление», 5В051300 - «Мировая экономика», В044 – «Менеджмент и управление», В 049 – «Право», В 047 – «Маркетинг и реклама»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0052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M140 Общественное здравоохранение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 профессиональное образование по специальности 5В110200 - «Общественное здравоохранение», 5B130100 - «Общая медицина»,</a:t>
                      </a:r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В086 – «Общая медицина»,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040100 - «Лечебное дело», </a:t>
                      </a:r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040100 - «Лечебное дело»,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040200 - «Педиатрия»,</a:t>
                      </a:r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040200 - «Педиатрия», В088 – «Педиатрия»,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040600 - «Восточная медицина», 5B130200 - «Стоматология», </a:t>
                      </a:r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040400 – «Стоматология», В087 – «Стоматология»,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5В110100 - «Сестринское дело», </a:t>
                      </a:r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В084 «Сестринское дело»,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5В110300 - «Фармация»,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040500 – Фармация, В085 – «Фармация», 5В110400 - «Медико-профилактическое дело», 051107 – </a:t>
                      </a:r>
                      <a:r>
                        <a:rPr kumimoji="0" lang="kk-KZ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«Медико-биологическое дело».</a:t>
                      </a:r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040300 - «Санитарная-гигиена,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6В03107 – «Психология», 5В030100 - «Юриспруденция», 5В050600 - «Экономика» 5В050700 - «Менеджмент», 5В051000 - «Государственное и местное управление», 5В051300 - «Мировая экономика».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595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449" y="197963"/>
            <a:ext cx="10703351" cy="480767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431931"/>
              </p:ext>
            </p:extLst>
          </p:nvPr>
        </p:nvGraphicFramePr>
        <p:xfrm>
          <a:off x="511175" y="860425"/>
          <a:ext cx="11349040" cy="57091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3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1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8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961">
                <a:tc>
                  <a:txBody>
                    <a:bodyPr/>
                    <a:lstStyle/>
                    <a:p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наименование области образования магистратуры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наименование области образования бакалавриата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630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7M10 Здравоохранение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9525" marT="9525" marB="95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M141 Сестринское дело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 профессиональное образование по специальности 5В110100 – "Сестринское дело", </a:t>
                      </a:r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В084 –«Сестринское дело»,5B130100 - «Общая медицина», », В 086 – «Общая медицина», 040100 - «Лечебное дело», 040200 - «Педиатрия», В088 – «Педиатрия», В088 – «Педиатрия», </a:t>
                      </a:r>
                      <a:r>
                        <a:rPr kumimoji="0" lang="ru-RU" sz="13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040600 – "Восточная медицина", </a:t>
                      </a:r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5B130200 - «Стоматология», 040400 – «Стоматология», В087 – «Стоматология», </a:t>
                      </a:r>
                      <a:r>
                        <a:rPr kumimoji="0" lang="ru-RU" sz="13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5В110400 – "Медико-профилактическое дело».</a:t>
                      </a:r>
                      <a:endParaRPr kumimoji="0" lang="ru-RU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643">
                <a:tc rowSpan="2"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M142 Фармация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 профессиональное образование по специальности 5В110300 – "Фармация", 5В074800 – "Технология фармацевтического производства"</a:t>
                      </a:r>
                      <a:endParaRPr kumimoji="0" lang="ru-RU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402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М143 Биомедицина 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68580" marT="0" marB="0"/>
                </a:tc>
                <a:tc rowSpan="2">
                  <a:txBody>
                    <a:bodyPr/>
                    <a:lstStyle/>
                    <a:p>
                      <a:r>
                        <a:rPr lang="ru-RU" sz="13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 профессиональное образование по медицинским, естественно-научным специальностям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68580" marT="0" marB="0"/>
                </a:tc>
                <a:extLst>
                  <a:ext uri="{0D108BD9-81ED-4DB2-BD59-A6C34878D82A}">
                    <a16:rowId xmlns:a16="http://schemas.microsoft.com/office/drawing/2014/main" val="1377490597"/>
                  </a:ext>
                </a:extLst>
              </a:tr>
              <a:tr h="222161">
                <a:tc rowSpan="2"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М143 Биомедицина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68580" marT="0" marB="0"/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 профессиональное образование по медицинским, естественно-научным специальностям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562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M144 Медицина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68580" marT="0" marB="0"/>
                </a:tc>
                <a:tc rowSpan="2">
                  <a:txBody>
                    <a:bodyPr/>
                    <a:lstStyle/>
                    <a:p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 профессиональное образование по специальностям 5В110200 - «Общественное здравоохранение», В089 – «Общественное здравоохранение», 5B130100 - «Общая медицина», », В 086 – «Общая медицина», 040100 - «Лечебное дело», 040200 - «Педиатрия», В088 – «Педиатрия», В088 – «Педиатрия», 5B130200 - «Стоматология», 040400 – «Стоматология», В087 – «Стоматология».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68580" marT="0" marB="0"/>
                </a:tc>
                <a:extLst>
                  <a:ext uri="{0D108BD9-81ED-4DB2-BD59-A6C34878D82A}">
                    <a16:rowId xmlns:a16="http://schemas.microsoft.com/office/drawing/2014/main" val="21673075"/>
                  </a:ext>
                </a:extLst>
              </a:tr>
              <a:tr h="484474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M144 Медицина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68580" marT="0" marB="0"/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Высшее профессиональное образование по специальностям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5В110200 - «Общественное здравоохранение»,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В089 – «Общественное здравоохранение»,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5B130100 - «Общая медицина»,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», В 086 – «Общая медицина», 040100 - «Лечебное дело», 040200 - «Педиатрия», В088 – «Педиатрия», В088 – «Педиатрия»,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5B130200 - «Стоматология», 0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40400 – «Стоматология», В087 – «Стоматология».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474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М145 Медико-профилактическое дело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 профессиональное образование по специальностям 5В110200 - «Общественное здравоохранение», В089 – «Общественное здравоохранение», 5B130100 - «Общая медицина», », В 086 – «Общая медицина», 040100 - «Лечебное дело», 040200 - «Педиатрия», В088 – «Педиатрия», В088 – «Педиатрия», 5В110400 - «Медико-профилактическое дело», 6В03107 – «Психология», 040300 - «Санитария и гигиена»,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В050 «Биологические и смежные науки».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491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M119 «Технология фармацевтического производства»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Естественные науки, социальные науки, технические науки и технологии, медицинские науки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973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7M0410104  «Менеджмент»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 профессиональное  образование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491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МВА/ЕМВА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 профессиональное  образование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87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449" y="197963"/>
            <a:ext cx="10703351" cy="480767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496824"/>
              </p:ext>
            </p:extLst>
          </p:nvPr>
        </p:nvGraphicFramePr>
        <p:xfrm>
          <a:off x="511175" y="860426"/>
          <a:ext cx="11349040" cy="58447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3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4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5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2608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наименование области образования докторантуры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наименование области образования бакалавриата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723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8Д10 Здравоохранение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7М 144 — «Медицина»;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7М143 – Биомедицина (базовое медицинское образования)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специальности резидентуры;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0064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Общественное здравоохранение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7М144 — «Медицина»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7М143 – Биомедицина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7М 140 -«Общественное здравоохранение»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7М141 — «Сестринское дело»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7М142 — «Фармация»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7М145 — «Медико-профилактическое дело»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7М139 – «Менеджмент здравоохранения»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В044 – «Менеджмент и управление»,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7М074800 – Технология фармацевтического производства,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специальности резидентуры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223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Сестринская наука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7М110300 — «Сестринское дело»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7М110100 — «Медицина» (при наличии 5В110100 - «Сестринское дело»),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7М110200 -   «Общественное  здравоохранение» (при наличии 5В110100 - «Сестринское дело»),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7М110600 –   «Менеджмент здравоохранения» (при наличии 5В110100 - «Сестринское дело»)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951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Фармация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7М110400 — «Фармация»;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7М074800 – Технология фармацевтического производства.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0641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фармацевтического производства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Магистратура: естественные науки, социальные науки, технические науки и технологии, медицинские науки, гуманитарные науки, экономические науки, юридические науки.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07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-138024" y="1502748"/>
            <a:ext cx="12192001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32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</a:t>
            </a:r>
            <a:endParaRPr lang="ru-RU" sz="32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3160" y="280007"/>
            <a:ext cx="88366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МЕДИЦИНСКИЙ УНИВЕРСИТЕТ ИМЕНИ С.Д. АСФЕНДИЯРОВА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70" y="97765"/>
            <a:ext cx="568853" cy="6816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68A775-AF9A-4B71-9972-F8F49576642A}"/>
              </a:ext>
            </a:extLst>
          </p:cNvPr>
          <p:cNvSpPr txBox="1"/>
          <p:nvPr/>
        </p:nvSpPr>
        <p:spPr>
          <a:xfrm>
            <a:off x="1178670" y="2422223"/>
            <a:ext cx="9932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Одобрить и рекомендовать дополнения и изменения в приказ МОН РК от 8 июня 2022 года «268 «Об утверждении инструкции по определению соответствия областей образования организациями высшего и послевузовского образования при поступлении лиц в магистратуру и докторантуру» согласно предложениям.</a:t>
            </a:r>
          </a:p>
        </p:txBody>
      </p:sp>
    </p:spTree>
    <p:extLst>
      <p:ext uri="{BB962C8B-B14F-4D97-AF65-F5344CB8AC3E}">
        <p14:creationId xmlns:p14="http://schemas.microsoft.com/office/powerpoint/2010/main" val="80487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-1" y="2512286"/>
            <a:ext cx="12192001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32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32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06214" y="5184469"/>
            <a:ext cx="30115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</a:rPr>
              <a:t>​</a:t>
            </a:r>
            <a:r>
              <a:rPr lang="ru-RU" sz="1600" dirty="0">
                <a:solidFill>
                  <a:srgbClr val="8B4D80"/>
                </a:solidFill>
              </a:rPr>
              <a:t>г. Алматы, ул. Толе би, 94</a:t>
            </a:r>
            <a:br>
              <a:rPr lang="ru-RU" sz="1600" dirty="0">
                <a:solidFill>
                  <a:srgbClr val="8B4D80"/>
                </a:solidFill>
              </a:rPr>
            </a:br>
            <a:r>
              <a:rPr lang="ru-RU" sz="1600" dirty="0">
                <a:solidFill>
                  <a:srgbClr val="8B4D80"/>
                </a:solidFill>
              </a:rPr>
              <a:t>+7 727 338 70 90</a:t>
            </a:r>
            <a:br>
              <a:rPr lang="ru-RU" sz="1600" dirty="0">
                <a:solidFill>
                  <a:srgbClr val="8B4D80"/>
                </a:solidFill>
              </a:rPr>
            </a:br>
            <a:r>
              <a:rPr lang="en-US" sz="1600" dirty="0">
                <a:solidFill>
                  <a:srgbClr val="8B4D80"/>
                </a:solidFill>
              </a:rPr>
              <a:t>www.kaznmu.kz</a:t>
            </a:r>
            <a:br>
              <a:rPr lang="ru-RU" sz="1600" dirty="0">
                <a:solidFill>
                  <a:srgbClr val="8B4D80"/>
                </a:solidFill>
              </a:rPr>
            </a:br>
            <a:r>
              <a:rPr lang="en-US" sz="1600" dirty="0">
                <a:solidFill>
                  <a:srgbClr val="8B4D80"/>
                </a:solidFill>
              </a:rPr>
              <a:t>kaznmu@kaznmu.kz</a:t>
            </a:r>
            <a:endParaRPr lang="ru-RU" sz="1600" dirty="0">
              <a:solidFill>
                <a:srgbClr val="8B4D8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26" y="5664235"/>
            <a:ext cx="257775" cy="257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61" y="6385718"/>
            <a:ext cx="257775" cy="2577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61" y="6032614"/>
            <a:ext cx="257775" cy="257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43" y="5664235"/>
            <a:ext cx="257775" cy="2577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61" y="5664235"/>
            <a:ext cx="257775" cy="2577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30" y="5302337"/>
            <a:ext cx="258606" cy="2586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3" y="4991859"/>
            <a:ext cx="1923064" cy="13483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53160" y="280007"/>
            <a:ext cx="88366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МЕДИЦИНСКИЙ УНИВЕРСИТЕТ ИМЕНИ С.Д. АСФЕНДИЯРОВА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70" y="97765"/>
            <a:ext cx="568853" cy="68164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7711594" y="5169915"/>
            <a:ext cx="32528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</a:rPr>
              <a:t>​</a:t>
            </a:r>
            <a:r>
              <a:rPr lang="en-US" sz="1600" dirty="0">
                <a:solidFill>
                  <a:srgbClr val="8B4D80"/>
                </a:solidFill>
              </a:rPr>
              <a:t>@</a:t>
            </a:r>
            <a:r>
              <a:rPr lang="en-US" sz="1600" dirty="0" err="1">
                <a:solidFill>
                  <a:srgbClr val="8B4D80"/>
                </a:solidFill>
              </a:rPr>
              <a:t>kaznmu</a:t>
            </a:r>
            <a:br>
              <a:rPr lang="ru-RU" sz="1600" dirty="0">
                <a:solidFill>
                  <a:srgbClr val="8B4D80"/>
                </a:solidFill>
              </a:rPr>
            </a:br>
            <a:r>
              <a:rPr lang="en-US" sz="1600" dirty="0">
                <a:solidFill>
                  <a:srgbClr val="8B4D80"/>
                </a:solidFill>
              </a:rPr>
              <a:t>https://www.facebook.com/KazNMU</a:t>
            </a:r>
            <a:endParaRPr lang="ru-RU" sz="1600" dirty="0">
              <a:solidFill>
                <a:srgbClr val="8B4D8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8B4D80"/>
                </a:solidFill>
              </a:rPr>
              <a:t>https://www.youtube.com/kaznmu</a:t>
            </a:r>
            <a:endParaRPr lang="ru-RU" sz="1600" dirty="0">
              <a:solidFill>
                <a:srgbClr val="8B4D8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88" y="5669954"/>
            <a:ext cx="257775" cy="2577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88" y="6032613"/>
            <a:ext cx="257775" cy="2577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578" y="5295105"/>
            <a:ext cx="265838" cy="26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85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3338</TotalTime>
  <Words>1025</Words>
  <Application>Microsoft Office PowerPoint</Application>
  <PresentationFormat>Широкоэкранный</PresentationFormat>
  <Paragraphs>95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Приказ Министра образования и науки Республики Казахстан от 8 июня 2022 года № 268 Об утверждении инструкции по определению соответствия областей образования организациями высшего и послевузовского образования при поступлении лиц в магистратуру и докторантуру</vt:lpstr>
      <vt:lpstr>Предложения </vt:lpstr>
      <vt:lpstr>Предложения </vt:lpstr>
      <vt:lpstr>Предложения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Арсений Копачевский</dc:creator>
  <cp:lastModifiedBy>Saule Sydykova</cp:lastModifiedBy>
  <cp:revision>211</cp:revision>
  <dcterms:created xsi:type="dcterms:W3CDTF">2023-04-06T04:06:43Z</dcterms:created>
  <dcterms:modified xsi:type="dcterms:W3CDTF">2023-10-31T07:03:40Z</dcterms:modified>
</cp:coreProperties>
</file>