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1164" r:id="rId3"/>
    <p:sldId id="1143" r:id="rId4"/>
    <p:sldId id="1148" r:id="rId5"/>
    <p:sldId id="265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1F9099"/>
    <a:srgbClr val="209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3469" autoAdjust="0"/>
  </p:normalViewPr>
  <p:slideViewPr>
    <p:cSldViewPr snapToGrid="0">
      <p:cViewPr varScale="1">
        <p:scale>
          <a:sx n="103" d="100"/>
          <a:sy n="103" d="100"/>
        </p:scale>
        <p:origin x="13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04061-041D-4EDB-AA8B-18F33985F468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8683E-59C3-4B89-B5EC-8296FA1B1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99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is.unesco.org/sites/default/files/documents/isced-2011-ru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Согласно статье 220 Кодекса РК «О здоровье народа и системе здравоохранения» подготовка кадров системы здравоохранения включает ОП по медицинским, фармацевтическим специальностям и общественному здоровью по 4 уровням национальной рамки квалификаций, вносимые изменения гармонизированы с </a:t>
            </a:r>
            <a:r>
              <a:rPr lang="ru-RU" b="1" i="0" u="non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МСКО Международная стандартная классификация образования</a:t>
            </a:r>
            <a:r>
              <a:rPr lang="ru-RU" b="0" i="0" u="none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ru-RU" b="0" i="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где выделяются отдельные специализации по Стоматологии, Медицине, Фармации с учетом системы квалификаций РК.</a:t>
            </a:r>
            <a:endParaRPr lang="ru-RU" u="none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941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968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1411C-7B98-FC5B-454E-6B198EFEF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134606-E0CE-0F9A-4CFC-7F9BE3BAD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7C50DB-3E3A-0688-4DB1-EB9AADF67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4F9DD4-4B76-84CD-4212-6CCA6944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54EDCF-D6F0-9D1E-6387-C5CF70B7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86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755DB6-E376-A126-5A8A-09EB1F7AF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65763E-DAFF-C890-EFF7-6DEC47B56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76D80B-0C48-F9D9-5D0B-9BBC22CA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19A10B-EC94-D5F6-D9E1-16D8DC65F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FCB5AC-1BC9-7531-2960-991CE26BC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98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9322AA5-7036-EBF8-6DA5-D2336D3A5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477DE27-0906-4757-285F-C759F887E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485A34-53B4-FA50-98E0-324E1D79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95F317-0A12-7F77-3BCD-40581E305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54841-EFBF-BD66-83E5-1F9442FB2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11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CB7AFA-66F8-53EE-3143-A4F83BC6C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CAD2B0-F157-4E08-3F53-8BBA5651F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88048F-94D0-47BA-7274-9FE8430C0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6CA558-225A-BCBD-A603-E8D271014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E02CA0-2204-0DFC-3F65-989D46CB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89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7F78A7-9B1D-E586-B420-EE71353E3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0AA2FC-101C-8A43-ED7F-1C56A1F23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B44029-96DC-16DE-87AF-FE5092AF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79669D-B49B-3C37-4094-24C7DFB04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AF4257-3FDD-986B-3364-3B1B01B7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81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90153F-AFDE-3EB7-E5BE-C88782DED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15A48F-8CE5-3A15-30EA-D27FA65FE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D5574B-2F0A-6676-EF9F-3657E1E58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B3F727-AA6F-0D08-DA1D-0E09E456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F3BD95-9F1D-DC6C-F674-8196CE5B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1093B4-95DA-1E7D-BD49-4070F74D7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9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817DE-1399-6A01-23D4-737A3F9AD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BB130E-B720-AF03-D197-1CD2C8B22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5C7425-9FAA-58CC-DAED-3DA47C7CB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971B0CC-9F28-BB31-C550-EEB21A991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8F5445B-19C2-5237-B137-0FE917D3A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E7A94C-90F0-434C-43AA-6EB01B4DC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F9602D0-AD4B-46DF-7E99-F6C5B18B0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8AF100E-534E-1B03-7A73-1ECFB778B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6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6E92FC-38A9-A82C-F6A7-1A9002CDB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065BBB-C13C-A039-C5B2-6BCF8F81F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AF08FC5-A89A-320F-38CC-B2FCFBC1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E3D716-76E5-2A87-7426-F584757C1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08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59B4E11-86E1-D4A3-24E4-6F3C9B191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F6BDEDD-7C95-5675-2ABB-20F617DA9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390238-045C-46F3-E59B-90173F6F0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53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97F852-88A8-4CBC-9AD7-51AA9E040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AA5268-1502-C8BE-8DB8-D32582256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1A4A7E-E489-FA79-85AC-4BEB7ED41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91A04F-C227-615A-D658-DCE737499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5407B6-9D90-D405-1E5A-2A9C0723F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505532-341A-47E1-FC70-C506853A4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32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19C2C-7823-11B6-09EC-51D29F2EC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F0D8565-5667-388E-5741-A3EA4BFE3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6996F8-1A8D-6A3E-0054-E87058DC7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586AC2-1732-A2F0-C3CB-5FE9EC9F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F9BF-312D-46FA-9AAD-DBAC3A57586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3A3C30-95B3-9AEF-1297-44978974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D96183-62A0-AE6B-63F2-4287CCCF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18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464D8C-E14F-B0D6-9A31-5443A45A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853E3F-1E77-C2F8-A811-E833F9C34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2BD60C-2DD2-FD77-7A60-073FBFF76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1F9BF-312D-46FA-9AAD-DBAC3A57586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0D1931-E724-A273-1D5C-62BB60C42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0518A2-6220-709F-1FBE-42693369F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6620C-FFBD-41B2-ABD6-665525B517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hyperlink" Target="https://legalacts.egov.kz/npa/view?id=143144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ilet.zan.kz/rus/docs/V1800017565" TargetMode="External"/><Relationship Id="rId5" Type="http://schemas.openxmlformats.org/officeDocument/2006/relationships/hyperlink" Target="https://uis.unesco.org/sites/default/files/documents/isced-fields-of-education-training-2013-ru.pdf" TargetMode="External"/><Relationship Id="rId4" Type="http://schemas.openxmlformats.org/officeDocument/2006/relationships/hyperlink" Target="https://adilet.zan.kz/rus/docs/K200000036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galacts.egov.kz/npa/view?id=1431445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2BFD35-4CA2-E8A4-A531-05CB52C05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698" y="1446283"/>
            <a:ext cx="9144000" cy="23876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Arial Narrow" panose="020B0606020202030204" pitchFamily="34" charset="0"/>
              </a:rPr>
              <a:t>О внесении дополнений и изменений в приказ МОН РК от 13 октября 2018 года № 569 «Об утверждении Классификатора направлений подготовки кадров с высшим и послевузовским образованием»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74C98CC-6F13-42BD-995C-EB4D9E7B3529}"/>
              </a:ext>
            </a:extLst>
          </p:cNvPr>
          <p:cNvSpPr/>
          <p:nvPr/>
        </p:nvSpPr>
        <p:spPr>
          <a:xfrm>
            <a:off x="9699" y="6482785"/>
            <a:ext cx="12191998" cy="336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Заседание УМО направление подготовки «Здравоохранение», 2 ноября 2023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31F3E7B-AD31-4E47-B009-A74047F252EF}"/>
              </a:ext>
            </a:extLst>
          </p:cNvPr>
          <p:cNvSpPr/>
          <p:nvPr/>
        </p:nvSpPr>
        <p:spPr>
          <a:xfrm>
            <a:off x="1305175" y="4562962"/>
            <a:ext cx="106603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докладчик заместитель директора ДНЧР МЗ РК </a:t>
            </a:r>
            <a:r>
              <a:rPr lang="ru-RU" sz="2400" dirty="0" err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Мысаев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Аян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Оралханович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D29B077-283F-49B6-811C-06F0B112CD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53" y="323376"/>
            <a:ext cx="688573" cy="825102"/>
          </a:xfrm>
          <a:prstGeom prst="rect">
            <a:avLst/>
          </a:prstGeom>
        </p:spPr>
      </p:pic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644B61B6-3DE0-40B3-BFD7-B44579BEB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3947" y="323376"/>
            <a:ext cx="9525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35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C90F26B-461F-599A-8B2B-33C919850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010651"/>
            <a:ext cx="5404184" cy="1879468"/>
          </a:xfrm>
          <a:prstGeom prst="rect">
            <a:avLst/>
          </a:prstGeom>
        </p:spPr>
      </p:pic>
      <p:pic>
        <p:nvPicPr>
          <p:cNvPr id="10" name="Объект 6">
            <a:extLst>
              <a:ext uri="{FF2B5EF4-FFF2-40B4-BE49-F238E27FC236}">
                <a16:creationId xmlns:a16="http://schemas.microsoft.com/office/drawing/2014/main" id="{170D0E97-D620-E88F-7318-4B6BDB46E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1" y="1010651"/>
            <a:ext cx="6477000" cy="494803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94EBCA7-A1F1-71A2-1381-FBA0DA1FA3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" y="3264527"/>
            <a:ext cx="5905500" cy="2743200"/>
          </a:xfrm>
          <a:prstGeom prst="rect">
            <a:avLst/>
          </a:prstGeom>
        </p:spPr>
      </p:pic>
      <p:sp>
        <p:nvSpPr>
          <p:cNvPr id="2" name="Стрелка: вправо 6">
            <a:extLst>
              <a:ext uri="{FF2B5EF4-FFF2-40B4-BE49-F238E27FC236}">
                <a16:creationId xmlns:a16="http://schemas.microsoft.com/office/drawing/2014/main" id="{A6ED08EE-C292-3F18-5958-5196D30CF78D}"/>
              </a:ext>
            </a:extLst>
          </p:cNvPr>
          <p:cNvSpPr/>
          <p:nvPr/>
        </p:nvSpPr>
        <p:spPr>
          <a:xfrm>
            <a:off x="6260908" y="4672183"/>
            <a:ext cx="481037" cy="4368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FF64A0D5-213B-5620-191C-E22FEDFE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5215"/>
            <a:ext cx="12192000" cy="630711"/>
          </a:xfrm>
        </p:spPr>
        <p:txBody>
          <a:bodyPr>
            <a:normAutofit/>
          </a:bodyPr>
          <a:lstStyle/>
          <a:p>
            <a:pPr algn="ctr" fontAlgn="base"/>
            <a:r>
              <a:rPr lang="ru-RU" sz="2400" b="1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Принципы, лежащие в основе Классификатора (на примере педагогических наук)</a:t>
            </a:r>
            <a:endParaRPr lang="ru-RU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7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1B35B4-8FF0-4815-9D11-651F2672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69" y="129805"/>
            <a:ext cx="12192000" cy="630711"/>
          </a:xfrm>
        </p:spPr>
        <p:txBody>
          <a:bodyPr>
            <a:normAutofit/>
          </a:bodyPr>
          <a:lstStyle/>
          <a:p>
            <a:pPr algn="ctr" fontAlgn="base"/>
            <a:r>
              <a:rPr lang="ru-RU" sz="2400" b="1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Действующий классификатор </a:t>
            </a:r>
            <a:r>
              <a:rPr lang="ru-RU" sz="2400" b="1" i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по области </a:t>
            </a:r>
            <a:r>
              <a:rPr lang="ru-RU" sz="2400" b="1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«Здравоохранение»</a:t>
            </a:r>
            <a:endParaRPr lang="ru-RU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27593F-A2B7-410B-2B1A-0FCA369E46F0}"/>
              </a:ext>
            </a:extLst>
          </p:cNvPr>
          <p:cNvSpPr txBox="1"/>
          <p:nvPr/>
        </p:nvSpPr>
        <p:spPr>
          <a:xfrm>
            <a:off x="6426376" y="2320715"/>
            <a:ext cx="525206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Narrow" panose="020B0606020202030204" pitchFamily="34" charset="0"/>
              </a:rPr>
              <a:t>Классификатор направлений подготовки кадров с высшим и послевузовским образованием </a:t>
            </a:r>
          </a:p>
          <a:p>
            <a:pPr algn="ctr" fontAlgn="base"/>
            <a:r>
              <a:rPr lang="ru-RU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Narrow" panose="020B0606020202030204" pitchFamily="34" charset="0"/>
              </a:rPr>
              <a:t>(п</a:t>
            </a:r>
            <a:r>
              <a:rPr lang="ru-RU" sz="14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Narrow" panose="020B0606020202030204" pitchFamily="34" charset="0"/>
              </a:rPr>
              <a:t>риказ МОН РК от 13 октября 2018 года № 569).</a:t>
            </a:r>
          </a:p>
        </p:txBody>
      </p:sp>
      <p:graphicFrame>
        <p:nvGraphicFramePr>
          <p:cNvPr id="31" name="Таблица 30">
            <a:extLst>
              <a:ext uri="{FF2B5EF4-FFF2-40B4-BE49-F238E27FC236}">
                <a16:creationId xmlns:a16="http://schemas.microsoft.com/office/drawing/2014/main" id="{ABEAB124-6CB8-F7A4-7585-E6D6CB6C5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544993"/>
              </p:ext>
            </p:extLst>
          </p:nvPr>
        </p:nvGraphicFramePr>
        <p:xfrm>
          <a:off x="6426376" y="3171914"/>
          <a:ext cx="5265668" cy="1081532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906107">
                  <a:extLst>
                    <a:ext uri="{9D8B030D-6E8A-4147-A177-3AD203B41FA5}">
                      <a16:colId xmlns:a16="http://schemas.microsoft.com/office/drawing/2014/main" val="2730612602"/>
                    </a:ext>
                  </a:extLst>
                </a:gridCol>
                <a:gridCol w="2223065">
                  <a:extLst>
                    <a:ext uri="{9D8B030D-6E8A-4147-A177-3AD203B41FA5}">
                      <a16:colId xmlns:a16="http://schemas.microsoft.com/office/drawing/2014/main" val="2351165605"/>
                    </a:ext>
                  </a:extLst>
                </a:gridCol>
                <a:gridCol w="1136496">
                  <a:extLst>
                    <a:ext uri="{9D8B030D-6E8A-4147-A177-3AD203B41FA5}">
                      <a16:colId xmlns:a16="http://schemas.microsoft.com/office/drawing/2014/main" val="1658612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и классификация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области образования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и классификация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направлений подготовки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МСКО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32685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6B10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6B101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5998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7M10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7M101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73193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7R01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медицина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7R011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933695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8D10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8D101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59629163"/>
                  </a:ext>
                </a:extLst>
              </a:tr>
            </a:tbl>
          </a:graphicData>
        </a:graphic>
      </p:graphicFrame>
      <p:graphicFrame>
        <p:nvGraphicFramePr>
          <p:cNvPr id="36" name="Таблица 36">
            <a:extLst>
              <a:ext uri="{FF2B5EF4-FFF2-40B4-BE49-F238E27FC236}">
                <a16:creationId xmlns:a16="http://schemas.microsoft.com/office/drawing/2014/main" id="{553BDA90-BB5C-9683-C2ED-B37A8181B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168625"/>
              </p:ext>
            </p:extLst>
          </p:nvPr>
        </p:nvGraphicFramePr>
        <p:xfrm>
          <a:off x="276094" y="1755992"/>
          <a:ext cx="5265667" cy="195668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23913">
                  <a:extLst>
                    <a:ext uri="{9D8B030D-6E8A-4147-A177-3AD203B41FA5}">
                      <a16:colId xmlns:a16="http://schemas.microsoft.com/office/drawing/2014/main" val="3989733899"/>
                    </a:ext>
                  </a:extLst>
                </a:gridCol>
                <a:gridCol w="1092738">
                  <a:extLst>
                    <a:ext uri="{9D8B030D-6E8A-4147-A177-3AD203B41FA5}">
                      <a16:colId xmlns:a16="http://schemas.microsoft.com/office/drawing/2014/main" val="2492512799"/>
                    </a:ext>
                  </a:extLst>
                </a:gridCol>
                <a:gridCol w="3149016">
                  <a:extLst>
                    <a:ext uri="{9D8B030D-6E8A-4147-A177-3AD203B41FA5}">
                      <a16:colId xmlns:a16="http://schemas.microsoft.com/office/drawing/2014/main" val="3548325630"/>
                    </a:ext>
                  </a:extLst>
                </a:gridCol>
              </a:tblGrid>
              <a:tr h="249808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Научная область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Направление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Специализация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15784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 Здравоохранение и социальное обеспечение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 Здравоохранение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0911 Стоматология </a:t>
                      </a:r>
                    </a:p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0912 Медицина </a:t>
                      </a:r>
                    </a:p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0913 Уход за больными и акушерство </a:t>
                      </a:r>
                    </a:p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0914 Медицинская диагностика и технологии лечения </a:t>
                      </a:r>
                    </a:p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0915 Терапия и реабилитация </a:t>
                      </a:r>
                    </a:p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0916 Фармацевтика</a:t>
                      </a:r>
                    </a:p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0917 Традиционная и комплементарная медицина и терапия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7606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092 Социальное обеспечение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0921 Уход за пожилыми людьми и нетрудоспособными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0922 Уход за детьми и молодежные службы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Arial Narrow" panose="020B0606020202030204" pitchFamily="34" charset="0"/>
                        </a:rPr>
                        <a:t>0923 Социальная работа и консультирование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768307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01531135-1352-31D2-FF92-191BB2DB93CB}"/>
              </a:ext>
            </a:extLst>
          </p:cNvPr>
          <p:cNvSpPr txBox="1"/>
          <p:nvPr/>
        </p:nvSpPr>
        <p:spPr>
          <a:xfrm>
            <a:off x="513557" y="1154806"/>
            <a:ext cx="46468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Области образования и профессиональной подготовки 2013 (МСКО-О 2013)</a:t>
            </a: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1D27E2DB-EDD1-914C-A930-6CACA262B149}"/>
              </a:ext>
            </a:extLst>
          </p:cNvPr>
          <p:cNvSpPr/>
          <p:nvPr/>
        </p:nvSpPr>
        <p:spPr>
          <a:xfrm rot="2685930">
            <a:off x="5763602" y="2886082"/>
            <a:ext cx="481037" cy="4368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6A7568-81D2-11F9-D5B3-137AD105DC56}"/>
              </a:ext>
            </a:extLst>
          </p:cNvPr>
          <p:cNvSpPr txBox="1"/>
          <p:nvPr/>
        </p:nvSpPr>
        <p:spPr>
          <a:xfrm>
            <a:off x="235732" y="5358455"/>
            <a:ext cx="520246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sz="12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Статья 220. </a:t>
            </a:r>
            <a:r>
              <a:rPr lang="ru-RU" sz="1200" b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Образование в области здравоохранения включает:</a:t>
            </a:r>
          </a:p>
          <a:p>
            <a:pPr algn="l" fontAlgn="base"/>
            <a:r>
              <a:rPr lang="ru-RU" sz="1200" b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      1) программы медицинского образования, реализуемые по медицинским специальностям;</a:t>
            </a:r>
          </a:p>
          <a:p>
            <a:pPr algn="l" fontAlgn="base"/>
            <a:r>
              <a:rPr lang="ru-RU" sz="1200" b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      2) программы фармацевтического образования, реализуемые по фармацевтическим специальностям;</a:t>
            </a:r>
          </a:p>
          <a:p>
            <a:pPr algn="l" fontAlgn="base"/>
            <a:r>
              <a:rPr lang="ru-RU" sz="1200" b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      3) программы подготовки специалистов общественного здоровья и иных специалистов здравоохранения.</a:t>
            </a:r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0A8D55C5-677A-52E3-030E-61DDDC2EC550}"/>
              </a:ext>
            </a:extLst>
          </p:cNvPr>
          <p:cNvSpPr/>
          <p:nvPr/>
        </p:nvSpPr>
        <p:spPr>
          <a:xfrm rot="20031476">
            <a:off x="5743550" y="3967555"/>
            <a:ext cx="481037" cy="4368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4C2F615-8ECB-1254-61F0-5F940A364E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094" y="3952931"/>
            <a:ext cx="4646334" cy="14027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BACFDA-7EE6-552B-A484-0DBC29AEA678}"/>
              </a:ext>
            </a:extLst>
          </p:cNvPr>
          <p:cNvSpPr txBox="1"/>
          <p:nvPr/>
        </p:nvSpPr>
        <p:spPr>
          <a:xfrm>
            <a:off x="235732" y="3729091"/>
            <a:ext cx="421111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hlinkClick r:id="rId4"/>
              </a:rPr>
              <a:t>https://adilet.zan.kz/rus/docs/K2000000360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40D45A-0382-978F-51FB-6E400F640BBF}"/>
              </a:ext>
            </a:extLst>
          </p:cNvPr>
          <p:cNvSpPr txBox="1"/>
          <p:nvPr/>
        </p:nvSpPr>
        <p:spPr>
          <a:xfrm>
            <a:off x="176716" y="777739"/>
            <a:ext cx="39691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hlinkClick r:id="rId5"/>
              </a:rPr>
              <a:t>https://uis.unesco.org/sites/default/files/documents/isced-fields-of-education-training-2013-ru.pdf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B9A8C7-97AE-933A-8B75-7D123DD1E304}"/>
              </a:ext>
            </a:extLst>
          </p:cNvPr>
          <p:cNvSpPr txBox="1"/>
          <p:nvPr/>
        </p:nvSpPr>
        <p:spPr>
          <a:xfrm>
            <a:off x="6224588" y="1931181"/>
            <a:ext cx="430054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Arial Narrow" panose="020B0606020202030204" pitchFamily="34" charset="0"/>
                <a:hlinkClick r:id="rId6"/>
              </a:rPr>
              <a:t>https://adilet.zan.kz/rus/docs/V1800017565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9F59E7-6F54-988F-F9B0-373B845E82EE}"/>
              </a:ext>
            </a:extLst>
          </p:cNvPr>
          <p:cNvSpPr txBox="1"/>
          <p:nvPr/>
        </p:nvSpPr>
        <p:spPr>
          <a:xfrm>
            <a:off x="8502933" y="6271575"/>
            <a:ext cx="29096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  <a:hlinkClick r:id="rId7"/>
              </a:rPr>
              <a:t>https://legalacts.egov.kz/npa/view?id=14314454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764AD01D-7331-6A3E-B43D-0C3A20DA66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59883" y="6076700"/>
            <a:ext cx="154305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119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1B35B4-8FF0-4815-9D11-651F2672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726" y="139799"/>
            <a:ext cx="8861196" cy="630711"/>
          </a:xfrm>
        </p:spPr>
        <p:txBody>
          <a:bodyPr>
            <a:noAutofit/>
          </a:bodyPr>
          <a:lstStyle/>
          <a:p>
            <a:pPr algn="ctr" fontAlgn="base"/>
            <a:r>
              <a:rPr lang="ru-RU" sz="1800" b="0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Внесение изменений в Классификатор направлений подготовки кадров с высшим и послевузовским образованием (п</a:t>
            </a:r>
            <a:r>
              <a:rPr lang="ru-RU" sz="1800" b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риказ МОН РК от 13 октября 2018 года № 569)</a:t>
            </a:r>
            <a:endParaRPr lang="ru-RU" sz="18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8A9581B-2290-35B1-BFB4-06704409B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581545"/>
              </p:ext>
            </p:extLst>
          </p:nvPr>
        </p:nvGraphicFramePr>
        <p:xfrm>
          <a:off x="424264" y="1186320"/>
          <a:ext cx="4568457" cy="127679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177797">
                  <a:extLst>
                    <a:ext uri="{9D8B030D-6E8A-4147-A177-3AD203B41FA5}">
                      <a16:colId xmlns:a16="http://schemas.microsoft.com/office/drawing/2014/main" val="2730612602"/>
                    </a:ext>
                  </a:extLst>
                </a:gridCol>
                <a:gridCol w="1718631">
                  <a:extLst>
                    <a:ext uri="{9D8B030D-6E8A-4147-A177-3AD203B41FA5}">
                      <a16:colId xmlns:a16="http://schemas.microsoft.com/office/drawing/2014/main" val="2351165605"/>
                    </a:ext>
                  </a:extLst>
                </a:gridCol>
                <a:gridCol w="672029">
                  <a:extLst>
                    <a:ext uri="{9D8B030D-6E8A-4147-A177-3AD203B41FA5}">
                      <a16:colId xmlns:a16="http://schemas.microsoft.com/office/drawing/2014/main" val="165861289"/>
                    </a:ext>
                  </a:extLst>
                </a:gridCol>
              </a:tblGrid>
              <a:tr h="38473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и классификация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области образования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и классификация 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направлений подготовки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Код МСКО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32685012"/>
                  </a:ext>
                </a:extLst>
              </a:tr>
              <a:tr h="18693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6B10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6B101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5998452"/>
                  </a:ext>
                </a:extLst>
              </a:tr>
              <a:tr h="18693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7M10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7M101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73193004"/>
                  </a:ext>
                </a:extLst>
              </a:tr>
              <a:tr h="18693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7R01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медицина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7R011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93369593"/>
                  </a:ext>
                </a:extLst>
              </a:tr>
              <a:tr h="18693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8D10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8D101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Здравоохранение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0910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59629163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6372855-5ED5-206C-D27E-A42F03340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379869"/>
              </p:ext>
            </p:extLst>
          </p:nvPr>
        </p:nvGraphicFramePr>
        <p:xfrm>
          <a:off x="6070022" y="1193206"/>
          <a:ext cx="5772544" cy="4568847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262888">
                  <a:extLst>
                    <a:ext uri="{9D8B030D-6E8A-4147-A177-3AD203B41FA5}">
                      <a16:colId xmlns:a16="http://schemas.microsoft.com/office/drawing/2014/main" val="1110246287"/>
                    </a:ext>
                  </a:extLst>
                </a:gridCol>
                <a:gridCol w="2300288">
                  <a:extLst>
                    <a:ext uri="{9D8B030D-6E8A-4147-A177-3AD203B41FA5}">
                      <a16:colId xmlns:a16="http://schemas.microsoft.com/office/drawing/2014/main" val="321673776"/>
                    </a:ext>
                  </a:extLst>
                </a:gridCol>
                <a:gridCol w="1209368">
                  <a:extLst>
                    <a:ext uri="{9D8B030D-6E8A-4147-A177-3AD203B41FA5}">
                      <a16:colId xmlns:a16="http://schemas.microsoft.com/office/drawing/2014/main" val="2575843066"/>
                    </a:ext>
                  </a:extLst>
                </a:gridCol>
              </a:tblGrid>
              <a:tr h="187807"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spc="10" dirty="0">
                          <a:effectLst/>
                          <a:latin typeface="Arial Narrow" panose="020B0606020202030204" pitchFamily="34" charset="0"/>
                        </a:rPr>
                        <a:t>Область образования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spc="10" dirty="0">
                          <a:effectLst/>
                          <a:latin typeface="Arial Narrow" panose="020B0606020202030204" pitchFamily="34" charset="0"/>
                        </a:rPr>
                        <a:t>Направление подготовки</a:t>
                      </a:r>
                      <a:endParaRPr lang="ru-RU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spc="10" dirty="0">
                          <a:effectLst/>
                          <a:latin typeface="Arial Narrow" panose="020B0606020202030204" pitchFamily="34" charset="0"/>
                        </a:rPr>
                        <a:t>Код в МСКО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853845831"/>
                  </a:ext>
                </a:extLst>
              </a:tr>
              <a:tr h="273920">
                <a:tc gridSpan="3"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высшем образовании – бакалавриате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717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6B10 Здравоохранение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6ВM101 Медицина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0912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40951150"/>
                  </a:ext>
                </a:extLst>
              </a:tr>
              <a:tr h="159860"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6ВМ102 Педиатрия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0912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23343959"/>
                  </a:ext>
                </a:extLst>
              </a:tr>
              <a:tr h="133031"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6ВМ103 Стоматология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0911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761598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6ВМ104 Медико-профилактическое дело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0988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55692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6B105 Сестринское дело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0913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859815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6B106 Фармация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0916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23553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kern="120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6B107 Общественное здоровье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kern="120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0988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21096570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ru-RU" sz="1100" b="0" kern="120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6В 108 Биомедицина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kern="120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0988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4146193"/>
                  </a:ext>
                </a:extLst>
              </a:tr>
              <a:tr h="185859">
                <a:tc gridSpan="3"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kern="120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Направления подготовки в послевузовском образовании – магистратуре</a:t>
                      </a: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122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 7M10 Здравоохранение 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100" b="0" kern="120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ru-RU" sz="1100" b="0" kern="120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М101 Медицина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kern="120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0912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56914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endParaRPr lang="ru-RU" sz="11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kern="120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7М102 Сестринское дело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kern="120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0913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17522500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7М103 Фармация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0916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12263000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7М104 Общественное здравоохранение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0988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46067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endParaRPr lang="ru-RU" sz="1100" b="0" dirty="0">
                        <a:effectLst/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7М105  Биомедицина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0988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03179615"/>
                  </a:ext>
                </a:extLst>
              </a:tr>
              <a:tr h="185859">
                <a:tc gridSpan="3"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послевузовском образовании – резидентуре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957270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>
                          <a:effectLst/>
                          <a:latin typeface="Arial Narrow" panose="020B0606020202030204" pitchFamily="34" charset="0"/>
                        </a:rPr>
                        <a:t>7R01 Здравоохранение (медицина)</a:t>
                      </a:r>
                      <a:endParaRPr lang="ru-RU" sz="11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7R011 Медицина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0912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51478348"/>
                  </a:ext>
                </a:extLst>
              </a:tr>
              <a:tr h="185859">
                <a:tc gridSpan="3"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Направления подготовки в послевузовском образовании – докторантуре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015630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 8D10 Здравоохранение 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8D101 Медицина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0912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6893950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8D102 Сестринская наука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0913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50667516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8D103 Фармация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0916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57795603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8D104 Общественное здравоохранение</a:t>
                      </a: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0988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8198614"/>
                  </a:ext>
                </a:extLst>
              </a:tr>
              <a:tr h="18780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endParaRPr lang="ru-RU" sz="11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ru-RU" sz="11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1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D10</a:t>
                      </a:r>
                      <a:r>
                        <a:rPr lang="ru-RU" sz="11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1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Биомедицина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spc="10" dirty="0">
                          <a:effectLst/>
                          <a:latin typeface="Arial Narrow" panose="020B0606020202030204" pitchFamily="34" charset="0"/>
                        </a:rPr>
                        <a:t>0988</a:t>
                      </a:r>
                      <a:endParaRPr lang="ru-RU" sz="1600" dirty="0"/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895211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F5D299B-3E7D-A39D-EB9D-F1AA1B19739E}"/>
              </a:ext>
            </a:extLst>
          </p:cNvPr>
          <p:cNvSpPr txBox="1"/>
          <p:nvPr/>
        </p:nvSpPr>
        <p:spPr>
          <a:xfrm>
            <a:off x="1934680" y="724718"/>
            <a:ext cx="1726960" cy="373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Arial Narrow" panose="020B0606020202030204" pitchFamily="34" charset="0"/>
              </a:rPr>
              <a:t>Действующий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EA95BF-D074-C791-9AB2-344475151227}"/>
              </a:ext>
            </a:extLst>
          </p:cNvPr>
          <p:cNvSpPr txBox="1"/>
          <p:nvPr/>
        </p:nvSpPr>
        <p:spPr>
          <a:xfrm>
            <a:off x="8310568" y="719551"/>
            <a:ext cx="1656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Arial Narrow" panose="020B0606020202030204" pitchFamily="34" charset="0"/>
              </a:rPr>
              <a:t>Предлагаемый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AFEE35-4B6A-2B3A-DD60-D1BBC87D2F59}"/>
              </a:ext>
            </a:extLst>
          </p:cNvPr>
          <p:cNvSpPr txBox="1"/>
          <p:nvPr/>
        </p:nvSpPr>
        <p:spPr>
          <a:xfrm>
            <a:off x="349434" y="2550837"/>
            <a:ext cx="532993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Ожидаемые результаты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80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Соответствие Классификатора с МСКО-О 2013 и принципами построения Классификатора;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Разделение направлений подготовки в сфере здравоохранения в соответствии со статьей 220 Кодекса о здоровье народа и системе здравоохранения и системой квалификации работников здравоохранения;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Предъявление четких квалификационных требований и оценки рисков образовательной деятельности организаций, предоставляющих высшее и (или) послевузовское образование в области здравоохранения;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Признание документов об образовании для трудоустройства и продолжения обучения в соответствии с требованиями отрасли;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Разработки и оценка образовательных программ и их ресурсов.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E7CF6C-DA32-BC87-1EE1-950E93D8DD41}"/>
              </a:ext>
            </a:extLst>
          </p:cNvPr>
          <p:cNvSpPr txBox="1"/>
          <p:nvPr/>
        </p:nvSpPr>
        <p:spPr>
          <a:xfrm>
            <a:off x="8974272" y="6281000"/>
            <a:ext cx="29096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  <a:hlinkClick r:id="rId3"/>
              </a:rPr>
              <a:t>https://legalacts.egov.kz/npa/view?id=14314454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D88AE36-12BC-6BE6-32DD-38C6F2B0FA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1222" y="6086125"/>
            <a:ext cx="154305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49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5"/>
          <p:cNvSpPr txBox="1"/>
          <p:nvPr/>
        </p:nvSpPr>
        <p:spPr>
          <a:xfrm>
            <a:off x="-138024" y="1502748"/>
            <a:ext cx="12192001" cy="500992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algn="ctr">
              <a:spcBef>
                <a:spcPts val="67"/>
              </a:spcBef>
            </a:pPr>
            <a:r>
              <a:rPr lang="ru-RU" sz="3200" b="1" spc="13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решения</a:t>
            </a:r>
            <a:endParaRPr lang="ru-RU" sz="3200" dirty="0">
              <a:solidFill>
                <a:srgbClr val="8B4D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43" y="323375"/>
            <a:ext cx="818737" cy="9810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068A775-AF9A-4B71-9972-F8F49576642A}"/>
              </a:ext>
            </a:extLst>
          </p:cNvPr>
          <p:cNvSpPr txBox="1"/>
          <p:nvPr/>
        </p:nvSpPr>
        <p:spPr>
          <a:xfrm>
            <a:off x="1178670" y="2422223"/>
            <a:ext cx="9932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Arial Narrow" panose="020B0606020202030204" pitchFamily="34" charset="0"/>
                <a:cs typeface="Times New Roman" panose="02020603050405020304" pitchFamily="18" charset="0"/>
              </a:rPr>
              <a:t>Одобрить и рекомендовать дополнения и изменения в Одобрить и рекомендовать дополнения и изменения в приказ МОН РК от 13 октября 2018 года № 569 «Об утверждении Классификатора направлений подготовки кадров с высшим и послевузовским образованием» согласно предложениям.</a:t>
            </a:r>
          </a:p>
        </p:txBody>
      </p:sp>
      <p:pic>
        <p:nvPicPr>
          <p:cNvPr id="9" name="Picture 2" descr="logo">
            <a:extLst>
              <a:ext uri="{FF2B5EF4-FFF2-40B4-BE49-F238E27FC236}">
                <a16:creationId xmlns:a16="http://schemas.microsoft.com/office/drawing/2014/main" id="{B162AA89-0D91-4F15-AE18-EB38CD8456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3947" y="323376"/>
            <a:ext cx="9525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8782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1921</TotalTime>
  <Words>650</Words>
  <Application>Microsoft Office PowerPoint</Application>
  <PresentationFormat>Широкоэкранный</PresentationFormat>
  <Paragraphs>137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Arial</vt:lpstr>
      <vt:lpstr>Arial Narrow</vt:lpstr>
      <vt:lpstr>Calibri</vt:lpstr>
      <vt:lpstr>Calibri Light</vt:lpstr>
      <vt:lpstr>Times New Roman</vt:lpstr>
      <vt:lpstr>Тема Office</vt:lpstr>
      <vt:lpstr>О внесении дополнений и изменений в приказ МОН РК от 13 октября 2018 года № 569 «Об утверждении Классификатора направлений подготовки кадров с высшим и послевузовским образованием»</vt:lpstr>
      <vt:lpstr>Принципы, лежащие в основе Классификатора (на примере педагогических наук)</vt:lpstr>
      <vt:lpstr>Действующий классификатор по области «Здравоохранение»</vt:lpstr>
      <vt:lpstr>Внесение изменений в Классификатор направлений подготовки кадров с высшим и послевузовским образованием (приказ МОН РК от 13 октября 2018 года № 569)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«Нормативное обеспечение внедрения программ непрерывной интегрированной подготовки врачей»,</dc:title>
  <dc:creator>Saule Sydykova</dc:creator>
  <cp:lastModifiedBy>Saule Sydykova</cp:lastModifiedBy>
  <cp:revision>45</cp:revision>
  <dcterms:created xsi:type="dcterms:W3CDTF">2022-12-01T13:41:30Z</dcterms:created>
  <dcterms:modified xsi:type="dcterms:W3CDTF">2023-11-01T06:44:01Z</dcterms:modified>
</cp:coreProperties>
</file>