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3" r:id="rId2"/>
    <p:sldId id="310" r:id="rId3"/>
    <p:sldId id="315" r:id="rId4"/>
    <p:sldId id="308" r:id="rId5"/>
    <p:sldId id="314" r:id="rId6"/>
    <p:sldId id="317" r:id="rId7"/>
    <p:sldId id="322" r:id="rId8"/>
    <p:sldId id="32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0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47C9A-0C34-45EF-A744-07DBAF76B6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000021856" TargetMode="External"/><Relationship Id="rId2" Type="http://schemas.openxmlformats.org/officeDocument/2006/relationships/hyperlink" Target="https://adilet.zan.kz/rus/docs/V20000216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000021818" TargetMode="External"/><Relationship Id="rId2" Type="http://schemas.openxmlformats.org/officeDocument/2006/relationships/hyperlink" Target="https://adilet.zan.kz/rus/docs/V2000021699#z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8716" y="39097"/>
            <a:ext cx="11735421" cy="695969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4958532"/>
            <a:ext cx="1066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НАО «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Сыдыкова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72123" y="4674427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УМО направление подготовки «Здравоохранение», 2 ноября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89754" y="153579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3" y="1881072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311068" y="3292416"/>
            <a:ext cx="12192000" cy="12653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ДНЧР МЗ РК</a:t>
            </a:r>
          </a:p>
          <a:p>
            <a:pPr marL="8467" algn="ctr">
              <a:spcBef>
                <a:spcPts val="67"/>
              </a:spcBef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(соответствие ОП «Менеджмент сестринского дела </a:t>
            </a:r>
          </a:p>
          <a:p>
            <a:pPr marL="8467" algn="ctr">
              <a:spcBef>
                <a:spcPts val="67"/>
              </a:spcBef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квалификаций в области здравоохранения)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9703724" y="699139"/>
            <a:ext cx="0" cy="1673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86002E-DCA6-4E7F-9983-1CD97760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1" y="18854"/>
            <a:ext cx="8905875" cy="46672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Отраслевая рамка квалификаций «Здравоохранение»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62AD6-8D3D-4AE6-9283-0BA57CDA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3" y="466725"/>
            <a:ext cx="8905875" cy="466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94109E-64CC-4935-8D6C-CEF81C18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2" y="933450"/>
            <a:ext cx="8905875" cy="2876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A219C5-38E1-43C6-AD4E-061B0192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1" y="3810000"/>
            <a:ext cx="8915400" cy="2895600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976D235A-DAC4-4F8E-999A-4BF93266FCD6}"/>
              </a:ext>
            </a:extLst>
          </p:cNvPr>
          <p:cNvSpPr txBox="1">
            <a:spLocks/>
          </p:cNvSpPr>
          <p:nvPr/>
        </p:nvSpPr>
        <p:spPr>
          <a:xfrm>
            <a:off x="8976815" y="18854"/>
            <a:ext cx="3215185" cy="60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Национальный классификатор занятий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754EE628-580F-4894-A862-B9E42389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840" y="719137"/>
            <a:ext cx="29331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1342-1-001 Главная медицинская сестра (заместитель главного врача по сестринскому делу)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1342-1-005 Директор больницы (дома) сестринского ухода, хосписа 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1342-1-006 Директор по сестринскому делу</a:t>
            </a:r>
          </a:p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2220-0-001 Медицинская сестра (высокой квалификации)</a:t>
            </a:r>
          </a:p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3221-0-002 Медицинская(</a:t>
            </a:r>
            <a:r>
              <a:rPr lang="ru-RU" sz="1400" dirty="0" err="1">
                <a:latin typeface="Arial Narrow" panose="020B0606020202030204" pitchFamily="34" charset="0"/>
              </a:rPr>
              <a:t>ий</a:t>
            </a:r>
            <a:r>
              <a:rPr lang="ru-RU" sz="1400" dirty="0">
                <a:latin typeface="Arial Narrow" panose="020B0606020202030204" pitchFamily="34" charset="0"/>
              </a:rPr>
              <a:t>) сестра/брат 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3221-0-003 Медицинская(</a:t>
            </a:r>
            <a:r>
              <a:rPr lang="ru-RU" sz="1400" dirty="0" err="1">
                <a:latin typeface="Arial Narrow" panose="020B0606020202030204" pitchFamily="34" charset="0"/>
              </a:rPr>
              <a:t>ий</a:t>
            </a:r>
            <a:r>
              <a:rPr lang="ru-RU" sz="1400" dirty="0">
                <a:latin typeface="Arial Narrow" panose="020B0606020202030204" pitchFamily="34" charset="0"/>
              </a:rPr>
              <a:t>) сестра/брат (специализированная(</a:t>
            </a:r>
            <a:r>
              <a:rPr lang="ru-RU" sz="1400" dirty="0" err="1">
                <a:latin typeface="Arial Narrow" panose="020B0606020202030204" pitchFamily="34" charset="0"/>
              </a:rPr>
              <a:t>ый</a:t>
            </a:r>
            <a:r>
              <a:rPr lang="ru-RU" sz="1400" dirty="0">
                <a:latin typeface="Arial Narrow" panose="020B0606020202030204" pitchFamily="34" charset="0"/>
              </a:rPr>
              <a:t>) 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3221-0-004 Медицинская(</a:t>
            </a:r>
            <a:r>
              <a:rPr lang="ru-RU" sz="1400" dirty="0" err="1">
                <a:latin typeface="Arial Narrow" panose="020B0606020202030204" pitchFamily="34" charset="0"/>
              </a:rPr>
              <a:t>ий</a:t>
            </a:r>
            <a:r>
              <a:rPr lang="ru-RU" sz="1400" dirty="0">
                <a:latin typeface="Arial Narrow" panose="020B0606020202030204" pitchFamily="34" charset="0"/>
              </a:rPr>
              <a:t>) сестра/брат общей практики 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3221-0-005 Медицинская(</a:t>
            </a:r>
            <a:r>
              <a:rPr lang="ru-RU" sz="1400" dirty="0" err="1">
                <a:latin typeface="Arial Narrow" panose="020B0606020202030204" pitchFamily="34" charset="0"/>
              </a:rPr>
              <a:t>ий</a:t>
            </a:r>
            <a:r>
              <a:rPr lang="ru-RU" sz="1400" dirty="0">
                <a:latin typeface="Arial Narrow" panose="020B0606020202030204" pitchFamily="34" charset="0"/>
              </a:rPr>
              <a:t>) сестра/брат по уходу</a:t>
            </a:r>
          </a:p>
          <a:p>
            <a:pPr marL="0" indent="0">
              <a:buNone/>
            </a:pPr>
            <a:r>
              <a:rPr lang="ru-RU" sz="1400" dirty="0">
                <a:latin typeface="Arial Narrow" panose="020B0606020202030204" pitchFamily="34" charset="0"/>
              </a:rPr>
              <a:t>3259-0-003 Медицинская сестра по диетическому питанию</a:t>
            </a:r>
          </a:p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EC84F28C-1A42-4074-9B7D-EB716C43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" y="4153797"/>
            <a:ext cx="3375212" cy="214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Глава 4. Специальности работников с техническим и профессиональным медицинским образованием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149. Сестринское дело.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Глава 5. Специализации работников с техническим и профессиональным медицинским образованием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154. Сестринское дело (медсестра общей практики).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155. Сестринское дело в школьной медицине.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157. Сестринское дело в рентгенологии.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685C5F8C-C22A-4791-A902-0F5514902A91}"/>
              </a:ext>
            </a:extLst>
          </p:cNvPr>
          <p:cNvSpPr txBox="1">
            <a:spLocks/>
          </p:cNvSpPr>
          <p:nvPr/>
        </p:nvSpPr>
        <p:spPr>
          <a:xfrm>
            <a:off x="0" y="60155"/>
            <a:ext cx="3656997" cy="46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НОМЕНКЛАТУРА СПЕЦИАЛЬНОСТЕЙ И СПЕЦИАЛИЗАЦИЙ В ОБЛАСТИ ЗДРАВООХРАНЕНИЯ</a:t>
            </a:r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EB59E2DB-C60F-43A0-BA59-E3A5C124FD65}"/>
              </a:ext>
            </a:extLst>
          </p:cNvPr>
          <p:cNvSpPr txBox="1">
            <a:spLocks/>
          </p:cNvSpPr>
          <p:nvPr/>
        </p:nvSpPr>
        <p:spPr>
          <a:xfrm>
            <a:off x="4677937" y="47893"/>
            <a:ext cx="2709281" cy="46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НОМЕНКЛАТУРА ДОЛЖНОСТЕЙ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809D47F-64AD-4E97-B902-A34568C17069}"/>
              </a:ext>
            </a:extLst>
          </p:cNvPr>
          <p:cNvSpPr txBox="1">
            <a:spLocks/>
          </p:cNvSpPr>
          <p:nvPr/>
        </p:nvSpPr>
        <p:spPr>
          <a:xfrm>
            <a:off x="3772135" y="4153797"/>
            <a:ext cx="3774273" cy="2798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Глава 6. Должности специалистов с техническим и профессиональным медицинским образованием, образованием санитарно-эпидемиологического профиля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58. Сестра (брат) медицинская (медицинский) участковая (участковый) и (или) сестра (брат) медицинская (медицинский) общей практики.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59. Сестра (брат) медицинская (медицинский) (специализированная (специализированный)).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60. Сестра (брат) медицинская (медицинский) медицинского пункта в организациях образования.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61. Сестра диетическая.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74. Сестра (брат) младшая (младший) медицинская (медицинский).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F8D9C79B-DC25-449A-9656-8010BA27C137}"/>
              </a:ext>
            </a:extLst>
          </p:cNvPr>
          <p:cNvSpPr txBox="1">
            <a:spLocks/>
          </p:cNvSpPr>
          <p:nvPr/>
        </p:nvSpPr>
        <p:spPr>
          <a:xfrm>
            <a:off x="7693522" y="2509429"/>
            <a:ext cx="4086435" cy="466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ПЕРЕЧЕНЬ СПЕЦИАЛЬНОСТЕЙ И СПЕЦИАЛИЗАЦИЙ, ПОДЛЕЖАЩИХ СЕРТИФИКАЦИИ</a:t>
            </a:r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A1EB1881-7DD4-4C3F-8283-DFE410A37557}"/>
              </a:ext>
            </a:extLst>
          </p:cNvPr>
          <p:cNvSpPr txBox="1">
            <a:spLocks/>
          </p:cNvSpPr>
          <p:nvPr/>
        </p:nvSpPr>
        <p:spPr>
          <a:xfrm>
            <a:off x="7892356" y="4153797"/>
            <a:ext cx="4086435" cy="1978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Глава 1. Специальности и специализаций работников с техническим и профессиональным медицинским образованием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Специальности: Сестринское дело, Сестринское дело (массажист), Сестринское дело (медицинская (медицинский) сестра/брат, медицинская (медицинский) сестра/брат общей практики, специализированная (специализированный) медицинская (медицинский) сестра/брат), Сестринское дело (младшая (младший) медицинская (медицинский) сестра/брат по уходу)</a:t>
            </a:r>
          </a:p>
          <a:p>
            <a:pPr marL="0" indent="0">
              <a:buNone/>
            </a:pPr>
            <a:r>
              <a:rPr lang="ru-RU" sz="1200" dirty="0">
                <a:latin typeface="Arial Narrow" panose="020B0606020202030204" pitchFamily="34" charset="0"/>
              </a:rPr>
              <a:t>Специализации: СД в рентгенологии, СД в школьной медицине, Классический и лечебный массаж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59823A-A6CB-44EF-B862-6AD15CC3955E}"/>
              </a:ext>
            </a:extLst>
          </p:cNvPr>
          <p:cNvSpPr/>
          <p:nvPr/>
        </p:nvSpPr>
        <p:spPr>
          <a:xfrm>
            <a:off x="209066" y="1338557"/>
            <a:ext cx="3563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1. Специальности работников с высшим и послевузовским медицинским образованием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23. Сестринское дело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2677F2-4648-4A1F-9942-0094D9D8FA10}"/>
              </a:ext>
            </a:extLst>
          </p:cNvPr>
          <p:cNvSpPr/>
          <p:nvPr/>
        </p:nvSpPr>
        <p:spPr>
          <a:xfrm>
            <a:off x="3800234" y="633409"/>
            <a:ext cx="341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1. Должности руководителей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5. Заместитель директора по сестринскому делу.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6. Главная сестра медицинская.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CB8B49-FFDC-499B-9407-ECF02D60BA80}"/>
              </a:ext>
            </a:extLst>
          </p:cNvPr>
          <p:cNvSpPr/>
          <p:nvPr/>
        </p:nvSpPr>
        <p:spPr>
          <a:xfrm>
            <a:off x="3772135" y="1338557"/>
            <a:ext cx="3419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2. Должности специалистов с высшим и послевузовским медицинским образованием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18. Сестра (брат) старшая (старший) медицинская (медицинский) (старший фельдшер, старший акушер).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C6E2F9-F41D-4974-8C37-E25FD0EECFB7}"/>
              </a:ext>
            </a:extLst>
          </p:cNvPr>
          <p:cNvSpPr/>
          <p:nvPr/>
        </p:nvSpPr>
        <p:spPr>
          <a:xfrm>
            <a:off x="3802688" y="3042610"/>
            <a:ext cx="347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5. Должность специалистов с </a:t>
            </a:r>
            <a:r>
              <a:rPr lang="ru-RU" sz="1200" dirty="0" err="1">
                <a:latin typeface="Arial Narrow" panose="020B0606020202030204" pitchFamily="34" charset="0"/>
              </a:rPr>
              <a:t>послесредним</a:t>
            </a:r>
            <a:r>
              <a:rPr lang="ru-RU" sz="1200" dirty="0">
                <a:latin typeface="Arial Narrow" panose="020B0606020202030204" pitchFamily="34" charset="0"/>
              </a:rPr>
              <a:t> медицинским образованием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55. Сестра (брат) медицинская (медицинский) расширенной практики.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DF51CE-32B6-440F-BB70-0C095E02797D}"/>
              </a:ext>
            </a:extLst>
          </p:cNvPr>
          <p:cNvSpPr/>
          <p:nvPr/>
        </p:nvSpPr>
        <p:spPr>
          <a:xfrm>
            <a:off x="140892" y="3031939"/>
            <a:ext cx="337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3. Специальности работников с </a:t>
            </a:r>
            <a:r>
              <a:rPr lang="ru-RU" sz="1200" dirty="0" err="1">
                <a:latin typeface="Arial Narrow" panose="020B0606020202030204" pitchFamily="34" charset="0"/>
              </a:rPr>
              <a:t>послесредним</a:t>
            </a:r>
            <a:r>
              <a:rPr lang="ru-RU" sz="1200" dirty="0">
                <a:latin typeface="Arial Narrow" panose="020B0606020202030204" pitchFamily="34" charset="0"/>
              </a:rPr>
              <a:t> медицинским образованием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144. Сестринское дело (прикладной бакалавриат).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F1340D-EB7D-46FA-93D4-0D350EF8E6AE}"/>
              </a:ext>
            </a:extLst>
          </p:cNvPr>
          <p:cNvSpPr/>
          <p:nvPr/>
        </p:nvSpPr>
        <p:spPr>
          <a:xfrm>
            <a:off x="8005684" y="3042610"/>
            <a:ext cx="3774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Глава 2. Специальность работников с </a:t>
            </a:r>
            <a:r>
              <a:rPr lang="ru-RU" sz="1200" dirty="0" err="1">
                <a:latin typeface="Arial Narrow" panose="020B0606020202030204" pitchFamily="34" charset="0"/>
              </a:rPr>
              <a:t>послесредним</a:t>
            </a:r>
            <a:r>
              <a:rPr lang="ru-RU" sz="1200" dirty="0">
                <a:latin typeface="Arial Narrow" panose="020B0606020202030204" pitchFamily="34" charset="0"/>
              </a:rPr>
              <a:t> и высшим академическим бакалавриатом по специальности Специальность "Сестринское дело»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Специализации: СД в рентгенологии, СД в школьной медицине, Классический и лечебный массаж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B0070F8-C710-4A79-BD0A-D184C73EA1CE}"/>
              </a:ext>
            </a:extLst>
          </p:cNvPr>
          <p:cNvSpPr/>
          <p:nvPr/>
        </p:nvSpPr>
        <p:spPr>
          <a:xfrm>
            <a:off x="8675898" y="2859545"/>
            <a:ext cx="22092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  <a:hlinkClick r:id="rId2"/>
              </a:rPr>
              <a:t>https://adilet.zan.kz/rus/docs/V2000021699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1F31244-5C26-4933-82B9-22CEFCDF9ADE}"/>
              </a:ext>
            </a:extLst>
          </p:cNvPr>
          <p:cNvSpPr/>
          <p:nvPr/>
        </p:nvSpPr>
        <p:spPr>
          <a:xfrm>
            <a:off x="3062838" y="357779"/>
            <a:ext cx="22092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  <a:hlinkClick r:id="rId3"/>
              </a:rPr>
              <a:t>https://adilet.zan.kz/rus/docs/V2000021856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72FF0B-DCCE-4682-BBDA-45B2537F60CC}"/>
              </a:ext>
            </a:extLst>
          </p:cNvPr>
          <p:cNvSpPr/>
          <p:nvPr/>
        </p:nvSpPr>
        <p:spPr>
          <a:xfrm>
            <a:off x="8016689" y="47004"/>
            <a:ext cx="3586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КВАЛИФИКАЦИОННЫЕ ХАРАКТЕРИСТИКИ ДОЛЖНОСТЕЙ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EF0A371-E12C-4CB8-9297-331AEC810B32}"/>
              </a:ext>
            </a:extLst>
          </p:cNvPr>
          <p:cNvSpPr/>
          <p:nvPr/>
        </p:nvSpPr>
        <p:spPr>
          <a:xfrm>
            <a:off x="7459307" y="674063"/>
            <a:ext cx="47007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 Narrow" panose="020B0606020202030204" pitchFamily="34" charset="0"/>
              </a:rPr>
              <a:t>Для старшей медицинской сестры и (или) менеджеру по сестринскому делу: высшее медицинское образование по специальности "Сестринское дело" без предъявления требований к стажу работы или техническое и профессиональное (среднее специальное, среднее профессиональное), </a:t>
            </a:r>
            <a:r>
              <a:rPr lang="ru-RU" sz="1100" dirty="0" err="1">
                <a:latin typeface="Arial Narrow" panose="020B0606020202030204" pitchFamily="34" charset="0"/>
              </a:rPr>
              <a:t>послесреднее</a:t>
            </a:r>
            <a:r>
              <a:rPr lang="ru-RU" sz="1100" dirty="0">
                <a:latin typeface="Arial Narrow" panose="020B0606020202030204" pitchFamily="34" charset="0"/>
              </a:rPr>
              <a:t> (прикладной бакалавриат) медицинское образование и стаж работы в медицинской организации по специальности не менее 1 года, наличие первой (высшей) квалификационной категории (при наличии) или стажа работы по соответствующей клинической специальности не менее 6 лет, свидетельства о повышении квалификации по управленческой деятельности в сестринском деле.</a:t>
            </a:r>
          </a:p>
        </p:txBody>
      </p:sp>
    </p:spTree>
    <p:extLst>
      <p:ext uri="{BB962C8B-B14F-4D97-AF65-F5344CB8AC3E}">
        <p14:creationId xmlns:p14="http://schemas.microsoft.com/office/powerpoint/2010/main" val="112475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86002E-DCA6-4E7F-9983-1CD97760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560"/>
            <a:ext cx="10515600" cy="1325563"/>
          </a:xfrm>
        </p:spPr>
        <p:txBody>
          <a:bodyPr>
            <a:norm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ОП «Менеджмент сестринского дела 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квалификаций в области здравоохранения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EA613-DB29-41B8-BE65-815E9782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86" y="1956198"/>
            <a:ext cx="6018081" cy="40761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0D9221-2A6A-4E0B-AEC7-E419DBB9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2" y="2297392"/>
            <a:ext cx="5655637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86002E-DCA6-4E7F-9983-1CD97760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365125"/>
            <a:ext cx="10515600" cy="549275"/>
          </a:xfrm>
        </p:spPr>
        <p:txBody>
          <a:bodyPr>
            <a:noAutofit/>
          </a:bodyPr>
          <a:lstStyle/>
          <a:p>
            <a:pPr lvl="0" algn="ctr"/>
            <a:r>
              <a:rPr lang="ru-RU" sz="3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Паспорт о</a:t>
            </a:r>
            <a:r>
              <a:rPr lang="kk-KZ" sz="3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бразовательной программы</a:t>
            </a:r>
            <a:br>
              <a:rPr lang="kk-KZ" sz="3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kk-KZ" sz="3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6В10127 «Менеджмент сестринского дела» </a:t>
            </a:r>
            <a:endParaRPr lang="ru-RU" sz="3000" spc="13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FD9C31C-817D-4523-9ABE-15D1F32AD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809781"/>
              </p:ext>
            </p:extLst>
          </p:nvPr>
        </p:nvGraphicFramePr>
        <p:xfrm>
          <a:off x="532408" y="1330833"/>
          <a:ext cx="10832513" cy="2098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328">
                  <a:extLst>
                    <a:ext uri="{9D8B030D-6E8A-4147-A177-3AD203B41FA5}">
                      <a16:colId xmlns:a16="http://schemas.microsoft.com/office/drawing/2014/main" val="1965838336"/>
                    </a:ext>
                  </a:extLst>
                </a:gridCol>
                <a:gridCol w="8565185">
                  <a:extLst>
                    <a:ext uri="{9D8B030D-6E8A-4147-A177-3AD203B41FA5}">
                      <a16:colId xmlns:a16="http://schemas.microsoft.com/office/drawing/2014/main" val="2175644947"/>
                    </a:ext>
                  </a:extLst>
                </a:gridCol>
              </a:tblGrid>
              <a:tr h="184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Название поля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299016"/>
                  </a:ext>
                </a:extLst>
              </a:tr>
              <a:tr h="184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Регистрационный номер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6B10100058  http://esuvo.platonus.kz/#/register/education_program/application/24580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637219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Код и классификация области образования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6В10 Здравоохранение и социальное обеспечение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668551"/>
                  </a:ext>
                </a:extLst>
              </a:tr>
              <a:tr h="380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Код и классификация направлений подготовки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6В101 Здравоохранение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731469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образовательной программы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Менеджмент сестринского дела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80173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5D27D-7C8C-4188-89F3-4232F21DAABD}"/>
              </a:ext>
            </a:extLst>
          </p:cNvPr>
          <p:cNvSpPr/>
          <p:nvPr/>
        </p:nvSpPr>
        <p:spPr>
          <a:xfrm>
            <a:off x="532408" y="3757955"/>
            <a:ext cx="11045667" cy="10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 6В10127 «Менеджмент сестринского дела» составлена на основании Государственного общеобязательного стандарта высшего образования, утвержденного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Приказом Министра здравоохранения Республики Казахстан от 21 февраля 2020 года № ҚР ДСМ-12/2020 (модель ОП «Сестринское дело», срок обучения 4 года).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7AB60C-F8A5-4EED-9FD0-9423D76AE4EF}"/>
              </a:ext>
            </a:extLst>
          </p:cNvPr>
          <p:cNvSpPr/>
          <p:nvPr/>
        </p:nvSpPr>
        <p:spPr>
          <a:xfrm>
            <a:off x="485554" y="5114179"/>
            <a:ext cx="11045667" cy="70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об освоении ожидаемых результатов обучения Модели ОП «Сестринское дело» без матрицы делегирования ключевых ОП по модулям и перечня практических навыков не представляется возможным. </a:t>
            </a:r>
          </a:p>
        </p:txBody>
      </p:sp>
    </p:spTree>
    <p:extLst>
      <p:ext uri="{BB962C8B-B14F-4D97-AF65-F5344CB8AC3E}">
        <p14:creationId xmlns:p14="http://schemas.microsoft.com/office/powerpoint/2010/main" val="338979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86002E-DCA6-4E7F-9983-1CD97760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64" y="0"/>
            <a:ext cx="10515600" cy="549275"/>
          </a:xfrm>
        </p:spPr>
        <p:txBody>
          <a:bodyPr>
            <a:noAutofit/>
          </a:bodyPr>
          <a:lstStyle/>
          <a:p>
            <a:pPr lvl="0" algn="ctr"/>
            <a:r>
              <a:rPr lang="ru-RU" sz="2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Квалификационная характеристика выпускника ОП </a:t>
            </a:r>
            <a:r>
              <a:rPr lang="kk-KZ" sz="2000" spc="13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6В10127 «Менеджмент сестринского дела»</a:t>
            </a:r>
            <a:endParaRPr lang="ru-RU" sz="2000" spc="13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587F657-B051-46A2-9894-A1BB59AD7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11874"/>
              </p:ext>
            </p:extLst>
          </p:nvPr>
        </p:nvGraphicFramePr>
        <p:xfrm>
          <a:off x="140371" y="549275"/>
          <a:ext cx="11828716" cy="6036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2559">
                  <a:extLst>
                    <a:ext uri="{9D8B030D-6E8A-4147-A177-3AD203B41FA5}">
                      <a16:colId xmlns:a16="http://schemas.microsoft.com/office/drawing/2014/main" val="4123356761"/>
                    </a:ext>
                  </a:extLst>
                </a:gridCol>
                <a:gridCol w="8726157">
                  <a:extLst>
                    <a:ext uri="{9D8B030D-6E8A-4147-A177-3AD203B41FA5}">
                      <a16:colId xmlns:a16="http://schemas.microsoft.com/office/drawing/2014/main" val="2008895265"/>
                    </a:ext>
                  </a:extLst>
                </a:gridCol>
              </a:tblGrid>
              <a:tr h="525907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012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Выпускнику присваивается академическая степень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r>
                        <a:rPr lang="ru-RU" sz="1100" b="1" spc="-25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акалавр здравоохранения по образовательной программе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«Сестринское дело».</a:t>
                      </a:r>
                      <a:r>
                        <a:rPr lang="ru-RU" sz="11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r>
                        <a:rPr lang="ru-RU" sz="1100" spc="-25" dirty="0">
                          <a:effectLst/>
                          <a:latin typeface="Arial Narrow" panose="020B0606020202030204" pitchFamily="34" charset="0"/>
                        </a:rPr>
                        <a:t>акалавры здравоохранения по образовательной программе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«Сестринское дело»</a:t>
                      </a:r>
                      <a:r>
                        <a:rPr lang="ru-RU" sz="1100" spc="-30" dirty="0">
                          <a:effectLst/>
                          <a:latin typeface="Arial Narrow" panose="020B0606020202030204" pitchFamily="34" charset="0"/>
                        </a:rPr>
                        <a:t>  могут занимать следующие должности:  </a:t>
                      </a:r>
                      <a:r>
                        <a:rPr lang="ru-RU" sz="1100" spc="-3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главный эксперт медико-социальной экспертной комиссии; директор больницы (дома) сестринского ухода, хосписа;  директор по сестринскому делу; директор дома престарелых; директор дома-интерната для престарелых и инвалидов; директор службы по уходу за престарелыми; директор частной клиники по уходу; координатор работы по уходу за престарелыми в деревне; руководитель геронтологического отделения; завуч (колледж);  преподаватель сестринского дела (колледж); руководитель студенческого исследовательского бюро(колледж);  менеджер здравоохранения;  старшая медицинская сестра;  специализированная медицинская сестра</a:t>
                      </a:r>
                      <a:r>
                        <a:rPr lang="ru-RU" sz="1100" spc="-30" dirty="0">
                          <a:effectLst/>
                          <a:latin typeface="Arial Narrow" panose="020B0606020202030204" pitchFamily="34" charset="0"/>
                        </a:rPr>
                        <a:t>; и др.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2012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-30" dirty="0">
                          <a:effectLst/>
                          <a:latin typeface="Arial Narrow" panose="020B0606020202030204" pitchFamily="34" charset="0"/>
                        </a:rPr>
                        <a:t>Квалификация и должности определяются в соответствии с «Квалифика­ционным справочником должностей руководителей, специалистов и дру­</a:t>
                      </a:r>
                      <a:r>
                        <a:rPr lang="ru-RU" sz="1100" spc="-25" dirty="0">
                          <a:effectLst/>
                          <a:latin typeface="Arial Narrow" panose="020B0606020202030204" pitchFamily="34" charset="0"/>
                        </a:rPr>
                        <a:t>гих служащих»,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а также Приказом МЗ РК</a:t>
                      </a: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 «Об у</a:t>
                      </a:r>
                      <a:r>
                        <a:rPr lang="ru-RU" sz="1100" dirty="0" err="1">
                          <a:effectLst/>
                          <a:latin typeface="Arial Narrow" panose="020B0606020202030204" pitchFamily="34" charset="0"/>
                        </a:rPr>
                        <a:t>тверждении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 квалификационных характеристик должностей работни­</a:t>
                      </a:r>
                      <a:r>
                        <a:rPr lang="ru-RU" sz="1100" spc="-45" dirty="0">
                          <a:effectLst/>
                          <a:latin typeface="Arial Narrow" panose="020B0606020202030204" pitchFamily="34" charset="0"/>
                        </a:rPr>
                        <a:t>ков здравоохранения».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22" marR="14122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старшей медицинской сестры и (или) менеджеру по сестринскому делу: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  высшее медицинское образование по специальности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без предъявления требований к стажу работы или техническое и профессиональное (среднее специальное, среднее профессиональное),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(прикладной бакалавриат) медицинское образование и стаж работы в медицинской организации по специальности не менее 1 года, наличие первой (высшей) квалификационной категории (при наличии) или стажа работы по соответствующей клинической специальности не менее 6 лет, свидетельства о повышении квалификации по управленческой деятельности в СД.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2457052477"/>
                  </a:ext>
                </a:extLst>
              </a:tr>
              <a:tr h="525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Заместитель директора по сестринскому делу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высшее медицинское образование по специальности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(академический бакалавриат) или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образование по специальности "Сестринское дело" (прикладной бакалавриат), первая (высшая) квалификационная категория (при наличии) или стаж работы по соответствующей специальности не менее 6 лет и (или) наличие степени магистра по специальности "Сестринское дело", наличие свидетельства о повышении квалификации по управленческой деятельности в сестринском деле;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  при наличии послевузовского медицинского образования, степени магистра по специальности "Сестринское дело" без предъявления требований к стажу работы.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447387452"/>
                  </a:ext>
                </a:extLst>
              </a:tr>
              <a:tr h="525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0129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Главная сестра медицинская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высшее медицинское образование по специальности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(академический бакалавриат) или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образование по специальности "Сестринское дело" (прикладной бакалавриат), наличие сертификата специалиста в области здравоохранения по специальности "Сестринское дело", наличие свидетельства о повышении квалификации по управленческой деятельности в сестринском деле, стаж работы в медицинской организации по специальности не менее 1 года;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  при наличии послевузовского медицинского образования, степени магистра по специальности "Сестринское дело" без предъявления требований к стажу работы.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1396711173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Сестра (брат) старшая</a:t>
                      </a:r>
                    </a:p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высшее медицинское (по специальности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", "Лечебное дело", "Педиатрия", бакалавриат по специальности "Общая медицина") образование без предъявления требований к стажу работы или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(прикладной бакалавриат по специальности "Сестринское дело") или техническое и профессиональное медицинское образование по профилю и стаж работы по специальности не менее 5 лет, курсы повышения квалификации по управленческой деятельности по профилю, сертификат специалиста в области здравоохранения по специальности.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2612115709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Сестра (брат) медицинская (медицинский) расширенной практики</a:t>
                      </a:r>
                    </a:p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образование по специальности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(прикладной бакалавриат), без предъявления требований к стажу работы, наличие сертификата "Сестра (брат) медицинская (медицинский) расширенной практики".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1045372302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Сестра (брат) медицинская (медицинский) участковая (участковый) и (или) сестра (брат) медицинская(медицинский) общей практики</a:t>
                      </a:r>
                    </a:p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техническое и профессиональное медицинское образование по специальности "Сестринское дело" или "Лечебное дело", "Акушерское дело", свидетельство о сертификационном курсе по специальности "Сестринское дело" и сертификат специалиста в области здравоохранения по специальности "Сестринское дело" или "Лечебное дело" или по специальности "Лабораторная диагностика", "Фельдшер-лаборант", "Гигиена, санитария и эпидемиология", "Санитарный фельдшер", "Стоматология", "Зубной врач", для лиц, приступивших к данной должности до 01 января 2005 года, свидетельство о сертификационном курсе по специальности "Сестринское дело" или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образование по специальности "Сестринское дело" (прикладной бакалавриат) или высшее медицинское образование по специальности "Лечебное дело", "Педиатрия", бакалавриат по специальности "Общая медицина",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и сертификат специалиста по специальности "Сестринское дело".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4125075730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012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Сестра (брат) медицинская (медицинский) (специализированная (специализированный)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техническое и профессиональное медицинское образование по специальности "Сестринское дело" (или "Лечебное дело", "Акушерское дело") свидетельство о сертификационном курсе по специальности "Сестринское дело" и сертификат специалиста в области здравоохранения по специальности "Лабораторная диагностика" или "Фельдшер-лаборант" или "Гигиена, санитария и эпидемиология" или "Санитарный фельдшер" или "Стоматология" или "Зубной врач".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  Для лиц, приступивших к данной должности до 1 января 2005 года свидетельство о сертификационном курсе по специальности "Сестринское дело" или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послесреднее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образование по специальности "Сестринское дело" (прикладной бакалавриат) или высшее медицинское образование по специальности "Лечебное дело" или "Педиатрия", бакалавриат по специальности "Общая медицина" или "</a:t>
                      </a: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Сестринское дело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и сертификат специалиста с техническим и профессиональным,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послесредним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медицинским образованием.</a:t>
                      </a:r>
                    </a:p>
                  </a:txBody>
                  <a:tcPr marL="14122" marR="14122" marT="0" marB="0" anchor="ctr"/>
                </a:tc>
                <a:extLst>
                  <a:ext uri="{0D108BD9-81ED-4DB2-BD59-A6C34878D82A}">
                    <a16:rowId xmlns:a16="http://schemas.microsoft.com/office/drawing/2014/main" val="2876406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0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0D9221-2A6A-4E0B-AEC7-E419DBB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6" y="649345"/>
            <a:ext cx="5655637" cy="41954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FCAF13-FF12-45E3-A64A-5BD3D491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79" y="3039289"/>
            <a:ext cx="5870796" cy="1649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BBB9D-D1A4-4161-ADDD-A878D125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131" y="649345"/>
            <a:ext cx="5554183" cy="23634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26519F-996B-41A6-B3C3-30FC3F7D2ED3}"/>
              </a:ext>
            </a:extLst>
          </p:cNvPr>
          <p:cNvSpPr/>
          <p:nvPr/>
        </p:nvSpPr>
        <p:spPr>
          <a:xfrm>
            <a:off x="488489" y="5150038"/>
            <a:ext cx="11045667" cy="101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Наименование присуждаемой академической степени не соответствует степени указанной	 </a:t>
            </a:r>
            <a:r>
              <a:rPr lang="kk-KZ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Модели ОП «Сестринское дело»  в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приказе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и.о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МЗ РК от 31 июля 2015 года № 647 «Об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специальностям».</a:t>
            </a:r>
            <a:endParaRPr lang="kk-KZ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FC336-B5A0-442A-8FF6-D0A8DB8C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753"/>
            <a:ext cx="10515600" cy="13255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>
                <a:latin typeface="Arial Narrow" panose="020B0606020202030204" pitchFamily="34" charset="0"/>
              </a:rPr>
              <a:t>Приказ Министра здравоохранения Республики Казахстан от 15 декабря 2020 года № ҚР ДСМ-274/2020 «Об утверждении правил проведения сертификации специалиста в области здравоохранения, подтверждения действия сертификата специалиста в области здравоохранения, включая иностранных специалистов, а также условия допуска к сертификации специалиста в области здравоохранения лица, получившего медицинское и (или) фармацевтическое образование в области здравоохранения за пределами Республики Казахстан»</a:t>
            </a:r>
            <a:br>
              <a:rPr lang="ru-RU" sz="2000" dirty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EBF5-D6BA-49BB-A38D-E449A558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700"/>
            <a:ext cx="10515600" cy="374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Глава 2, пункт 8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«Сертификат специалиста выдается в соответствии с 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приказом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Министра здравоохранения Республики Казахстан от 30 ноября 2020 года № ҚР ДСМ-218/2020 "Об утверждении перечня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специальностей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специализаций, подлежащих сертификации специалистов в области здравоохранения" (зарегистрирован в Реестре государственной регистрации нормативных правовых актов под № 21699) (далее – Перечень специальностей и специализаций)».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290A12-1BBD-4E93-AE9B-CF2A91ECCFCB}"/>
              </a:ext>
            </a:extLst>
          </p:cNvPr>
          <p:cNvSpPr/>
          <p:nvPr/>
        </p:nvSpPr>
        <p:spPr>
          <a:xfrm>
            <a:off x="4331323" y="1927412"/>
            <a:ext cx="441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https://adilet.zan.kz/rus/docs/V2000021818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11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25583" y="800903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160" y="280007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690612" y="1730587"/>
            <a:ext cx="10882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 направления подготовки по направлению подготовки «Здравоохранение» рекомендует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школе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наук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Каспийского общественного университета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в соответствие: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 ОП по подготовке специалистов сестринского дела на уровне академического бакалавриата в соответствии с приказом МЗ РК от 30 ноября 2020 года № ҚР ДСМ-218/2020 «Об утверждении перечня специальностей и специализаций, подлежащих сертификации специалистов в области здравоохранения».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наименование присуждаемой академической степени ОП по подготовке специалистов сестринского дела на уровне академического бакалавриата в соответствии с приказом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МЗ РК от 31 июля 2015 года № 647 «Об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специальностям».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1421</Words>
  <Application>Microsoft Office PowerPoint</Application>
  <PresentationFormat>Широкоэкранный</PresentationFormat>
  <Paragraphs>105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Отраслевая рамка квалификаций «Здравоохранение»</vt:lpstr>
      <vt:lpstr>Презентация PowerPoint</vt:lpstr>
      <vt:lpstr>Соответствие ОП «Менеджмент сестринского дела  системе квалификаций в области здравоохранения</vt:lpstr>
      <vt:lpstr>Паспорт образовательной программы  6В10127 «Менеджмент сестринского дела» </vt:lpstr>
      <vt:lpstr>Квалификационная характеристика выпускника ОП  6В10127 «Менеджмент сестринского дела»</vt:lpstr>
      <vt:lpstr>Презентация PowerPoint</vt:lpstr>
      <vt:lpstr>Приказ Министра здравоохранения Республики Казахстан от 15 декабря 2020 года № ҚР ДСМ-274/2020 «Об утверждении правил проведения сертификации специалиста в области здравоохранения, подтверждения действия сертификата специалиста в области здравоохранения, включая иностранных специалистов, а также условия допуска к сертификации специалиста в области здравоохранения лица, получившего медицинское и (или) фармацевтическое образование в области здравоохранения за пределами Республики Казахстан»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240</cp:revision>
  <dcterms:created xsi:type="dcterms:W3CDTF">2023-04-06T04:06:43Z</dcterms:created>
  <dcterms:modified xsi:type="dcterms:W3CDTF">2023-10-31T14:02:44Z</dcterms:modified>
</cp:coreProperties>
</file>