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3" r:id="rId2"/>
    <p:sldId id="324" r:id="rId3"/>
    <p:sldId id="317" r:id="rId4"/>
    <p:sldId id="318" r:id="rId5"/>
    <p:sldId id="322" r:id="rId6"/>
    <p:sldId id="323" r:id="rId7"/>
    <p:sldId id="321" r:id="rId8"/>
    <p:sldId id="31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5EE"/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38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1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znmu.edu.kz/rus/wp-content/uploads/2023/01/protokol-8-ot-16.09.2022___" TargetMode="External"/><Relationship Id="rId2" Type="http://schemas.openxmlformats.org/officeDocument/2006/relationships/hyperlink" Target="https://kaznmu.edu.kz/rus/wp-content/uploads/2023/01/protokol-8-o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aznmu.edu.kz/rus/wp-content/uploads/2023/05/protokol-2-ot-12.05.2023-goda___" TargetMode="External"/><Relationship Id="rId5" Type="http://schemas.openxmlformats.org/officeDocument/2006/relationships/hyperlink" Target="https://kaznmu.edu.kz/rus/wp-content/uploads/2023/01/protokol-1-ot-10.01.23g___" TargetMode="External"/><Relationship Id="rId4" Type="http://schemas.openxmlformats.org/officeDocument/2006/relationships/hyperlink" Target="https://kaznmu.edu.kz/rus/wp-content/uploads/2023/01/protokol-9-ot-02.12.2022___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7x8Xjt4UpWdr0slJy-7F8t7TRE-jVM6_/view?usp=sharing" TargetMode="External"/><Relationship Id="rId2" Type="http://schemas.openxmlformats.org/officeDocument/2006/relationships/hyperlink" Target="https://kaznmu.edu.kz/rus/wp-content/uploads/2023/01/protokol-1-ot-10.01.23g___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84" y="3334850"/>
            <a:ext cx="12153207" cy="202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4D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049" y="4526485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Секции ДО и НФО Султангазиева 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9327" y="4555868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5" y="137897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7884" y="3766186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B4D80"/>
                </a:solidFill>
                <a:latin typeface="Times New Roman" panose="02020603050405020304" pitchFamily="18" charset="0"/>
              </a:rPr>
              <a:t>Отчет Секции ДО и НФО </a:t>
            </a:r>
            <a:r>
              <a:rPr lang="ru-RU" sz="3200" b="1" dirty="0">
                <a:solidFill>
                  <a:srgbClr val="8B4D80"/>
                </a:solidFill>
                <a:latin typeface="Times New Roman" panose="02020603050405020304" pitchFamily="18" charset="0"/>
              </a:rPr>
              <a:t>за 2022-2023 </a:t>
            </a:r>
            <a:r>
              <a:rPr lang="ru-RU" sz="3200" b="1" dirty="0" err="1" smtClean="0">
                <a:solidFill>
                  <a:srgbClr val="8B4D80"/>
                </a:solidFill>
                <a:latin typeface="Times New Roman" panose="02020603050405020304" pitchFamily="18" charset="0"/>
              </a:rPr>
              <a:t>уч.год</a:t>
            </a:r>
            <a:endParaRPr lang="ru-RU" sz="3200" b="1" dirty="0">
              <a:solidFill>
                <a:srgbClr val="8B4D8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Секции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НФО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8699" y="1107789"/>
            <a:ext cx="11714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ДНЯ</a:t>
            </a:r>
          </a:p>
          <a:p>
            <a:pPr marL="363538" indent="-363538" algn="just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Состав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Секции по дополнительному и неформальному образованию УМО РУМС по направлению подготовки – Здравоохранение на 202</a:t>
            </a: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 по дополнительному  и неформальному образованию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342900" indent="-342900" algn="just">
              <a:buAutoNum type="arabicPeriod" startAt="2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Секции ДО и НФО за 2023-2024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Вынести на обсуждение утверждение УМО РУМС по направлению подготовки «Здравоохранение» программы сертификационного курса: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специализации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«Психотерапия»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 РГП на ПХВ «Республиканский научно-практический центр психического здоровья» МЗ РК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специализациям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взрослая, детская»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детская»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научный центр фтизиопульмонологии Республики Казахстан (ННЦФ РК) МЗ РК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специализациям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«Интервенционная аритмология»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НАО Медицинский университет Астана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специализации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«Неврология детская»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 НУО «Казахстанско-Российский медицинский университет»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НАО «КазНМУ им. С.Д. Асфендиярова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tabLst>
                <a:tab pos="8048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  Продлить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экспертного заключения программ сертификационного курса по до трех лет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804863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(Приложение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СК 2экз. Акт экспертизы, протокольное решение комитетов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67307"/>
              </p:ext>
            </p:extLst>
          </p:nvPr>
        </p:nvGraphicFramePr>
        <p:xfrm>
          <a:off x="97316" y="307777"/>
          <a:ext cx="11997367" cy="6686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696">
                  <a:extLst>
                    <a:ext uri="{9D8B030D-6E8A-4147-A177-3AD203B41FA5}">
                      <a16:colId xmlns:a16="http://schemas.microsoft.com/office/drawing/2014/main" val="683869215"/>
                    </a:ext>
                  </a:extLst>
                </a:gridCol>
                <a:gridCol w="2075548">
                  <a:extLst>
                    <a:ext uri="{9D8B030D-6E8A-4147-A177-3AD203B41FA5}">
                      <a16:colId xmlns:a16="http://schemas.microsoft.com/office/drawing/2014/main" val="214736241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217314206"/>
                    </a:ext>
                  </a:extLst>
                </a:gridCol>
                <a:gridCol w="3480778">
                  <a:extLst>
                    <a:ext uri="{9D8B030D-6E8A-4147-A177-3AD203B41FA5}">
                      <a16:colId xmlns:a16="http://schemas.microsoft.com/office/drawing/2014/main" val="3925221772"/>
                    </a:ext>
                  </a:extLst>
                </a:gridCol>
                <a:gridCol w="3569465">
                  <a:extLst>
                    <a:ext uri="{9D8B030D-6E8A-4147-A177-3AD203B41FA5}">
                      <a16:colId xmlns:a16="http://schemas.microsoft.com/office/drawing/2014/main" val="250054465"/>
                    </a:ext>
                  </a:extLst>
                </a:gridCol>
              </a:tblGrid>
              <a:tr h="24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степень, звание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организаци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5036"/>
                  </a:ext>
                </a:extLst>
              </a:tr>
              <a:tr h="5307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Султангазиева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 Атакановна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(Председатель)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</a:t>
                      </a: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EMBA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-деловое администрирование в здравоохранении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 Института дополнительного и профессионального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С.Д.Асфендиярова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74946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Ерманова Фариза </a:t>
                      </a: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Зайтуновна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(Секретарь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С.Д.Асфендиярова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58095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Чорманов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 Турсынжанович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Председателя правления по научно-клинической и инновационной деятельности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«Национальный научный центр хирургии им. А.Н.Сызганова»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1826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Смаилова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Амаль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Жумагазиевна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Врач, отличник здравоохранения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отделом постдипломного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«Национальный научный центр хирургии им. А.Н.Сызганова»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91437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Арынгазина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Айгуль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Жумабековна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ущий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методиста центра профессионального развития и дополнительного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63463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Барлыбаева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Ермухановна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агистр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руководителя Центра дополнительного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45592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Сапарова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Ляйлюм Тасболатовна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Ассоц профессор кафедры Семейной медицины № 3</a:t>
                      </a:r>
                      <a:endParaRPr lang="ru-RU" sz="105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90619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Сибгатулина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Эльмира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Миркатовна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социальных наук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специальности: психология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института постдипломного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45643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Туктибаева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Сауле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Актлеуовна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факультета высшего медицинского послевузовского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казахско-турецкий университет имени Ахмеда Ясави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42180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Мендыбаева Гульжан Мейрамкуловна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 здравоохранения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менеджер Центр повышения квалификации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казахско-турецкий университет имени Ахмеда Ясави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67231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Виктория Валерьевна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 - Менеджмент в общественном здравоохранении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непрерывного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Семей»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24039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Степкина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Леонидовна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фармацевтических наук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департамента стратегического развития и международного сотрудничества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С.Д.Асфендиярова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17701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Бримжанова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Маржан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Дихановна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Советник ректора КМУ ВШОЗ,  Доцент кафедры экономики здравоохранения и страховой медицины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«Казахстанский медицинский университет «Высшая школа общественного здравоохранения»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59442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Естемесов Максат Жумаевич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 юридических 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департамента дополнительного профессионального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«Казахстанский медицинский университет «Высшая школа общественного здравоохранения»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53558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Бедельбаева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Гульнар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Габдуалиевна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 медицинских наук, профессор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Заведующая кафедрой Института дополнительного и профессионального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С.Д.Асфендиярова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20017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Алмагамбетова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Сатыбалдиевна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Центра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роста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«Западно-Казахстанский медицинский университет             им.Марата Оспанова»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47034"/>
                  </a:ext>
                </a:extLst>
              </a:tr>
              <a:tr h="3538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Ержанова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Фарида Нурмухамбетовна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здравоохранения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Заведующая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отделом науки и 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«Больница Медицинского центра Управления делами Президента Республики Казахстан»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88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Состав Секции по дополнительному и неформальному образованию УМО РУМС по направлению подготовки – Здравоохранение на 202</a:t>
            </a:r>
            <a:r>
              <a:rPr lang="kk-KZ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-202</a:t>
            </a:r>
            <a:r>
              <a:rPr lang="kk-KZ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уч.г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77399"/>
              </p:ext>
            </p:extLst>
          </p:nvPr>
        </p:nvGraphicFramePr>
        <p:xfrm>
          <a:off x="147264" y="415500"/>
          <a:ext cx="11883156" cy="656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95">
                  <a:extLst>
                    <a:ext uri="{9D8B030D-6E8A-4147-A177-3AD203B41FA5}">
                      <a16:colId xmlns:a16="http://schemas.microsoft.com/office/drawing/2014/main" val="683869215"/>
                    </a:ext>
                  </a:extLst>
                </a:gridCol>
                <a:gridCol w="2126255">
                  <a:extLst>
                    <a:ext uri="{9D8B030D-6E8A-4147-A177-3AD203B41FA5}">
                      <a16:colId xmlns:a16="http://schemas.microsoft.com/office/drawing/2014/main" val="2147362410"/>
                    </a:ext>
                  </a:extLst>
                </a:gridCol>
                <a:gridCol w="2566931">
                  <a:extLst>
                    <a:ext uri="{9D8B030D-6E8A-4147-A177-3AD203B41FA5}">
                      <a16:colId xmlns:a16="http://schemas.microsoft.com/office/drawing/2014/main" val="1217314206"/>
                    </a:ext>
                  </a:extLst>
                </a:gridCol>
                <a:gridCol w="3260992">
                  <a:extLst>
                    <a:ext uri="{9D8B030D-6E8A-4147-A177-3AD203B41FA5}">
                      <a16:colId xmlns:a16="http://schemas.microsoft.com/office/drawing/2014/main" val="3925221772"/>
                    </a:ext>
                  </a:extLst>
                </a:gridCol>
                <a:gridCol w="3580483">
                  <a:extLst>
                    <a:ext uri="{9D8B030D-6E8A-4147-A177-3AD203B41FA5}">
                      <a16:colId xmlns:a16="http://schemas.microsoft.com/office/drawing/2014/main" val="250054465"/>
                    </a:ext>
                  </a:extLst>
                </a:gridCol>
              </a:tblGrid>
              <a:tr h="255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степень, звание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организаци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15036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Ташкенбаева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Венера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Базарбековна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наук, доцент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Декана школы резидентуры и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0954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Болатбекова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Айганым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Айболовна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медицинских 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декана  по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школы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резидентуры и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56442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Базарбаева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науки и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«Научный центр педиатрии и детской хирургии»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22031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Кенесова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Кульжамила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Жумановна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общественного здравоохранения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факультета непрерывного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«Южно-Казахстанская медицинская академия»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71285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Нурмаханбетова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Еркинбековна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медицинских наук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 декана факультета непрерывного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«Южно-Казахстанская медицинская академия»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72526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Нартаева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Мухабат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Моминовна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наук, ассоциир. профессор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«Научный центр акушерства, гинекологии и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перинаталогии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13946"/>
                  </a:ext>
                </a:extLst>
              </a:tr>
              <a:tr h="4651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Сахова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ульдана Кыдыралиевна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аместитель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РВМК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«Республиканский высший медицинский колледж»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05134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Ибраева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Гульмира Алпыспаевна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 медицинских наук, ассоциир. профессор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национального центра непрерывного образования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Национальный центр непрерывного образования «PROFESSIONAL»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37577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Шинболатова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 Сериковна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допобразования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«Казахский научно-исследовательский институт онкологии и радиологии»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91202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Куланчиева 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Жанна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Арапбаевна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«Научно-исследовательский Международный институт последипломного образования»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07832"/>
                  </a:ext>
                </a:extLst>
              </a:tr>
              <a:tr h="243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Имашева Багдат Сакеновна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биологических наук</a:t>
                      </a: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профессор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  управления науки и образования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Национальный центр детской реабилитации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02679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Ералиева Ляззат Тасбулатовна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клинической и научной работе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научный центр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фтизиопульмонологии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РК» МЗ РК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87943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Кайдаулов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Мухтар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Кенжебекович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медицинских наук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научный центр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фтизиопульмонологии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РК» МЗ РК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08539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Жантелеева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Ляззат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Асановна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медицинских наук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председателя правления по науке и постдипломному образованию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«Научный центр урологии»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16321"/>
                  </a:ext>
                </a:extLst>
              </a:tr>
              <a:tr h="3100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 Куандык Аккалович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наук, доцент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науки и профессионального развития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«Национальный центр общественного здравоохранения» МЗ РК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23516"/>
                  </a:ext>
                </a:extLst>
              </a:tr>
              <a:tr h="4651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Тугельбаева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Кызылгуль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Алимовна</a:t>
                      </a:r>
                      <a:endParaRPr lang="ru-RU" sz="105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 высшей категории по </a:t>
                      </a:r>
                      <a:r>
                        <a:rPr lang="kk-KZ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специальности «А</a:t>
                      </a:r>
                      <a:r>
                        <a:rPr lang="ru-RU" sz="105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кушерство</a:t>
                      </a: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-гинекология»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Начальник отдела образовательных программ.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kk-KZ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kk-KZ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ПХВ </a:t>
                      </a: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«Научно-производственный центр трансфузиологии» МЗ РК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5419"/>
                  </a:ext>
                </a:extLst>
              </a:tr>
              <a:tr h="348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ПХВ «Казахский национальный университет имени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0" marR="7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581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" y="107721"/>
            <a:ext cx="1219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Состав Секции по дополнительному и неформальному образованию УМО РУМС по направлению подготовки – Здравоохранение на 202</a:t>
            </a:r>
            <a:r>
              <a:rPr lang="kk-KZ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-202</a:t>
            </a:r>
            <a:r>
              <a:rPr lang="kk-KZ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уч.г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20" y="89704"/>
            <a:ext cx="10515600" cy="35097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Отчет Секции ДО и НФО за 2022-2023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уч.год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40212"/>
              </p:ext>
            </p:extLst>
          </p:nvPr>
        </p:nvGraphicFramePr>
        <p:xfrm>
          <a:off x="40394" y="661013"/>
          <a:ext cx="11934941" cy="588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93">
                  <a:extLst>
                    <a:ext uri="{9D8B030D-6E8A-4147-A177-3AD203B41FA5}">
                      <a16:colId xmlns:a16="http://schemas.microsoft.com/office/drawing/2014/main" val="288315662"/>
                    </a:ext>
                  </a:extLst>
                </a:gridCol>
                <a:gridCol w="1932265">
                  <a:extLst>
                    <a:ext uri="{9D8B030D-6E8A-4147-A177-3AD203B41FA5}">
                      <a16:colId xmlns:a16="http://schemas.microsoft.com/office/drawing/2014/main" val="3884840595"/>
                    </a:ext>
                  </a:extLst>
                </a:gridCol>
                <a:gridCol w="881049">
                  <a:extLst>
                    <a:ext uri="{9D8B030D-6E8A-4147-A177-3AD203B41FA5}">
                      <a16:colId xmlns:a16="http://schemas.microsoft.com/office/drawing/2014/main" val="1153312809"/>
                    </a:ext>
                  </a:extLst>
                </a:gridCol>
                <a:gridCol w="6726926">
                  <a:extLst>
                    <a:ext uri="{9D8B030D-6E8A-4147-A177-3AD203B41FA5}">
                      <a16:colId xmlns:a16="http://schemas.microsoft.com/office/drawing/2014/main" val="3465432345"/>
                    </a:ext>
                  </a:extLst>
                </a:gridCol>
                <a:gridCol w="2080908">
                  <a:extLst>
                    <a:ext uri="{9D8B030D-6E8A-4147-A177-3AD203B41FA5}">
                      <a16:colId xmlns:a16="http://schemas.microsoft.com/office/drawing/2014/main" val="2514751500"/>
                    </a:ext>
                  </a:extLst>
                </a:gridCol>
              </a:tblGrid>
              <a:tr h="62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№, </a:t>
                      </a:r>
                      <a:r>
                        <a:rPr lang="kk-KZ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публикации протоколов и материалов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04156"/>
                  </a:ext>
                </a:extLst>
              </a:tr>
              <a:tr h="80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состава и структуры Секции ДО и НФО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 от 16.09.2022г.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Актуализировать состав и структуру Секции ДО и НФО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2022-2023 учебный год.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https://kaznmu.edu.kz/rus/wp-content/uploads/2023/01/protokol-8-ot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16.09.2022___ 1675160608.9807596.pdf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28281"/>
                  </a:ext>
                </a:extLst>
              </a:tr>
              <a:tr h="70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плана 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Секции ДО и НФО, регламент заседаний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 от 16.09.2022г.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Утвердить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работы Секции по дополнительному и неформальному образованию УМО РУМС по направлению подготовки «Здравоохранение»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2022-2023 учебный год.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https://kaznmu.edu.kz/rus/wp-content/uploads/2023/01/protokol-8-ot-16.09.2022___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1675160608.9807596.pdf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08633"/>
                  </a:ext>
                </a:extLst>
              </a:tr>
              <a:tr h="5960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 поэтапного внедрения сертификационных курсов (независимая оценка, экспертиза и т.д.)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№9 от 2.12.2022г.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190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1.1Вынести на обсуждение утверждение программы сертификационного курса дополнительного образования в области здравоохранения «Менеджмент здравоохранения» УМО РУМС по направлению подготовки «Здравоохранение»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9 декабря 2022 года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https://kaznmu.edu.kz/rus/wp-content/uploads/2023/01/protokol-9-ot-02.12.2022___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1675160965.716388.pdf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https://kaznmu.edu.kz/rus/wp-content/uploads/2023/01/protokol-1-ot-10.01.23g___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1675161629.2673576.pdf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https://kaznmu.edu.kz/rus/wp-content/uploads/2023/05/protokol-2-ot-12.05.2023-goda___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1684744695.3639743.pdf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62172"/>
                  </a:ext>
                </a:extLst>
              </a:tr>
              <a:tr h="1583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от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10.01.2023г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69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Вынести на обсуждение утверждение УМО РУМС по направлению подготовки «Здравоохранение» следующие программы сертификационного курса:</a:t>
                      </a:r>
                    </a:p>
                    <a:p>
                      <a:pPr marL="936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«Трансплантология по профилю основной специальности» разработчики АО «Национальный научный центр хирургии им. А.Н.Сызганова» </a:t>
                      </a:r>
                    </a:p>
                    <a:p>
                      <a:pPr marL="936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Дерматокосметология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разработчик НАО «Медицинский университет Астана» </a:t>
                      </a:r>
                    </a:p>
                    <a:p>
                      <a:pPr marL="85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«Гериатрия» разработчик НАО КазНМУ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им.С.Асфендиярова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подготовки рекомендации разработчикам и вынести на УМО РУМС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РУМС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направлению подготовки «Здравоохранение»</a:t>
                      </a:r>
                    </a:p>
                    <a:p>
                      <a:pPr marL="85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Ходатайствовать перед УМО РУМС по направлению подготовки «Здравоохранение» о продлении срока действия экспертного заключения программ сертификационного курса до трех лет.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0778"/>
                  </a:ext>
                </a:extLst>
              </a:tr>
              <a:tr h="73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от 12.05.2023г.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Вынести на обсуждение утверждение УМО по направлению подготовки «Здравоохранение» следующие программы сертификационного курса «Персонифицированная медицина», «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патология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«Перфузиология» разработчик НАО «Медицинский университет Караганды» и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Трансфузиология» разработчик РГП на ПХВ «Научно-производственный центр трансфузиологии» МЗ РК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20" y="89704"/>
            <a:ext cx="10515600" cy="35097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Отчет Секции ДО и НФО за 2022-2023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уч.год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46781"/>
              </p:ext>
            </p:extLst>
          </p:nvPr>
        </p:nvGraphicFramePr>
        <p:xfrm>
          <a:off x="40394" y="440675"/>
          <a:ext cx="12023076" cy="6401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11">
                  <a:extLst>
                    <a:ext uri="{9D8B030D-6E8A-4147-A177-3AD203B41FA5}">
                      <a16:colId xmlns:a16="http://schemas.microsoft.com/office/drawing/2014/main" val="288315662"/>
                    </a:ext>
                  </a:extLst>
                </a:gridCol>
                <a:gridCol w="2684150">
                  <a:extLst>
                    <a:ext uri="{9D8B030D-6E8A-4147-A177-3AD203B41FA5}">
                      <a16:colId xmlns:a16="http://schemas.microsoft.com/office/drawing/2014/main" val="3884840595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1153312809"/>
                    </a:ext>
                  </a:extLst>
                </a:gridCol>
                <a:gridCol w="5912989">
                  <a:extLst>
                    <a:ext uri="{9D8B030D-6E8A-4147-A177-3AD203B41FA5}">
                      <a16:colId xmlns:a16="http://schemas.microsoft.com/office/drawing/2014/main" val="1849695697"/>
                    </a:ext>
                  </a:extLst>
                </a:gridCol>
                <a:gridCol w="2096274">
                  <a:extLst>
                    <a:ext uri="{9D8B030D-6E8A-4147-A177-3AD203B41FA5}">
                      <a16:colId xmlns:a16="http://schemas.microsoft.com/office/drawing/2014/main" val="2514751500"/>
                    </a:ext>
                  </a:extLst>
                </a:gridCol>
              </a:tblGrid>
              <a:tr h="528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№, </a:t>
                      </a:r>
                      <a:r>
                        <a:rPr lang="kk-KZ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публикации протоколов и материалов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04156"/>
                  </a:ext>
                </a:extLst>
              </a:tr>
              <a:tr h="1840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вопросов внесения  изменений и дополнений в нормативные правовые акты по дополнительному и неформальному образованию в области здравоохранения РК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 от 10.01.2023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2.5.1. Рекомендовано членам Секций ДО и НФО ознакомиться с П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риказом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Министра здравоохранения Республики Казахстан от 21 декабря 2020 года № ҚР ДСМ-305/2020 «Об утверждении номенклатуры специальностей и специализаций в области здравоохранения, номенклатуры и квалификационных характеристик должностей работников здравоохранения» (с изменениями от 14.04.2023г.). </a:t>
                      </a:r>
                    </a:p>
                    <a:p>
                      <a:pPr marL="936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2.6.1.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Членам Секции ДО и НФО д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ать предложения по 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екомендаци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внесению изменений и дополнений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 РК от 15 декабря 2020 года № ҚР ДСМ-274/2020 «Об утверждении правил проведения сертификации специалиста в области здравоохранения, подтверждения действия сертификата специалиста в области здравоохранения, включая иностранных специалистов, а также условия допуска к сертификации специалиста в области здравоохранения лица, получившего медицинское и (или) фармацевтическое образование в области здравоохранения за пределами Республики Казахстан»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сравнительной таблицы.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https://kaznmu.edu.kz/rus/wp-content/uploads/2023/01/protokol-1-ot-10.01.23g___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1675161629.2673576.pdf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99707"/>
                  </a:ext>
                </a:extLst>
              </a:tr>
              <a:tr h="1653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учебников, учебно-методических пособий, учебных пособий, методических указаний, формирование единого подхода к определению основной литературы образовательной программы. Список литературы по уровням обучения (бакалавриат, НИМО, резидентура).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необходимости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необходимости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необходимости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02985"/>
                  </a:ext>
                </a:extLst>
              </a:tr>
              <a:tr h="90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Проекта  рекомендаций по реализации образовательных программ неформального образования в области здравоохранения.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Переноситься на 2023-2024 учебный год после разработки и обсуждения Проекта  на заседании Секции ДО и НФО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834391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Секции ДО и НФО по итогам работы 202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kk-KZ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уч.года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от 28.07.2023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Утвердить отчет Секции ДО и НФО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 2022-2023учебный год, пред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 в УМО по направлению подготовки – Здравоохранение отчет о деятельности Секции ДО и НФО.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https://drive.google.com/file/d/17x8Xjt4UpWdr0slJy-7F8t7TRE-jVM6_/view?usp=sharing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76" marR="4576" marT="11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2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2273" y="254957"/>
            <a:ext cx="10515600" cy="5162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План работы Секции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ДО и НФО за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2023-2024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уч.год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93464"/>
              </p:ext>
            </p:extLst>
          </p:nvPr>
        </p:nvGraphicFramePr>
        <p:xfrm>
          <a:off x="220338" y="1013551"/>
          <a:ext cx="11677880" cy="4952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913">
                  <a:extLst>
                    <a:ext uri="{9D8B030D-6E8A-4147-A177-3AD203B41FA5}">
                      <a16:colId xmlns:a16="http://schemas.microsoft.com/office/drawing/2014/main" val="3844247068"/>
                    </a:ext>
                  </a:extLst>
                </a:gridCol>
                <a:gridCol w="4036987">
                  <a:extLst>
                    <a:ext uri="{9D8B030D-6E8A-4147-A177-3AD203B41FA5}">
                      <a16:colId xmlns:a16="http://schemas.microsoft.com/office/drawing/2014/main" val="2375042729"/>
                    </a:ext>
                  </a:extLst>
                </a:gridCol>
                <a:gridCol w="2018149">
                  <a:extLst>
                    <a:ext uri="{9D8B030D-6E8A-4147-A177-3AD203B41FA5}">
                      <a16:colId xmlns:a16="http://schemas.microsoft.com/office/drawing/2014/main" val="806625778"/>
                    </a:ext>
                  </a:extLst>
                </a:gridCol>
                <a:gridCol w="2580584">
                  <a:extLst>
                    <a:ext uri="{9D8B030D-6E8A-4147-A177-3AD203B41FA5}">
                      <a16:colId xmlns:a16="http://schemas.microsoft.com/office/drawing/2014/main" val="3413821470"/>
                    </a:ext>
                  </a:extLst>
                </a:gridCol>
                <a:gridCol w="2448247">
                  <a:extLst>
                    <a:ext uri="{9D8B030D-6E8A-4147-A177-3AD203B41FA5}">
                      <a16:colId xmlns:a16="http://schemas.microsoft.com/office/drawing/2014/main" val="711517811"/>
                    </a:ext>
                  </a:extLst>
                </a:gridCol>
              </a:tblGrid>
              <a:tr h="53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исполнения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завершения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13894"/>
                  </a:ext>
                </a:extLst>
              </a:tr>
              <a:tr h="47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состава и структуры Секции ДО и НФО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-октябрь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 РУМС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и Структура Секции ДО и НФО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76973"/>
                  </a:ext>
                </a:extLst>
              </a:tr>
              <a:tr h="47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плана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Секции ДО и НФО, регламент заседаний  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 РУМС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39461"/>
                  </a:ext>
                </a:extLst>
              </a:tr>
              <a:tr h="7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 поэтапного внедрения сертификационных курсов (независимая оценка, экспертиза и т.д.)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 мере подачи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СК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 РУМС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ВУЗы, НИИ, НЦ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высшие медколледжи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заключения УМО РУМС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47730"/>
                  </a:ext>
                </a:extLst>
              </a:tr>
              <a:tr h="591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ОП СК, обсуждение Каталога ОП ДО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 мере подачи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СК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ДО и НФО,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ННЦРЗ имени 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С.Каирбековой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заключения УМО РУМС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76807"/>
                  </a:ext>
                </a:extLst>
              </a:tr>
              <a:tr h="99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вопросов внесения  изменений и дополнений в нормативные правовые акты по дополнительному и неформальному образованию в области здравоохранения РК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 РУМС,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ВУЗы, НИИ, НЦ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в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 РК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27159"/>
                  </a:ext>
                </a:extLst>
              </a:tr>
              <a:tr h="598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результатов обучения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неформального обучения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ВиПВО, Секция ДО и НФО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78732"/>
                  </a:ext>
                </a:extLst>
              </a:tr>
              <a:tr h="47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Секции ДО и НФО по итогам работы 202</a:t>
                      </a:r>
                      <a:r>
                        <a:rPr lang="kk-KZ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kk-KZ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уч.года 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ДО и НФО</a:t>
                      </a:r>
                      <a:endParaRPr lang="ru-RU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6" marR="30206" marT="76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5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Секции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НФО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80473" y="1087699"/>
            <a:ext cx="1219200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000" b="1" spc="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180473" y="1593650"/>
            <a:ext cx="11806632" cy="43174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57200" indent="-4572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Секции ДО и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2022-2023учебный год, пред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в УМО по направлению подготовки – Здравоохранение отчет о деятельности Секции ДО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НФО.</a:t>
            </a:r>
          </a:p>
          <a:p>
            <a:pPr marL="457200" indent="-457200">
              <a:buFontTx/>
              <a:buAutoNum type="arabicPeriod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Секции ДО и НФО за 2023-2024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и утвердить программы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сертификационного курса: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специализации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«Психотерапия»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 РГП на ПХВ «Республиканский научно-практический центр психического здоровья» МЗ РК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специализациям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взрослая, детская»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детская»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научный центр фтизиопульмонологии Республики Казахстан (ННЦФ РК) МЗ РК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специализациям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«Интервенционная аритмология»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НАО Медицинский университет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специализации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«Неврология детская»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 НУО «Казахстанско-Российский медицинский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</a:t>
            </a:r>
          </a:p>
          <a:p>
            <a:pPr marL="363538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Нутрициология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НАО «КазНМУ им. С.Д.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tabLst>
                <a:tab pos="804863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 Продлить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экспертного заключения программ сертификационного курса по до трех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СК 2экз. Акт экспертизы, протокольное решение комитетов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1995</Words>
  <Application>Microsoft Office PowerPoint</Application>
  <PresentationFormat>Широкоэкранный</PresentationFormat>
  <Paragraphs>356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Состав Секции по дополнительному и неформальному образованию УМО РУМС по направлению подготовки – Здравоохранение на 2023-2024 уч.г.</vt:lpstr>
      <vt:lpstr>Состав Секции по дополнительному и неформальному образованию УМО РУМС по направлению подготовки – Здравоохранение на 2023-2024 уч.г.</vt:lpstr>
      <vt:lpstr>Отчет Секции ДО и НФО за 2022-2023 уч.год</vt:lpstr>
      <vt:lpstr>Отчет Секции ДО и НФО за 2022-2023 уч.год</vt:lpstr>
      <vt:lpstr>План работы Секции ДО и НФО за 2023-2024 уч.год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128</cp:revision>
  <dcterms:created xsi:type="dcterms:W3CDTF">2023-04-06T04:06:43Z</dcterms:created>
  <dcterms:modified xsi:type="dcterms:W3CDTF">2023-11-01T08:18:44Z</dcterms:modified>
</cp:coreProperties>
</file>