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68" r:id="rId4"/>
    <p:sldId id="267" r:id="rId5"/>
    <p:sldId id="270" r:id="rId6"/>
    <p:sldId id="27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6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3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26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1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84200"/>
            <a:ext cx="5181600" cy="2916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7875" y="3695700"/>
            <a:ext cx="6216650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402138" y="7388225"/>
            <a:ext cx="3368675" cy="38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30.10.2023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69506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697" y="3269229"/>
            <a:ext cx="12192000" cy="1786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12267"/>
            <a:ext cx="1219199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ГУП  по программам медицинского образования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стоматологического профиля д.м.н., профессор Алтынбеков К.Д.,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и.о. декана Школы стоматологии НАО «КазНМУ имени С.Д.Асфендиярова»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73637" y="4478790"/>
            <a:ext cx="2430087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ГУП - Стоматология 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940738" y="699138"/>
            <a:ext cx="2251260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0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ГУП по программам медицинского образования стоматологического профиля </a:t>
            </a:r>
            <a:endParaRPr lang="ru-RU" sz="20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66330" y="957398"/>
            <a:ext cx="11412148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ГУП в 2022 – 2023 учебном году:</a:t>
            </a:r>
          </a:p>
          <a:p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Председатель ГУП  </a:t>
            </a:r>
            <a:r>
              <a:rPr lang="ru-RU" sz="2000" dirty="0">
                <a:cs typeface="Times New Roman" panose="02020603050405020304" pitchFamily="18" charset="0"/>
              </a:rPr>
              <a:t>- д.м.н., профессор Алтынбеков К.Д., и.о. декана Школы стоматологии НАО «КазНМУ имени С.Д.Асфендиярова»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Зам. председателя ГУП </a:t>
            </a:r>
            <a:r>
              <a:rPr lang="ru-RU" sz="2000" dirty="0">
                <a:cs typeface="Times New Roman" panose="02020603050405020304" pitchFamily="18" charset="0"/>
              </a:rPr>
              <a:t>– к.м.н., доцент кафедры терапевтической стоматологии Баскакова И.В., председатель КОП по специальности «Стоматология» </a:t>
            </a:r>
          </a:p>
          <a:p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Председатель комитета по терапевтической стоматологии </a:t>
            </a:r>
            <a:r>
              <a:rPr lang="ru-RU" sz="2000" dirty="0">
                <a:cs typeface="Times New Roman" panose="02020603050405020304" pitchFamily="18" charset="0"/>
              </a:rPr>
              <a:t>– </a:t>
            </a:r>
            <a:r>
              <a:rPr lang="ru-RU" sz="2000" dirty="0"/>
              <a:t>Суманова Айгуль Махсатовна, зав. кафедрой терапевтической и хирургической стоматологии МУА</a:t>
            </a:r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Председатель комитета по хирургической стоматологии и ЧЛХ </a:t>
            </a:r>
            <a:r>
              <a:rPr lang="ru-RU" sz="2000" dirty="0">
                <a:cs typeface="Times New Roman" panose="02020603050405020304" pitchFamily="18" charset="0"/>
              </a:rPr>
              <a:t>– Мирзакулова Улмекен Рахимовна, д.м.н., профессор  кафедры хирургической стоматологии КазНМУ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Председатель комитета по стоматологии детского возраста </a:t>
            </a:r>
            <a:r>
              <a:rPr lang="ru-RU" sz="2000" dirty="0">
                <a:cs typeface="Times New Roman" panose="02020603050405020304" pitchFamily="18" charset="0"/>
              </a:rPr>
              <a:t>– Ермуханова Гульжан Тлеумухановна, д.м.н., профессор кафедры стоматологии детского возраста КазНМУ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Председатель комитета по ортопедической стоматологии –  </a:t>
            </a:r>
            <a:r>
              <a:rPr lang="ru-RU" sz="2000" dirty="0">
                <a:cs typeface="Times New Roman" panose="02020603050405020304" pitchFamily="18" charset="0"/>
              </a:rPr>
              <a:t>Алтынбеков Кубейсин </a:t>
            </a:r>
            <a:r>
              <a:rPr lang="ru-RU" sz="2000" dirty="0" err="1">
                <a:cs typeface="Times New Roman" panose="02020603050405020304" pitchFamily="18" charset="0"/>
              </a:rPr>
              <a:t>Дуйсембаевич</a:t>
            </a:r>
            <a:r>
              <a:rPr lang="ru-RU" sz="2000" dirty="0">
                <a:cs typeface="Times New Roman" panose="02020603050405020304" pitchFamily="18" charset="0"/>
              </a:rPr>
              <a:t> – д.м.н., профессор, зав. кафедрой терапевтической стоматологии КазНМУ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Председатель комитета по ортодонтии – </a:t>
            </a:r>
            <a:r>
              <a:rPr lang="ru-RU" sz="2000" dirty="0">
                <a:cs typeface="Times New Roman" panose="02020603050405020304" pitchFamily="18" charset="0"/>
              </a:rPr>
              <a:t>Кайкенова Сауле Есентаевна, к.м.н., доцент кафедры стоматологии детского возраста КазНМУ</a:t>
            </a:r>
          </a:p>
          <a:p>
            <a:r>
              <a:rPr lang="ru-RU" sz="20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522766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0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ОВПО в составе ГУП 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2963" y="876434"/>
            <a:ext cx="11603115" cy="806374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комитетов ГУП по  программам медицинского образования стоматологического профиля вошли представители:</a:t>
            </a:r>
          </a:p>
          <a:p>
            <a:r>
              <a:rPr lang="ru-RU" sz="2000" b="1" dirty="0">
                <a:solidFill>
                  <a:srgbClr val="8B4D80"/>
                </a:solidFill>
                <a:cs typeface="Times New Roman" panose="02020603050405020304" pitchFamily="18" charset="0"/>
              </a:rPr>
              <a:t>-    </a:t>
            </a:r>
            <a:r>
              <a:rPr lang="ru-RU" b="1" dirty="0">
                <a:cs typeface="Times New Roman" panose="02020603050405020304" pitchFamily="18" charset="0"/>
              </a:rPr>
              <a:t>НАО «Казахский национальный медицинский университет имени Асфендиярова»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cs typeface="Times New Roman" panose="02020603050405020304" pitchFamily="18" charset="0"/>
              </a:rPr>
              <a:t>НУО «Казахстанско-Российский медицинский университет»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cs typeface="Times New Roman" panose="02020603050405020304" pitchFamily="18" charset="0"/>
              </a:rPr>
              <a:t>НАО «Медицинский университет Караганды»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cs typeface="Times New Roman" panose="02020603050405020304" pitchFamily="18" charset="0"/>
              </a:rPr>
              <a:t>НАО «Медицинский университет Астаны»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cs typeface="Times New Roman" panose="02020603050405020304" pitchFamily="18" charset="0"/>
              </a:rPr>
              <a:t>АО «Южно-Казахстанская медицинская академия»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cs typeface="Times New Roman" panose="02020603050405020304" pitchFamily="18" charset="0"/>
              </a:rPr>
              <a:t>НАО «Западно-Казахстанский университет имени Марата Оспанова» 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cs typeface="Times New Roman" panose="02020603050405020304" pitchFamily="18" charset="0"/>
              </a:rPr>
              <a:t>НАО «Медицинский университет Семей»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cs typeface="Times New Roman" panose="02020603050405020304" pitchFamily="18" charset="0"/>
              </a:rPr>
              <a:t>Международный казахско-турецкий университет имени Ахмеда Ясави</a:t>
            </a:r>
          </a:p>
          <a:p>
            <a:pPr marL="342900" indent="-342900">
              <a:buFontTx/>
              <a:buChar char="-"/>
            </a:pPr>
            <a:endParaRPr lang="ru-RU" sz="1600" b="1" dirty="0"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600" b="1" dirty="0">
                <a:cs typeface="Times New Roman" panose="02020603050405020304" pitchFamily="18" charset="0"/>
              </a:rPr>
              <a:t>Представители казахстанских стоматологических ассоциаций  ЕКАС и КСА  </a:t>
            </a:r>
            <a:r>
              <a:rPr lang="ru-RU" sz="1600" dirty="0">
                <a:cs typeface="Times New Roman" panose="02020603050405020304" pitchFamily="18" charset="0"/>
              </a:rPr>
              <a:t>- Бектурганова Назым Даулетжановна, президент ЕКАС; Есембаева Сауле Сериковна - д.м.н., профессор, почетный Президент ОО ЕКАС; Тишбаев Курал Муратович, PhD, председатель КСА Атырауской области, директор ТОО АлиДан Медикал, к.м.н., зам. председателя Правления КСА, главный врач клиники «УКЦ стоматология» г. Астана; Негаметзянов Нурислам Гарифзянович, д</a:t>
            </a:r>
            <a:r>
              <a:rPr lang="it-IT" sz="1600" dirty="0">
                <a:cs typeface="Times New Roman" panose="02020603050405020304" pitchFamily="18" charset="0"/>
              </a:rPr>
              <a:t>.м.н., ТОО Vita Dental Clinic</a:t>
            </a:r>
            <a:r>
              <a:rPr lang="ru-RU" sz="1600" dirty="0"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endParaRPr lang="ru-RU" sz="1600" b="1" dirty="0"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600" b="1" dirty="0">
                <a:cs typeface="Times New Roman" panose="02020603050405020304" pitchFamily="18" charset="0"/>
              </a:rPr>
              <a:t>Работодатели и представители практического здравоохранения  </a:t>
            </a:r>
            <a:r>
              <a:rPr lang="ru-RU" sz="1600" dirty="0">
                <a:cs typeface="Times New Roman" panose="02020603050405020304" pitchFamily="18" charset="0"/>
              </a:rPr>
              <a:t>- Гарицан Дария Шабаевна - главный стоматолог Северо-Казахстанской области; Дакенов Бауыржан Шотаевич, врач-стоматолог-хирург, ТОО «Лидер Стом»; Жаубасова Айгуль Жанатовна; Жиенгазы Нартай Орынбасарұлы, Главный врач РГП на ПХВ Областная детская стоматологическая поликлиника г.Актобе; Волобуева Елена Владимировна, главный врач стом. клиники «Crocus-Dent», врач-стоматолог детский; Исентаева Эльмира Акниязовна, заместитель генерального директора по клинической деятельности ТОО «Учебно-клинический центр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cs typeface="Times New Roman" panose="02020603050405020304" pitchFamily="18" charset="0"/>
              </a:rPr>
              <a:t>Стоматология» г. Астана.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370510" y="2306566"/>
            <a:ext cx="2522766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404354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проделанной работе за 2022 – 2023 учебный год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 им</a:t>
            </a:r>
            <a:r>
              <a:rPr lang="en-US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5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596905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53369" y="6089399"/>
            <a:ext cx="1936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10,5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185830" y="6450227"/>
            <a:ext cx="579234" cy="3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83D9206-D24A-4BF4-A08A-CC3BC235F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83840"/>
              </p:ext>
            </p:extLst>
          </p:nvPr>
        </p:nvGraphicFramePr>
        <p:xfrm>
          <a:off x="213064" y="1046596"/>
          <a:ext cx="11461071" cy="58394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4905">
                  <a:extLst>
                    <a:ext uri="{9D8B030D-6E8A-4147-A177-3AD203B41FA5}">
                      <a16:colId xmlns:a16="http://schemas.microsoft.com/office/drawing/2014/main" val="2878049364"/>
                    </a:ext>
                  </a:extLst>
                </a:gridCol>
                <a:gridCol w="8974568">
                  <a:extLst>
                    <a:ext uri="{9D8B030D-6E8A-4147-A177-3AD203B41FA5}">
                      <a16:colId xmlns:a16="http://schemas.microsoft.com/office/drawing/2014/main" val="1011272114"/>
                    </a:ext>
                  </a:extLst>
                </a:gridCol>
                <a:gridCol w="1971598">
                  <a:extLst>
                    <a:ext uri="{9D8B030D-6E8A-4147-A177-3AD203B41FA5}">
                      <a16:colId xmlns:a16="http://schemas.microsoft.com/office/drawing/2014/main" val="2922236718"/>
                    </a:ext>
                  </a:extLst>
                </a:gridCol>
              </a:tblGrid>
              <a:tr h="42926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 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Срок исполнения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01323"/>
                  </a:ext>
                </a:extLst>
              </a:tr>
              <a:tr h="660201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Актуализация и утверждение состава ГУП и Комитетов на 2022-2023 учебный год, </a:t>
                      </a:r>
                      <a:endParaRPr lang="ru-KZ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Сентябрь 2022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26430"/>
                  </a:ext>
                </a:extLst>
              </a:tr>
              <a:tr h="480196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Обсуждение и утверждение плана работы ГУП на 2022-2023 учебный год</a:t>
                      </a:r>
                      <a:endParaRPr lang="ru-KZ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Сентябрь 2022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68864"/>
                  </a:ext>
                </a:extLst>
              </a:tr>
              <a:tr h="635412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разработке ТУПл по программе НИМО по специальности «Стоматология»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Октябрь-ноябрь 2022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263445"/>
                  </a:ext>
                </a:extLst>
              </a:tr>
              <a:tr h="635412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работе Круглого стола «Обсуждение разработки программ непрерывного интегрированного медицинского образования», ЗКГМУ – 2.12.2022 г.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2022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74519"/>
                  </a:ext>
                </a:extLst>
              </a:tr>
              <a:tr h="429267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Отбор курсов платформы «Курсера» для перевода на государственный язык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 2022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14020"/>
                  </a:ext>
                </a:extLst>
              </a:tr>
              <a:tr h="635412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Обсуждение и утверждение состава рабочей группы по разработке проекта профессионального стандарта «Стоматологическая деятельность»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2022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63459"/>
                  </a:ext>
                </a:extLst>
              </a:tr>
              <a:tr h="635412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Обсуждение спецификации теста и перечня станций для независимой оценки выпускников по специальности «Стоматология»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Январь – март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47242"/>
                  </a:ext>
                </a:extLst>
              </a:tr>
              <a:tr h="635412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независимой экспертизе базы тестовых заданий НЦНЭ для независимой оценки выпускников ОП «Стоматология»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Апрель 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998777"/>
                  </a:ext>
                </a:extLst>
              </a:tr>
              <a:tr h="635412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Обсуждение перечня учебно-методической литературы для независимой экзаменации выпускников по специальности «Стоматология»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Февраль 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9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03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13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работы </a:t>
            </a: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2400" b="1" i="0" u="none" strike="noStrike" kern="1200" cap="none" spc="13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2023 – 2024 учебный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8B4D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587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КазНМУ им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596905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ADFCF6C-E440-4EEE-91C2-08C2AFB7E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98441"/>
              </p:ext>
            </p:extLst>
          </p:nvPr>
        </p:nvGraphicFramePr>
        <p:xfrm>
          <a:off x="506028" y="1136342"/>
          <a:ext cx="11375994" cy="36154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8170">
                  <a:extLst>
                    <a:ext uri="{9D8B030D-6E8A-4147-A177-3AD203B41FA5}">
                      <a16:colId xmlns:a16="http://schemas.microsoft.com/office/drawing/2014/main" val="2349776720"/>
                    </a:ext>
                  </a:extLst>
                </a:gridCol>
                <a:gridCol w="8682361">
                  <a:extLst>
                    <a:ext uri="{9D8B030D-6E8A-4147-A177-3AD203B41FA5}">
                      <a16:colId xmlns:a16="http://schemas.microsoft.com/office/drawing/2014/main" val="4263933877"/>
                    </a:ext>
                  </a:extLst>
                </a:gridCol>
                <a:gridCol w="2125463">
                  <a:extLst>
                    <a:ext uri="{9D8B030D-6E8A-4147-A177-3AD203B41FA5}">
                      <a16:colId xmlns:a16="http://schemas.microsoft.com/office/drawing/2014/main" val="1571420455"/>
                    </a:ext>
                  </a:extLst>
                </a:gridCol>
              </a:tblGrid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исполнения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5748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Разработка проекта профессионального стандарта «Стоматологическая деятельность»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Январь – июнь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05421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Обсуждение срока обучения по программе НИМО по специальности «Стоматология» с участием ДНЧР МЗ РК, УМО РУМС, деканов стоматологических школ/факультетов вузов РК и главного внештатного стоматолога РК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Май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46949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Обсуждение  спецификации теста и перечня практических навыков для независимой оценки студентов 3 курса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Май - июнь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04035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Отчеты председателей комитетов и председателя ГУП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Июнь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78652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Обсуждение проекта плана работы ГУП на 2023 – 2024 учебный год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Июнь 2023 г.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89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9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1255222" y="371670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13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работы ГУП на 2023 – 2024 учебный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8B4D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587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142" y="6286293"/>
            <a:ext cx="291225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КазНМУ им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8B4D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С.Д.АСФЕНДИЯРОВА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70511" y="1417570"/>
            <a:ext cx="2596905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53369" y="6089399"/>
            <a:ext cx="1936865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ADFCF6C-E440-4EEE-91C2-08C2AFB7E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6803"/>
              </p:ext>
            </p:extLst>
          </p:nvPr>
        </p:nvGraphicFramePr>
        <p:xfrm>
          <a:off x="275208" y="967666"/>
          <a:ext cx="11606814" cy="535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83">
                  <a:extLst>
                    <a:ext uri="{9D8B030D-6E8A-4147-A177-3AD203B41FA5}">
                      <a16:colId xmlns:a16="http://schemas.microsoft.com/office/drawing/2014/main" val="2349776720"/>
                    </a:ext>
                  </a:extLst>
                </a:gridCol>
                <a:gridCol w="9392575">
                  <a:extLst>
                    <a:ext uri="{9D8B030D-6E8A-4147-A177-3AD203B41FA5}">
                      <a16:colId xmlns:a16="http://schemas.microsoft.com/office/drawing/2014/main" val="4263933877"/>
                    </a:ext>
                  </a:extLst>
                </a:gridCol>
                <a:gridCol w="1770356">
                  <a:extLst>
                    <a:ext uri="{9D8B030D-6E8A-4147-A177-3AD203B41FA5}">
                      <a16:colId xmlns:a16="http://schemas.microsoft.com/office/drawing/2014/main" val="1571420455"/>
                    </a:ext>
                  </a:extLst>
                </a:gridCol>
              </a:tblGrid>
              <a:tr h="66309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Мероприятие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Сроки исполнения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5748"/>
                  </a:ext>
                </a:extLst>
              </a:tr>
              <a:tr h="347336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Актуализация и утверждение состава ГУП и Комитетов на 2023-2024 учебный год, </a:t>
                      </a:r>
                      <a:endParaRPr lang="ru-KZ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Сентябрь 2023 г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05421"/>
                  </a:ext>
                </a:extLst>
              </a:tr>
              <a:tr h="396693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Обсуждение и утверждение плана работы ГУП на 2023-2024 учебный год</a:t>
                      </a:r>
                      <a:endParaRPr lang="ru-KZ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Сентябрь 2023 г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46949"/>
                  </a:ext>
                </a:extLst>
              </a:tr>
              <a:tr h="536791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Завершение разработки профессиональных стандартов в области стоматологии</a:t>
                      </a:r>
                      <a:endParaRPr lang="ru-KZ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Октябрь-ноябрь 2023 г.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04035"/>
                  </a:ext>
                </a:extLst>
              </a:tr>
              <a:tr h="852551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Участие в разработке и экспертизе учебно-методических материалов для независимой оценки выпускников ОП по специальности «Стоматология»: согласование спецификаций, списка экспертов, графика экспертизы и аттестации </a:t>
                      </a:r>
                      <a:endParaRPr lang="ru-KZ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Октябрь 2023 г. – март 2024 г.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78652"/>
                  </a:ext>
                </a:extLst>
              </a:tr>
              <a:tr h="599943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Участие в работе Круглого стола  «Система квалификаций в области здравоохранения»</a:t>
                      </a:r>
                      <a:endParaRPr lang="ru-KZ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Апрель 2024 г.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45993"/>
                  </a:ext>
                </a:extLst>
              </a:tr>
              <a:tr h="757823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рекомендаций для внесения изменений и дополнений в НПА в области здравоохранения с учетом анализа и обобщения международного опыта и лучшей практики (как основа для триединства и дуального обучения)</a:t>
                      </a:r>
                      <a:endParaRPr lang="ru-K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 мере обращения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136141"/>
                  </a:ext>
                </a:extLst>
              </a:tr>
              <a:tr h="347336">
                <a:tc>
                  <a:txBody>
                    <a:bodyPr/>
                    <a:lstStyle/>
                    <a:p>
                      <a:r>
                        <a:rPr lang="ru-RU" sz="1600" dirty="0"/>
                        <a:t>7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Выполнение протокольных поручений РУМС </a:t>
                      </a:r>
                      <a:r>
                        <a:rPr lang="kk-KZ" sz="1600" dirty="0">
                          <a:effectLst/>
                        </a:rPr>
                        <a:t>МНВО</a:t>
                      </a:r>
                      <a:r>
                        <a:rPr lang="ru-RU" sz="1600" dirty="0">
                          <a:effectLst/>
                        </a:rPr>
                        <a:t> РК, ЦБП и АМ, МЗ РК</a:t>
                      </a:r>
                      <a:endParaRPr lang="ru-K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 мере обращения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13067"/>
                  </a:ext>
                </a:extLst>
              </a:tr>
              <a:tr h="347336">
                <a:tc>
                  <a:txBody>
                    <a:bodyPr/>
                    <a:lstStyle/>
                    <a:p>
                      <a:r>
                        <a:rPr lang="ru-RU" sz="1600" dirty="0"/>
                        <a:t>8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Ответы на обращения физических и юридических лиц по вопросам подготовки кадров здравоохранения</a:t>
                      </a:r>
                      <a:endParaRPr lang="ru-KZ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 мере обращения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25308"/>
                  </a:ext>
                </a:extLst>
              </a:tr>
              <a:tr h="502978">
                <a:tc>
                  <a:txBody>
                    <a:bodyPr/>
                    <a:lstStyle/>
                    <a:p>
                      <a:r>
                        <a:rPr lang="ru-RU" sz="1600" dirty="0"/>
                        <a:t>9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Отчет о работе ГУП, обсуждение проекта плана работы на 2024-2025 учебный год</a:t>
                      </a:r>
                      <a:endParaRPr lang="ru-K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 мере обращения</a:t>
                      </a:r>
                      <a:endParaRPr lang="ru-K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2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9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0" y="256103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3020" y="4869070"/>
            <a:ext cx="301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ru-RU" sz="1600" dirty="0">
                <a:solidFill>
                  <a:srgbClr val="8B4D80"/>
                </a:solidFill>
              </a:rPr>
              <a:t>г. Алматы, ул. Толе би, 94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ru-RU" sz="1600" dirty="0">
                <a:solidFill>
                  <a:srgbClr val="8B4D80"/>
                </a:solidFill>
              </a:rPr>
              <a:t>+7 727 338 70 90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www.kaznmu.kz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kaznmu@kaznmu.kz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6" y="5360989"/>
            <a:ext cx="257775" cy="2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082472"/>
            <a:ext cx="257775" cy="25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729368"/>
            <a:ext cx="257775" cy="25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3" y="5360989"/>
            <a:ext cx="257775" cy="257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360989"/>
            <a:ext cx="257775" cy="257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0" y="4999091"/>
            <a:ext cx="258606" cy="25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" y="4991859"/>
            <a:ext cx="1923064" cy="134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0526" y="487756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1" y="359276"/>
            <a:ext cx="568853" cy="6816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711594" y="4866669"/>
            <a:ext cx="325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en-US" sz="1600" dirty="0">
                <a:solidFill>
                  <a:srgbClr val="8B4D80"/>
                </a:solidFill>
              </a:rPr>
              <a:t>@kaznmu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https://www.facebook.com/KazNMU</a:t>
            </a:r>
            <a:endParaRPr lang="ru-RU" sz="1600" dirty="0">
              <a:solidFill>
                <a:srgbClr val="8B4D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B4D80"/>
                </a:solidFill>
              </a:rPr>
              <a:t>https://www.youtube.com/kaznmu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366708"/>
            <a:ext cx="257775" cy="2577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729367"/>
            <a:ext cx="257775" cy="257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78" y="4991859"/>
            <a:ext cx="265838" cy="26583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263118" y="326173"/>
            <a:ext cx="2557813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1064</Words>
  <Application>Microsoft Office PowerPoint</Application>
  <PresentationFormat>Широкоэкранный</PresentationFormat>
  <Paragraphs>149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Saule Sydykova</cp:lastModifiedBy>
  <cp:revision>110</cp:revision>
  <dcterms:created xsi:type="dcterms:W3CDTF">2023-04-06T04:06:43Z</dcterms:created>
  <dcterms:modified xsi:type="dcterms:W3CDTF">2023-10-30T16:25:41Z</dcterms:modified>
</cp:coreProperties>
</file>