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9" r:id="rId2"/>
    <p:sldId id="260" r:id="rId3"/>
    <p:sldId id="261" r:id="rId4"/>
    <p:sldId id="265" r:id="rId5"/>
    <p:sldId id="267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 autoAdjust="0"/>
    <p:restoredTop sz="94660"/>
  </p:normalViewPr>
  <p:slideViewPr>
    <p:cSldViewPr>
      <p:cViewPr varScale="1">
        <p:scale>
          <a:sx n="105" d="100"/>
          <a:sy n="105" d="100"/>
        </p:scale>
        <p:origin x="17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5444-9412-444A-AA68-E53D977C272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63C5-31C4-4BDE-8BF9-29863CC73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1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ng.developement@gmail.com" TargetMode="External"/><Relationship Id="rId2" Type="http://schemas.openxmlformats.org/officeDocument/2006/relationships/hyperlink" Target="mailto:gup.nursing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ursing.scientific.research@gmail.com" TargetMode="External"/><Relationship Id="rId4" Type="http://schemas.openxmlformats.org/officeDocument/2006/relationships/hyperlink" Target="mailto:institutional.developement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62443-2CB0-475C-8F1D-01022800B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2" y="1988840"/>
            <a:ext cx="7851648" cy="262126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Актуализация и утверждение состава ГУП, комитетов; </a:t>
            </a:r>
            <a:br>
              <a:rPr lang="ru-RU" sz="4400" dirty="0"/>
            </a:br>
            <a:r>
              <a:rPr lang="ru-RU" sz="4400" dirty="0"/>
              <a:t>Плана работы ГУП программ подготовки специалистов Сестринского дела </a:t>
            </a:r>
            <a:br>
              <a:rPr lang="ru-RU" sz="4400" dirty="0"/>
            </a:br>
            <a:r>
              <a:rPr lang="ru-RU" sz="3200" dirty="0"/>
              <a:t>на 2023-2024 </a:t>
            </a:r>
            <a:r>
              <a:rPr lang="ru-RU" sz="3200" dirty="0" err="1"/>
              <a:t>уч.год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A43D7D-39BB-465F-818C-0A8B0E2A1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5373216"/>
            <a:ext cx="7854696" cy="989484"/>
          </a:xfrm>
        </p:spPr>
        <p:txBody>
          <a:bodyPr/>
          <a:lstStyle/>
          <a:p>
            <a:r>
              <a:rPr lang="ru-RU" dirty="0"/>
              <a:t>докладчик: </a:t>
            </a:r>
          </a:p>
          <a:p>
            <a:r>
              <a:rPr lang="ru-RU" dirty="0"/>
              <a:t>председатель ГУП </a:t>
            </a:r>
            <a:r>
              <a:rPr lang="ru-RU" dirty="0" err="1"/>
              <a:t>Оспанова</a:t>
            </a:r>
            <a:r>
              <a:rPr lang="ru-RU" dirty="0"/>
              <a:t> Д.А.</a:t>
            </a:r>
          </a:p>
        </p:txBody>
      </p:sp>
    </p:spTree>
    <p:extLst>
      <p:ext uri="{BB962C8B-B14F-4D97-AF65-F5344CB8AC3E}">
        <p14:creationId xmlns:p14="http://schemas.microsoft.com/office/powerpoint/2010/main" val="146855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916C7-23C5-47F7-B28B-6D01100D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ГУП программ подготовки специалистов сестринского дела</a:t>
            </a:r>
            <a:br>
              <a:rPr lang="ru-RU" dirty="0"/>
            </a:br>
            <a:r>
              <a:rPr lang="ru-RU" sz="2700" dirty="0"/>
              <a:t>gup.nursing@gmail.com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8A05B9F-0C18-4CC4-A0C2-09A440422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123954"/>
              </p:ext>
            </p:extLst>
          </p:nvPr>
        </p:nvGraphicFramePr>
        <p:xfrm>
          <a:off x="457200" y="2474278"/>
          <a:ext cx="8363273" cy="360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15">
                  <a:extLst>
                    <a:ext uri="{9D8B030D-6E8A-4147-A177-3AD203B41FA5}">
                      <a16:colId xmlns:a16="http://schemas.microsoft.com/office/drawing/2014/main" val="1310046761"/>
                    </a:ext>
                  </a:extLst>
                </a:gridCol>
                <a:gridCol w="2065279">
                  <a:extLst>
                    <a:ext uri="{9D8B030D-6E8A-4147-A177-3AD203B41FA5}">
                      <a16:colId xmlns:a16="http://schemas.microsoft.com/office/drawing/2014/main" val="519845730"/>
                    </a:ext>
                  </a:extLst>
                </a:gridCol>
                <a:gridCol w="2068910">
                  <a:extLst>
                    <a:ext uri="{9D8B030D-6E8A-4147-A177-3AD203B41FA5}">
                      <a16:colId xmlns:a16="http://schemas.microsoft.com/office/drawing/2014/main" val="3286594009"/>
                    </a:ext>
                  </a:extLst>
                </a:gridCol>
                <a:gridCol w="1853669">
                  <a:extLst>
                    <a:ext uri="{9D8B030D-6E8A-4147-A177-3AD203B41FA5}">
                      <a16:colId xmlns:a16="http://schemas.microsoft.com/office/drawing/2014/main" val="2762780683"/>
                    </a:ext>
                  </a:extLst>
                </a:gridCol>
              </a:tblGrid>
              <a:tr h="372011"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председателя, должность, организация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зам. председателя, должность, организация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r>
                        <a:rPr lang="en-US" sz="1800" b="1" kern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секрета</a:t>
                      </a:r>
                      <a:r>
                        <a:rPr lang="ru-RU" sz="1800" b="1" kern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ru-RU" sz="1800" b="1" kern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организация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55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«Казахский национальный университет им. аль-Фараби» Факультет медицины и здравоохранения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Динара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Алмахановна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 курсом СД кафедры фундаментальной медицины ВШМ ФМЗ НАО «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аль-Фараби»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Сейдахметова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Айзат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Ашимхановна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заведующая кафедрой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cкорой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помощи и сестринского дела АО «ЮКМА»</a:t>
                      </a:r>
                      <a:endParaRPr lang="ru-RU" sz="18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Седач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Ника Николаевна 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Ассистент-профессор школы сестринского образования НАО «МУК»</a:t>
                      </a:r>
                      <a:endParaRPr lang="ru-RU" sz="18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DAA78-7748-460D-86C0-3E09325B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Состав ГУП программ подготовки специалистов сестринского дела</a:t>
            </a:r>
            <a:endParaRPr lang="ru-RU" sz="2800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4726A23-E069-4AE8-80FE-B44B11A17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463317"/>
              </p:ext>
            </p:extLst>
          </p:nvPr>
        </p:nvGraphicFramePr>
        <p:xfrm>
          <a:off x="343809" y="2276872"/>
          <a:ext cx="8456382" cy="408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83">
                  <a:extLst>
                    <a:ext uri="{9D8B030D-6E8A-4147-A177-3AD203B41FA5}">
                      <a16:colId xmlns:a16="http://schemas.microsoft.com/office/drawing/2014/main" val="2559514192"/>
                    </a:ext>
                  </a:extLst>
                </a:gridCol>
                <a:gridCol w="4351105">
                  <a:extLst>
                    <a:ext uri="{9D8B030D-6E8A-4147-A177-3AD203B41FA5}">
                      <a16:colId xmlns:a16="http://schemas.microsoft.com/office/drawing/2014/main" val="37929861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46201615"/>
                    </a:ext>
                  </a:extLst>
                </a:gridCol>
                <a:gridCol w="2613390">
                  <a:extLst>
                    <a:ext uri="{9D8B030D-6E8A-4147-A177-3AD203B41FA5}">
                      <a16:colId xmlns:a16="http://schemas.microsoft.com/office/drawing/2014/main" val="2571645718"/>
                    </a:ext>
                  </a:extLst>
                </a:gridCol>
              </a:tblGrid>
              <a:tr h="767377"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gup.nursing@gmail.com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членов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 комитета, должность, организация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1748307"/>
                  </a:ext>
                </a:extLst>
              </a:tr>
              <a:tr h="6400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 поддержка СД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nursing.developement@gmail.com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Кайдаулов Мухтар Кенжебекович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ННЦФ РК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910300"/>
                  </a:ext>
                </a:extLst>
              </a:tr>
              <a:tr h="944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Укрепление институционального потенциала и лидерских навыков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institutional.developement@gmail.com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Жуманбаева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Жанар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Махмутовна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НАО МУС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34451"/>
                  </a:ext>
                </a:extLst>
              </a:tr>
              <a:tr h="11656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Научные исследования в сестринском деле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nursing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scientific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research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@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gmail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Иванченко Нелля Николаевна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«КазНМУ им.Асфендиярова»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2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4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053646-E81E-CCD4-B261-9FDA1957F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59948"/>
              </p:ext>
            </p:extLst>
          </p:nvPr>
        </p:nvGraphicFramePr>
        <p:xfrm>
          <a:off x="251520" y="620688"/>
          <a:ext cx="8784976" cy="608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568">
                  <a:extLst>
                    <a:ext uri="{9D8B030D-6E8A-4147-A177-3AD203B41FA5}">
                      <a16:colId xmlns:a16="http://schemas.microsoft.com/office/drawing/2014/main" val="1106493276"/>
                    </a:ext>
                  </a:extLst>
                </a:gridCol>
                <a:gridCol w="4864408">
                  <a:extLst>
                    <a:ext uri="{9D8B030D-6E8A-4147-A177-3AD203B41FA5}">
                      <a16:colId xmlns:a16="http://schemas.microsoft.com/office/drawing/2014/main" val="3141093926"/>
                    </a:ext>
                  </a:extLst>
                </a:gridCol>
              </a:tblGrid>
              <a:tr h="346299">
                <a:tc>
                  <a:txBody>
                    <a:bodyPr/>
                    <a:lstStyle/>
                    <a:p>
                      <a:r>
                        <a:rPr kumimoji="0" lang="kk-K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Отечественные ОВПО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Организации работодателей</a:t>
                      </a:r>
                      <a:endParaRPr lang="ru-K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95407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РГП на ПХВ «Казахский национальный университет имени аль-Фараби»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урологии им.академика Б.У.Джарбусынова»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8129965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«Казахский национальный медицинский университет им. </a:t>
                      </a:r>
                      <a:r>
                        <a:rPr lang="ru-RU" sz="14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С.Д.Асфендиярова</a:t>
                      </a: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Нейрохирургии»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228989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</a:t>
                      </a: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Астана»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педиатрии и детской хирургии»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063359"/>
                  </a:ext>
                </a:extLst>
              </a:tr>
              <a:tr h="228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НУО «Казахстанско-Российский медицинский университет»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</a:t>
                      </a: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Национальный научный центр фтизиопульмонологии РК»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64730"/>
                  </a:ext>
                </a:extLst>
              </a:tr>
              <a:tr h="2594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Семей»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«UMC» Назарбаев Университета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062398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«Западно-Казахстанский медицинский университет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им.Марата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Оспанова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Национальный научный центр травматологии и ортопедии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г.Нур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-Султан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6437302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Караганды»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Медицинский колледж Эмили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87514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«Южно-Казахстанская медицинская академия»</a:t>
                      </a:r>
                      <a:endParaRPr lang="ru-KZ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Республиканский высший медиицинский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673078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«UMC» Назарбаев Университет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ВМК «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Интердент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040496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РГП на ПХВ «Кокшетауский Государственный университет имени Ш.Уалиханова»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Карагандинский высший медицинский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интерколледж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5702408"/>
                  </a:ext>
                </a:extLst>
              </a:tr>
              <a:tr h="2240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Каспийский Общественный университет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Алматинский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62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Медицинский колледж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Авимед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822872"/>
                  </a:ext>
                </a:extLst>
              </a:tr>
              <a:tr h="24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Кокшетауский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711120"/>
                  </a:ext>
                </a:extLst>
              </a:tr>
              <a:tr h="225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Туркестанский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427712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РОО «Специалистов сестринского дела» Парыз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673958"/>
                  </a:ext>
                </a:extLst>
              </a:tr>
              <a:tr h="341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РОО «Национальная ассоциация специалистов здравоохр-я»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759056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Многопрофильные городские больницы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727727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AD31286-5E01-FB20-BAD5-AA30BCF2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3"/>
            <a:ext cx="8460432" cy="432048"/>
          </a:xfrm>
        </p:spPr>
        <p:txBody>
          <a:bodyPr>
            <a:noAutofit/>
          </a:bodyPr>
          <a:lstStyle/>
          <a:p>
            <a:r>
              <a:rPr lang="ru-RU" sz="3200" b="1" dirty="0"/>
              <a:t>Представители организаций в составе ГУП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677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5D02708-EC4C-06A8-FE38-00356E7A4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14024"/>
              </p:ext>
            </p:extLst>
          </p:nvPr>
        </p:nvGraphicFramePr>
        <p:xfrm>
          <a:off x="251520" y="1196753"/>
          <a:ext cx="8640959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687">
                  <a:extLst>
                    <a:ext uri="{9D8B030D-6E8A-4147-A177-3AD203B41FA5}">
                      <a16:colId xmlns:a16="http://schemas.microsoft.com/office/drawing/2014/main" val="1858507137"/>
                    </a:ext>
                  </a:extLst>
                </a:gridCol>
                <a:gridCol w="6351017">
                  <a:extLst>
                    <a:ext uri="{9D8B030D-6E8A-4147-A177-3AD203B41FA5}">
                      <a16:colId xmlns:a16="http://schemas.microsoft.com/office/drawing/2014/main" val="2117036853"/>
                    </a:ext>
                  </a:extLst>
                </a:gridCol>
                <a:gridCol w="1572255">
                  <a:extLst>
                    <a:ext uri="{9D8B030D-6E8A-4147-A177-3AD203B41FA5}">
                      <a16:colId xmlns:a16="http://schemas.microsoft.com/office/drawing/2014/main" val="2525596552"/>
                    </a:ext>
                  </a:extLst>
                </a:gridCol>
              </a:tblGrid>
              <a:tr h="51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378116"/>
                  </a:ext>
                </a:extLst>
              </a:tr>
              <a:tr h="51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плана работы  ГУП сестринского дела на 2022-2023 учебный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687372"/>
                  </a:ext>
                </a:extLst>
              </a:tr>
              <a:tr h="44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состава ГУП сестринского дела на 2022-2023 учебный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021314"/>
                  </a:ext>
                </a:extLst>
              </a:tr>
              <a:tr h="51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Формирования перечня практических навыков образовательной программы бакалавриата по специальности «Сестринское дело»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140073"/>
                  </a:ext>
                </a:extLst>
              </a:tr>
              <a:tr h="51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Внесение дополнений в проект приказа в раздел Типовой программы по содержанию базовых и профилирующих дисциплин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279434"/>
                  </a:ext>
                </a:extLst>
              </a:tr>
              <a:tr h="465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к независимой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экзаменации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выпускников образовательной программы по специальности «Сестринское дело» в ВУЗах РК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379778"/>
                  </a:ext>
                </a:extLst>
              </a:tr>
              <a:tr h="44388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списка литературы и формирование баз экспертов для подготовки к независимой оценке выпускников сестринского дела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72957"/>
                  </a:ext>
                </a:extLst>
              </a:tr>
              <a:tr h="564223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конференции по вопросам образования в Сестринском деле и трансферту передовых технологий 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704640"/>
                  </a:ext>
                </a:extLst>
              </a:tr>
              <a:tr h="552382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Независимая оценка выпускников по специальности СД: согласования технической спецификации, графика экспертизы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Март-Апрель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916702"/>
                  </a:ext>
                </a:extLst>
              </a:tr>
              <a:tr h="443889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 по работе Комитета за 2022-2023 учебный год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994489"/>
                  </a:ext>
                </a:extLst>
              </a:tr>
              <a:tr h="443889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рекомендаций для внесения изменений и дополнений в НПА в области сестринского дела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мере поступления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48549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9FA22D8-3740-0C81-8717-AB728663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01917"/>
            <a:ext cx="8229600" cy="10228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Выполнение Плана работы ГУП – Сестринское дело</a:t>
            </a:r>
            <a:br>
              <a:rPr lang="ru-RU" sz="2800" dirty="0"/>
            </a:br>
            <a:r>
              <a:rPr lang="ru-RU" sz="2800" b="1" dirty="0"/>
              <a:t>на 2022-2023 учебный год (100%)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571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044580C-9447-D05C-56F5-5F5F2CC0F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19327"/>
              </p:ext>
            </p:extLst>
          </p:nvPr>
        </p:nvGraphicFramePr>
        <p:xfrm>
          <a:off x="401934" y="1260323"/>
          <a:ext cx="8418538" cy="547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10">
                  <a:extLst>
                    <a:ext uri="{9D8B030D-6E8A-4147-A177-3AD203B41FA5}">
                      <a16:colId xmlns:a16="http://schemas.microsoft.com/office/drawing/2014/main" val="2359058657"/>
                    </a:ext>
                  </a:extLst>
                </a:gridCol>
                <a:gridCol w="6740200">
                  <a:extLst>
                    <a:ext uri="{9D8B030D-6E8A-4147-A177-3AD203B41FA5}">
                      <a16:colId xmlns:a16="http://schemas.microsoft.com/office/drawing/2014/main" val="110241149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09096085"/>
                    </a:ext>
                  </a:extLst>
                </a:gridCol>
              </a:tblGrid>
              <a:tr h="422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482637"/>
                  </a:ext>
                </a:extLst>
              </a:tr>
              <a:tr h="503350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и утверждение состава ГУП, Комитетов на 2023-2024 учебный год, 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тверждение планов работы ГУП, Комитетов на 2023-2024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56319"/>
                  </a:ext>
                </a:extLst>
              </a:tr>
              <a:tr h="367124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Отчеты ГУП за 2022-2023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планы ГУП на 2023-2024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598459"/>
                  </a:ext>
                </a:extLst>
              </a:tr>
              <a:tr h="503350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независимой оценки выпускников программ высшего и послевузовского образования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267566"/>
                  </a:ext>
                </a:extLst>
              </a:tr>
              <a:tr h="767377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приема в магистратуру и докторантуру по специальности «Сестринское дело» и «Сестринская наука», предшествующий уровень подготовки для поступающих в магистратуру и докторантуру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202413"/>
                  </a:ext>
                </a:extLst>
              </a:tr>
              <a:tr h="367124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профессиональных стандартов в области здравоохранения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223455"/>
                  </a:ext>
                </a:extLst>
              </a:tr>
              <a:tr h="767377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Независимая оценка обучающихся ОП по направлению подготовки Здравоохранение по специальности «Сестринское дело»: согласование спецификаций, списка экспертов, графика экспертизы и аттестации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563013"/>
                  </a:ext>
                </a:extLst>
              </a:tr>
              <a:tr h="367124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и дополнений в Классификатор направлений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46532"/>
                  </a:ext>
                </a:extLst>
              </a:tr>
              <a:tr h="503350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образовательных программ по направлению подготовки «Здравоохранения» по специальности «Сестринское дело» ОВПО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533556"/>
                  </a:ext>
                </a:extLst>
              </a:tr>
              <a:tr h="3671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  <a:endParaRPr lang="ru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внутренней мобильности обучающихся и преподавателей. Развитие мобильности в организациях образования в области здравоохранения.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019261"/>
                  </a:ext>
                </a:extLst>
              </a:tr>
              <a:tr h="3671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  <a:endParaRPr lang="ru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226636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9717277-BCD7-E6AF-EBC0-EE606DDF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План работы ГУП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программ подготовки специалистов сестринского дела </a:t>
            </a:r>
            <a:r>
              <a:rPr lang="ru-RU" sz="2400" b="1" dirty="0"/>
              <a:t>на 2023-2024 учебный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816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7F9D2-AAAB-1E43-0FEA-34397573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16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b="1" dirty="0"/>
              <a:t>План работы ГУП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программ подготовки специалистов сестринского дела </a:t>
            </a:r>
            <a:r>
              <a:rPr lang="ru-RU" sz="2400" b="1" dirty="0"/>
              <a:t>на 2023-2024 учебный год </a:t>
            </a:r>
            <a:r>
              <a:rPr lang="ru-RU" sz="1800" b="1" dirty="0"/>
              <a:t>(продолжение)</a:t>
            </a:r>
            <a:endParaRPr lang="ru-KZ" sz="1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0A824C-918D-3C07-441A-22E33853E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737615"/>
              </p:ext>
            </p:extLst>
          </p:nvPr>
        </p:nvGraphicFramePr>
        <p:xfrm>
          <a:off x="179512" y="1124744"/>
          <a:ext cx="8712968" cy="555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76">
                  <a:extLst>
                    <a:ext uri="{9D8B030D-6E8A-4147-A177-3AD203B41FA5}">
                      <a16:colId xmlns:a16="http://schemas.microsoft.com/office/drawing/2014/main" val="3757143212"/>
                    </a:ext>
                  </a:extLst>
                </a:gridCol>
                <a:gridCol w="7307840">
                  <a:extLst>
                    <a:ext uri="{9D8B030D-6E8A-4147-A177-3AD203B41FA5}">
                      <a16:colId xmlns:a16="http://schemas.microsoft.com/office/drawing/2014/main" val="4164786885"/>
                    </a:ext>
                  </a:extLst>
                </a:gridCol>
                <a:gridCol w="936752">
                  <a:extLst>
                    <a:ext uri="{9D8B030D-6E8A-4147-A177-3AD203B41FA5}">
                      <a16:colId xmlns:a16="http://schemas.microsoft.com/office/drawing/2014/main" val="3689664365"/>
                    </a:ext>
                  </a:extLst>
                </a:gridCol>
              </a:tblGrid>
              <a:tr h="413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073323"/>
                  </a:ext>
                </a:extLst>
              </a:tr>
              <a:tr h="566802">
                <a:tc>
                  <a:txBody>
                    <a:bodyPr/>
                    <a:lstStyle/>
                    <a:p>
                      <a:r>
                        <a:rPr lang="ru-RU" sz="1400" dirty="0"/>
                        <a:t>11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трудоустройства выпускников 2023 года, анализ обеспеченности кадров здравоохранения РК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770077"/>
                  </a:ext>
                </a:extLst>
              </a:tr>
              <a:tr h="1161424">
                <a:tc>
                  <a:txBody>
                    <a:bodyPr/>
                    <a:lstStyle/>
                    <a:p>
                      <a:r>
                        <a:rPr lang="ru-RU" sz="1400" dirty="0"/>
                        <a:t>12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вопроса сертификации специалистов в области здравоохранения выпускникам, после прохождения академического бакалавриата по образовательным программам «Сестринское дело» с выдачей сертификата специалиста по специальности «Сестринское дело (высший академический бакалавриат).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405600"/>
                  </a:ext>
                </a:extLst>
              </a:tr>
              <a:tr h="864113">
                <a:tc>
                  <a:txBody>
                    <a:bodyPr/>
                    <a:lstStyle/>
                    <a:p>
                      <a:r>
                        <a:rPr lang="ru-RU" sz="1400" dirty="0"/>
                        <a:t>13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Независимая оценка выпускников ОП по направлению подготовки Здравоохранение по специальности «Сестринское дело»: согласование спецификаций, списка экспертов, графика экспертизы и аттестации 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09919"/>
                  </a:ext>
                </a:extLst>
              </a:tr>
              <a:tr h="1161424">
                <a:tc>
                  <a:txBody>
                    <a:bodyPr/>
                    <a:lstStyle/>
                    <a:p>
                      <a:r>
                        <a:rPr lang="ru-RU" sz="1400" dirty="0"/>
                        <a:t>14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освоения образовательной программы академического бакалавриата по специальности «Сестринское дело» по сокращенным образовательным программам с ускоренным сроком обучения на базе технического и профессионального,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послесреднего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высшего образования.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809910"/>
                  </a:ext>
                </a:extLst>
              </a:tr>
              <a:tr h="1161424">
                <a:tc>
                  <a:txBody>
                    <a:bodyPr/>
                    <a:lstStyle/>
                    <a:p>
                      <a:r>
                        <a:rPr lang="ru-RU" sz="1400" dirty="0"/>
                        <a:t>15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Преемственность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перезачет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обучения и кредитов при получении высшего образования по родственным квалификациям, в частности по специальности «Сестринское дело» по сокращенным образовательным программам с ускоренным сроком обучения на базе технического и профессионального,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послесреднего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высшего образования.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91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7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7F9D2-AAAB-1E43-0FEA-34397573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b="1" dirty="0"/>
              <a:t>План работы ГУП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программ подготовки специалистов сестринского дела </a:t>
            </a:r>
            <a:r>
              <a:rPr lang="ru-RU" sz="2400" b="1" dirty="0"/>
              <a:t>на 2023-2024 учебный год </a:t>
            </a:r>
            <a:r>
              <a:rPr lang="ru-RU" sz="1800" b="1" dirty="0"/>
              <a:t>(продолжение)</a:t>
            </a:r>
            <a:endParaRPr lang="ru-KZ" sz="1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0A824C-918D-3C07-441A-22E33853E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193374"/>
              </p:ext>
            </p:extLst>
          </p:nvPr>
        </p:nvGraphicFramePr>
        <p:xfrm>
          <a:off x="215516" y="2276872"/>
          <a:ext cx="8712968" cy="3919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76">
                  <a:extLst>
                    <a:ext uri="{9D8B030D-6E8A-4147-A177-3AD203B41FA5}">
                      <a16:colId xmlns:a16="http://schemas.microsoft.com/office/drawing/2014/main" val="3757143212"/>
                    </a:ext>
                  </a:extLst>
                </a:gridCol>
                <a:gridCol w="7020456">
                  <a:extLst>
                    <a:ext uri="{9D8B030D-6E8A-4147-A177-3AD203B41FA5}">
                      <a16:colId xmlns:a16="http://schemas.microsoft.com/office/drawing/2014/main" val="416478688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89664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07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Круглый стол: Система квалификаций в области здравоохранения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5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мониторингу деятельности ГУП и Комитетов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264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ГУП, обсуждение плана ГУП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844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учебников и учебных пособий по специальностям высшего и послевузовского образования, рекомендованных для присвоения грифов УМО по направлению подготовки Здравоохранение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4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21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протокольных поручений УМО, РУМС 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МНВО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РК, ЦБПиАМ, МЗ РК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232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на обращения физических и юридических лиц по вопросам подготовки кадров здравоохранения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41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41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1016</Words>
  <Application>Microsoft Office PowerPoint</Application>
  <PresentationFormat>Экран (4:3)</PresentationFormat>
  <Paragraphs>183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Поток</vt:lpstr>
      <vt:lpstr>Актуализация и утверждение состава ГУП, комитетов;  Плана работы ГУП программ подготовки специалистов Сестринского дела  на 2023-2024 уч.год</vt:lpstr>
      <vt:lpstr>ГУП программ подготовки специалистов сестринского дела gup.nursing@gmail.com</vt:lpstr>
      <vt:lpstr>Состав ГУП программ подготовки специалистов сестринского дела</vt:lpstr>
      <vt:lpstr>Представители организаций в составе ГУП</vt:lpstr>
      <vt:lpstr>Выполнение Плана работы ГУП – Сестринское дело на 2022-2023 учебный год (100%)</vt:lpstr>
      <vt:lpstr>План работы ГУП программ подготовки специалистов сестринского дела на 2023-2024 учебный год</vt:lpstr>
      <vt:lpstr>План работы ГУП программ подготовки специалистов сестринского дела на 2023-2024 учебный год (продолжение)</vt:lpstr>
      <vt:lpstr>План работы ГУП программ подготовки специалистов сестринского дела на 2023-2024 учебный год (продолжение)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Мақпал Мамырбекова</dc:creator>
  <cp:lastModifiedBy>Saule Sydykova</cp:lastModifiedBy>
  <cp:revision>25</cp:revision>
  <cp:lastPrinted>2021-10-18T07:01:47Z</cp:lastPrinted>
  <dcterms:created xsi:type="dcterms:W3CDTF">2021-10-15T11:13:57Z</dcterms:created>
  <dcterms:modified xsi:type="dcterms:W3CDTF">2023-10-30T16:21:32Z</dcterms:modified>
</cp:coreProperties>
</file>