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70" r:id="rId4"/>
    <p:sldId id="272" r:id="rId5"/>
    <p:sldId id="273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412D7-EC28-4A9D-8C7B-3953559D1B8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C95D-3754-46C3-B9E9-78EE593F42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083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412D7-EC28-4A9D-8C7B-3953559D1B8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C95D-3754-46C3-B9E9-78EE593F42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247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412D7-EC28-4A9D-8C7B-3953559D1B8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C95D-3754-46C3-B9E9-78EE593F42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11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412D7-EC28-4A9D-8C7B-3953559D1B8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C95D-3754-46C3-B9E9-78EE593F42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170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412D7-EC28-4A9D-8C7B-3953559D1B8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C95D-3754-46C3-B9E9-78EE593F42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42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412D7-EC28-4A9D-8C7B-3953559D1B8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C95D-3754-46C3-B9E9-78EE593F42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933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412D7-EC28-4A9D-8C7B-3953559D1B8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C95D-3754-46C3-B9E9-78EE593F42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57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412D7-EC28-4A9D-8C7B-3953559D1B8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C95D-3754-46C3-B9E9-78EE593F42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48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412D7-EC28-4A9D-8C7B-3953559D1B8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C95D-3754-46C3-B9E9-78EE593F42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144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412D7-EC28-4A9D-8C7B-3953559D1B8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C95D-3754-46C3-B9E9-78EE593F42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23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412D7-EC28-4A9D-8C7B-3953559D1B8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C95D-3754-46C3-B9E9-78EE593F42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30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412D7-EC28-4A9D-8C7B-3953559D1B8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7C95D-3754-46C3-B9E9-78EE593F42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4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7059" y="979325"/>
            <a:ext cx="11164824" cy="238760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Отчет о деятельности ГУП программ </a:t>
            </a:r>
            <a:b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педиатрического профиля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76673" y="5379395"/>
            <a:ext cx="4922196" cy="1309435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Председатель: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заведующий кафедры детских инфекционных болезней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КазНМУ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им.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С.Д.Асфендиярова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д.м.н.,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Катарбаев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А. К.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9108" y="5379395"/>
            <a:ext cx="1289726" cy="118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D:\Desktop\Логотип КазНМУ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787" y="262645"/>
            <a:ext cx="1055044" cy="1089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9586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740" y="149972"/>
            <a:ext cx="11877340" cy="61077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Количественный и качественный состав ГУП программ педиатрического пр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офиля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4113969"/>
              </p:ext>
            </p:extLst>
          </p:nvPr>
        </p:nvGraphicFramePr>
        <p:xfrm>
          <a:off x="152402" y="1129365"/>
          <a:ext cx="5906501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832">
                  <a:extLst>
                    <a:ext uri="{9D8B030D-6E8A-4147-A177-3AD203B41FA5}">
                      <a16:colId xmlns:a16="http://schemas.microsoft.com/office/drawing/2014/main" val="656572655"/>
                    </a:ext>
                  </a:extLst>
                </a:gridCol>
                <a:gridCol w="3559673">
                  <a:extLst>
                    <a:ext uri="{9D8B030D-6E8A-4147-A177-3AD203B41FA5}">
                      <a16:colId xmlns:a16="http://schemas.microsoft.com/office/drawing/2014/main" val="3777516130"/>
                    </a:ext>
                  </a:extLst>
                </a:gridCol>
                <a:gridCol w="1933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2559"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Детская хирургия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851878"/>
                  </a:ext>
                </a:extLst>
              </a:tr>
              <a:tr h="239316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Неонатология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5205589"/>
                  </a:ext>
                </a:extLst>
              </a:tr>
              <a:tr h="236073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Педиатрия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83360"/>
                  </a:ext>
                </a:extLst>
              </a:tr>
              <a:tr h="232831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Аллергология и иммунология детская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6896744"/>
                  </a:ext>
                </a:extLst>
              </a:tr>
              <a:tr h="239316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Гастроэнтерология детская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2997599"/>
                  </a:ext>
                </a:extLst>
              </a:tr>
              <a:tr h="187435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Инфекционные болезни у детей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389837"/>
                  </a:ext>
                </a:extLst>
              </a:tr>
              <a:tr h="203648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Кардиология детская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7398134"/>
                  </a:ext>
                </a:extLst>
              </a:tr>
              <a:tr h="161495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Психиатрия и неврология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230854"/>
                  </a:ext>
                </a:extLst>
              </a:tr>
              <a:tr h="20689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Нефрология детская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579081"/>
                  </a:ext>
                </a:extLst>
              </a:tr>
              <a:tr h="203648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Онкология и гематология детская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173677"/>
                  </a:ext>
                </a:extLst>
              </a:tr>
              <a:tr h="219861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Пульмонология детская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5548173"/>
                  </a:ext>
                </a:extLst>
              </a:tr>
              <a:tr h="20689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Ревматология детская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10307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141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861274" y="801495"/>
            <a:ext cx="4252190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Актуализирован состав </a:t>
            </a:r>
            <a:r>
              <a:rPr lang="ru-RU" sz="16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ГУПа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и Комитетов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134912" y="1143127"/>
            <a:ext cx="5901446" cy="20374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kumimoji="0" lang="ru-RU" sz="16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ru-RU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1400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НАО </a:t>
            </a:r>
            <a:r>
              <a:rPr lang="ru-RU" sz="14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НАО</a:t>
            </a:r>
            <a:r>
              <a:rPr lang="ru-RU" sz="1400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«Казахский национальный медицинский университет имени С.Д. </a:t>
            </a:r>
            <a:r>
              <a:rPr lang="ru-RU" sz="14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Асфендиярова</a:t>
            </a:r>
            <a:r>
              <a:rPr lang="ru-RU" sz="1400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», </a:t>
            </a:r>
            <a:r>
              <a:rPr kumimoji="0" lang="ru-RU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«Медицинский университет Караганды», НАО "Медицинский университет Астана», НУО «Казахстанско-Российский медицинский университет», НАО «Медицинский университет Семей», </a:t>
            </a:r>
            <a:r>
              <a:rPr kumimoji="0" lang="ru-RU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НАО «Западно-Казахстанский университет имени Марата </a:t>
            </a:r>
            <a:r>
              <a:rPr kumimoji="0" lang="ru-RU" sz="140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Оспанова</a:t>
            </a:r>
            <a:r>
              <a:rPr kumimoji="0" lang="ru-RU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»,</a:t>
            </a:r>
            <a:r>
              <a:rPr kumimoji="0" lang="ru-RU" sz="140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АО «Южно-Казахстанская медицинская академия»,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РГП на ПХВ «Казахский национальный университет имени Аль-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Фараби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», Международный Казахско-турецкий университет имени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Х.А.Ясави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kumimoji="0" lang="ru-RU" sz="14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121898" y="3960061"/>
            <a:ext cx="5901446" cy="26838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kumimoji="0" lang="ru-RU" sz="16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kumimoji="0" lang="ru-RU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/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UMC (Национальный Научный Центр Материнства и Детства РК), АО «НЦП и ДХ», Главный неонатолог УОЗ г. Караганда,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зам.дир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по неонатологии ГПНЦ г. Караганды, детский пульмонолог отделения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соматики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ОДБ г. Павлодар, заведующий отделением пульмонологии  ОДБ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г.Кызылорда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медицинского центра ЗКГМУ (г.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Актобе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Областной детской больницы г. Шымкент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МГДБ №1 г. Астана, Руководитель областного центра аллергологии и Респираторной медицины ГКП на ПХВ «Актюбинский Медицинский центр», ГКП на ПХВ Детская городская инфекционная клиническая больница г. Алматы, ДОБ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г.Тараза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Центра психического здоровья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г.Алматы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главные внештатные специалисты МЗ РК и области, врачи медицинских Центров, НИИ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14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49159" y="5450467"/>
            <a:ext cx="5901446" cy="11757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kumimoji="0" lang="ru-RU" sz="16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	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Педиатрии,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Детской хирургии,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Аллергологии и иммунологии, Гастроэнтерологии, </a:t>
            </a:r>
            <a:r>
              <a:rPr lang="ru-RU" sz="14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Инфекционные болезни,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Кардиологии, Ревматологии,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Гематологии и онкологии, Неонатологии.</a:t>
            </a:r>
            <a:endParaRPr lang="ru-RU" sz="1400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kumimoji="0" lang="ru-RU" sz="14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58001" y="818422"/>
            <a:ext cx="58480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i="1" kern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Вовлечение в состав комитетов академических работников (82 чел.)</a:t>
            </a:r>
            <a:r>
              <a:rPr lang="ru-RU" sz="1400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127231" y="3493639"/>
            <a:ext cx="48916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Представители практического здравоохранения</a:t>
            </a: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(47 чел):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12060" y="5148079"/>
            <a:ext cx="18684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</a:rPr>
              <a:t>Ассоциации (12 чел.):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6695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740" y="149972"/>
            <a:ext cx="11877340" cy="61077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Выполнение плана работы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ГУПа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программ педиатрического профиля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2647" y="988472"/>
            <a:ext cx="11789923" cy="54117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Font typeface="+mj-lt"/>
              <a:buAutoNum type="arabicPeriod"/>
              <a:tabLst>
                <a:tab pos="198120" algn="l"/>
              </a:tabLst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Актуализирован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состав комитетов  и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ГУПа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 на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 2022-2023 учебный год и утверждены планы  работы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 комитетов  и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ГУПа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 на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 2022-2023 учебный год</a:t>
            </a:r>
          </a:p>
          <a:p>
            <a:pPr marL="342900" lvl="0" indent="-342900" algn="just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tabLst>
                <a:tab pos="167640" algn="l"/>
              </a:tabLst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Сформирован список профильных  экспертов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для   проведения экспертизы экзаменационного материала оценки профессиональной подготовленности выпускников и к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омитетами составлены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спецификации заданий для итогового контроля выпускников по профилям специальностей. </a:t>
            </a:r>
          </a:p>
          <a:p>
            <a:pPr marL="342900" lvl="0" indent="-342900" algn="just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tabLst>
                <a:tab pos="167640" algn="l"/>
              </a:tabLst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Профильными экспертами проведена экспертиза тестовых заданий итогового контроля выпускников.</a:t>
            </a:r>
          </a:p>
          <a:p>
            <a:pPr marL="342900" lvl="0" indent="-342900" algn="just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tabLst>
                <a:tab pos="167640" algn="l"/>
              </a:tabLst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Члены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ГУПа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 участвовали с НЦНЭ по обсуждению методики внедрения единого вступительного экзамена на образовательные программы резидентуры, электронного формата единой независимой оценки выпускников резидентуры.</a:t>
            </a:r>
            <a:endParaRPr lang="x-none" sz="160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AutoNum type="arabicPeriod" startAt="5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Профильными комитетами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разработаны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списки литературы для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разработки экзаменационного материала оценки профессиональной подготовленности выпускников образовательных программ в области здравоохранения</a:t>
            </a:r>
            <a:r>
              <a:rPr lang="ru-RU" sz="1600" b="1" dirty="0"/>
              <a:t>.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</a:p>
          <a:p>
            <a:pPr marL="273050" lvl="0" indent="-273050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ts val="1200"/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6. 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Внесены предложения для изменений и дополнений в приказ МЗ РК от 30 ноября 2020 года № ҚР ДСМ-218/2020 (Об утверждении перечня специальностей и специализаций, подлежащих сертификации специалистов в области здравоохранения). </a:t>
            </a:r>
            <a:endParaRPr lang="x-none" sz="1600">
              <a:solidFill>
                <a:srgbClr val="000000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90000"/>
              </a:lnSpc>
              <a:spcBef>
                <a:spcPts val="1000"/>
              </a:spcBef>
              <a:buAutoNum type="arabicPeriod" startAt="7"/>
            </a:pPr>
            <a:r>
              <a:rPr lang="ru-RU" sz="1600" dirty="0">
                <a:latin typeface="Times New Roman" panose="02020603050405020304" pitchFamily="18" charset="0"/>
                <a:cs typeface="Times New Roman" pitchFamily="18" charset="0"/>
              </a:rPr>
              <a:t>Разработаны/актуализированы 7 </a:t>
            </a:r>
            <a:r>
              <a:rPr lang="ru-RU" sz="1600" dirty="0" err="1">
                <a:latin typeface="Times New Roman" panose="02020603050405020304" pitchFamily="18" charset="0"/>
                <a:cs typeface="Times New Roman" pitchFamily="18" charset="0"/>
              </a:rPr>
              <a:t>проф.стандарты</a:t>
            </a:r>
            <a:r>
              <a:rPr lang="ru-RU" sz="1600" dirty="0">
                <a:latin typeface="Times New Roman" panose="02020603050405020304" pitchFamily="18" charset="0"/>
                <a:cs typeface="Times New Roman" pitchFamily="18" charset="0"/>
              </a:rPr>
              <a:t>: «Педиатрия», «Детская хирургия», «Онкология и гематология детская», «Пульмонология взрослая, детская», «Инфекционные болезни взрослые, детские», «Ревматология взрослая, детская»,  «Неврология взрослая, детская».</a:t>
            </a:r>
          </a:p>
          <a:p>
            <a:pPr marL="342900" lvl="0" indent="-342900" algn="just">
              <a:lnSpc>
                <a:spcPct val="90000"/>
              </a:lnSpc>
              <a:spcBef>
                <a:spcPts val="1000"/>
              </a:spcBef>
              <a:buAutoNum type="arabicPeriod" startAt="7"/>
            </a:pPr>
            <a:r>
              <a:rPr lang="ru-RU" sz="1600" dirty="0">
                <a:latin typeface="Times New Roman" panose="02020603050405020304" pitchFamily="18" charset="0"/>
                <a:cs typeface="Times New Roman" pitchFamily="18" charset="0"/>
              </a:rPr>
              <a:t>Разработаны/актуализированы в</a:t>
            </a:r>
            <a:r>
              <a:rPr lang="ru-RU" sz="1600" dirty="0"/>
              <a:t> рамках проекта </a:t>
            </a:r>
            <a:r>
              <a:rPr lang="ru-RU" sz="1600" dirty="0" err="1"/>
              <a:t>Эразмус</a:t>
            </a:r>
            <a:r>
              <a:rPr lang="ru-RU" sz="1600" dirty="0"/>
              <a:t>+   </a:t>
            </a:r>
            <a:r>
              <a:rPr lang="en-US" sz="1600" dirty="0" err="1"/>
              <a:t>ChildCA</a:t>
            </a:r>
            <a:r>
              <a:rPr lang="en-US" sz="1600" dirty="0"/>
              <a:t> </a:t>
            </a:r>
            <a:r>
              <a:rPr lang="ru-RU" sz="1600" dirty="0"/>
              <a:t>разработаны следующие ОП Сертификационных курсов: «</a:t>
            </a:r>
            <a:r>
              <a:rPr lang="ru-RU" sz="1600" dirty="0" err="1"/>
              <a:t>Нейропсихиатрия</a:t>
            </a:r>
            <a:r>
              <a:rPr lang="ru-RU" sz="1600" dirty="0"/>
              <a:t> (детская)»,  «Травматология - ортопедия (детская)»,  «Урология и андрология (детская)», «Кардиология (детская)», «Пульмонология детская».</a:t>
            </a:r>
            <a:endParaRPr lang="ru-RU" sz="16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pPr marL="273050" lvl="0" indent="-273050" algn="just">
              <a:lnSpc>
                <a:spcPct val="90000"/>
              </a:lnSpc>
              <a:spcBef>
                <a:spcPts val="1000"/>
              </a:spcBef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8.   Постоянно проводился мониторинг выполнения планов Комитетами.</a:t>
            </a:r>
          </a:p>
        </p:txBody>
      </p:sp>
    </p:spTree>
    <p:extLst>
      <p:ext uri="{BB962C8B-B14F-4D97-AF65-F5344CB8AC3E}">
        <p14:creationId xmlns:p14="http://schemas.microsoft.com/office/powerpoint/2010/main" val="4245277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740" y="149972"/>
            <a:ext cx="11877340" cy="61077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План работы ГУП программ педиатрического профиля на 2023- 2024 учебный год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0195" y="795981"/>
            <a:ext cx="11410545" cy="58621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Актуализация и утверждение состава ГУП, Комитетов на 2023-2024 учебный год, у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тверждение планов работы Комитетов на 2023-2024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учебный год</a:t>
            </a: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Утверждение отчета 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ГУПа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  за 2022-2023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уч.г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. и плана работы  ГУП на 2023-2024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уч.г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.</a:t>
            </a: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Участие в совещаниях с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НЦНЭ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 по вопросам «Анализ результатов независимой оценки выпускников программ высшего и послевузовского образования» и «Независимая оценка обучающихся ОП по направлению подготовки Здравоохранение: цель, ожидаемые результаты, формат оценивания, использование результатов оценивания»</a:t>
            </a: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Участие в совещаниях  с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ННЦРЗ имени 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С.Каирбековой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по вопросам «Обсуждение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централизованного приема в резидентуру», «Результаты трудоустройства выпускников 2023 года, анализ обеспеченности кадров здравоохранения РК»</a:t>
            </a: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Разработка профессиональных стандартов в области здравоохранения по профилям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КОПов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 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ГУПа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Независимая оценка выпускников ОП по направлению подготовки Здравоохранение: согласование спецификаций, списка экспертов, графика экспертизы и аттестации</a:t>
            </a: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Участие  в «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Круглом столе: Система квалификаций в области здравоохранения»</a:t>
            </a: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Выполнение протокольных поручений РУМС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МНВО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РК,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ЦБПиАМ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МЗ РК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Мониторинг деятельности Комитетов ГУП по направлении подготовки педиатрии.</a:t>
            </a: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Отчеты деятельности комитетов 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ГУПа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 за 2023-2024 учебный год.</a:t>
            </a: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Предоставление информации по протокольным решениям УМО, обращениям физических/юридических лиц, организаций образования</a:t>
            </a:r>
            <a:endParaRPr lang="x-none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707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102559" y="2405975"/>
            <a:ext cx="8229600" cy="1893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001" tIns="45479" rIns="91001" bIns="45479" numCol="1" anchor="t" anchorCtr="0" compatLnSpc="1">
            <a:prstTxWarp prst="textNoShape">
              <a:avLst/>
            </a:prstTxWarp>
          </a:bodyPr>
          <a:lstStyle>
            <a:lvl1pPr marL="339725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81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36650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59226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100">
                <a:solidFill>
                  <a:schemeClr val="tx1"/>
                </a:solidFill>
                <a:latin typeface="+mn-lt"/>
              </a:defRPr>
            </a:lvl4pPr>
            <a:lvl5pPr marL="2046288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2502503" indent="-22751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+mn-lt"/>
              </a:defRPr>
            </a:lvl6pPr>
            <a:lvl7pPr marL="2957505" indent="-22751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+mn-lt"/>
              </a:defRPr>
            </a:lvl7pPr>
            <a:lvl8pPr marL="3412502" indent="-22751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+mn-lt"/>
              </a:defRPr>
            </a:lvl8pPr>
            <a:lvl9pPr marL="3867501" indent="-22751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+mn-lt"/>
              </a:defRPr>
            </a:lvl9pPr>
          </a:lstStyle>
          <a:p>
            <a:pPr marL="341247" marR="0" lvl="0" indent="-341247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6749481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465</Words>
  <Application>Microsoft Office PowerPoint</Application>
  <PresentationFormat>Широкоэкранный</PresentationFormat>
  <Paragraphs>77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Отчет о деятельности ГУП программ  педиатрического профиля</vt:lpstr>
      <vt:lpstr>Количественный и качественный состав ГУП программ педиатрического профиля</vt:lpstr>
      <vt:lpstr>Выполнение плана работы ГУПа программ педиатрического профиля </vt:lpstr>
      <vt:lpstr>План работы ГУП программ педиатрического профиля на 2023- 2024 учебный год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ГУП  по педиатрии, анестезиологии и медицинской реабилитологии при КазНМУ</dc:title>
  <dc:creator>123</dc:creator>
  <cp:lastModifiedBy>Saule Sydykova</cp:lastModifiedBy>
  <cp:revision>133</cp:revision>
  <dcterms:created xsi:type="dcterms:W3CDTF">2021-10-20T06:43:09Z</dcterms:created>
  <dcterms:modified xsi:type="dcterms:W3CDTF">2023-10-30T16:22:14Z</dcterms:modified>
</cp:coreProperties>
</file>