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8">
  <p:sldMasterIdLst>
    <p:sldMasterId id="2147483660" r:id="rId1"/>
  </p:sldMasterIdLst>
  <p:notesMasterIdLst>
    <p:notesMasterId r:id="rId6"/>
  </p:notesMasterIdLst>
  <p:sldIdLst>
    <p:sldId id="257" r:id="rId2"/>
    <p:sldId id="260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818" autoAdjust="0"/>
  </p:normalViewPr>
  <p:slideViewPr>
    <p:cSldViewPr snapToGrid="0">
      <p:cViewPr varScale="1">
        <p:scale>
          <a:sx n="97" d="100"/>
          <a:sy n="97" d="100"/>
        </p:scale>
        <p:origin x="99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C834A-CC60-44F4-86DD-7ED0D243F5BA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91231-36DB-41CE-ACE7-90FF8D112A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2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97475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4802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2464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455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4303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1010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4741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6314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78363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9065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9454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D90B4-5561-4EF2-912E-8AC35A270E0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9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linicalpharm21@gmail.co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ЮКМА - ЮКМА actualizó su foto del perfil.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34" y="202225"/>
            <a:ext cx="1599936" cy="159993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0892" y="5435874"/>
            <a:ext cx="5769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АО «Южно-Казахстанская медицинская академия»</a:t>
            </a:r>
          </a:p>
          <a:p>
            <a:r>
              <a:rPr lang="ru-RU" dirty="0">
                <a:solidFill>
                  <a:schemeClr val="bg1"/>
                </a:solidFill>
              </a:rPr>
              <a:t>Руководитель учебно-методического центра</a:t>
            </a:r>
          </a:p>
          <a:p>
            <a:r>
              <a:rPr lang="ru-RU" dirty="0">
                <a:solidFill>
                  <a:schemeClr val="bg1"/>
                </a:solidFill>
              </a:rPr>
              <a:t>Кандидат фармацевтических наук</a:t>
            </a:r>
          </a:p>
          <a:p>
            <a:r>
              <a:rPr lang="ru-RU" dirty="0">
                <a:solidFill>
                  <a:schemeClr val="bg1"/>
                </a:solidFill>
              </a:rPr>
              <a:t>Ибрагимова А.Г.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144850" y="3496552"/>
            <a:ext cx="888337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16622" y="6339343"/>
            <a:ext cx="2424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15-16 сентября 2020 года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34509" y="2043845"/>
            <a:ext cx="102083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Отчет  ГУП программ фармацевтического образования УМО РУМС по направлению «Здравоохранение»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 за 2022-203 уч. год, обсуждение плана работы ГУП на 2023 - 2024 уч. год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71801" y="4087379"/>
            <a:ext cx="6250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Заседание ГУП программ фармацевтического образования 17.10.2023г.</a:t>
            </a:r>
          </a:p>
          <a:p>
            <a:r>
              <a:rPr lang="ru-RU" dirty="0"/>
              <a:t>Заседание УМО РУМС по направлению «Здравоохранение»</a:t>
            </a:r>
          </a:p>
          <a:p>
            <a:r>
              <a:rPr lang="ru-RU" dirty="0"/>
              <a:t>20.10.2023г.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20713" y="6195084"/>
            <a:ext cx="442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Ибрагимова А.Г., АО «ЮКМА»</a:t>
            </a:r>
          </a:p>
        </p:txBody>
      </p:sp>
    </p:spTree>
    <p:extLst>
      <p:ext uri="{BB962C8B-B14F-4D97-AF65-F5344CB8AC3E}">
        <p14:creationId xmlns:p14="http://schemas.microsoft.com/office/powerpoint/2010/main" val="23428184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742297"/>
              </p:ext>
            </p:extLst>
          </p:nvPr>
        </p:nvGraphicFramePr>
        <p:xfrm>
          <a:off x="382362" y="2877280"/>
          <a:ext cx="11666763" cy="196142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5427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185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ОӘБ-ЖБТ құрамына кіретін / Наименование, входящих в состав УМО-ГУП: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9919" marR="599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отандық ЖЖОКБҰ атауы /  отечественных ОВПО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9919" marR="599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жұмыс берушілер ұйымдарының атауы / </a:t>
                      </a:r>
                      <a:r>
                        <a:rPr lang="ru-RU" sz="1000" dirty="0">
                          <a:effectLst/>
                        </a:rPr>
                        <a:t>организации работодателей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9919" marR="5991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89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«КазНМУ им.С.Д.Асфендиярова»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АО «Южно-Казахстанская медицинская академия»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«Медицинский университет Караганда»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«Западно-Казахстанский медицинский университет»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«Медицинский университет Астаны»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«Медицинский университет Семей»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НУО «Казахстанско-Российский медицинский университет»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0025" algn="l"/>
                        </a:tabLst>
                      </a:pPr>
                      <a:r>
                        <a:rPr lang="kk-KZ" sz="1000" dirty="0">
                          <a:effectLst/>
                        </a:rPr>
                        <a:t>НАО «Северо-Казахстанский Государственный университет имени М.Козыбаева»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000" dirty="0">
                          <a:effectLst/>
                        </a:rPr>
                        <a:t>Академия «Bolashaq»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9919" marR="5991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dirty="0">
                          <a:effectLst/>
                        </a:rPr>
                        <a:t>Ассоциация медицинских и фармацевтических организаций «Даму»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effectLst/>
                        </a:rPr>
                        <a:t>РОО "Ассоциация клинических фармакологов и фармацевтов"</a:t>
                      </a:r>
                      <a:endParaRPr lang="ru-RU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effectLst/>
                        </a:rPr>
                        <a:t>АО «Национальный Центр нейрохирургии»</a:t>
                      </a:r>
                      <a:endParaRPr lang="ru-RU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</a:rPr>
                        <a:t>Национальный центр экспертизы лекарственных средств и медицинских изделий КМФК МЗ РК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</a:rPr>
                        <a:t>Ассоциация поддержки и развития фармацевтической деятельности РК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РГП</a:t>
                      </a:r>
                      <a:r>
                        <a:rPr lang="kk-K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Больница МЦ У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ДП </a:t>
                      </a:r>
                      <a:r>
                        <a:rPr lang="kk-K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РК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r>
                        <a:rPr lang="kk-K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ПХВ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59919" marR="5991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2102"/>
              </p:ext>
            </p:extLst>
          </p:nvPr>
        </p:nvGraphicFramePr>
        <p:xfrm>
          <a:off x="342899" y="446765"/>
          <a:ext cx="11769777" cy="2222818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981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16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891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ОӘБ-ЖБТ секциясы / С</a:t>
                      </a:r>
                      <a:r>
                        <a:rPr lang="ru-RU" sz="1200" dirty="0" err="1">
                          <a:effectLst/>
                        </a:rPr>
                        <a:t>екция</a:t>
                      </a:r>
                      <a:r>
                        <a:rPr lang="ru-RU" sz="1200" dirty="0">
                          <a:effectLst/>
                        </a:rPr>
                        <a:t> УМО</a:t>
                      </a:r>
                      <a:r>
                        <a:rPr lang="kk-KZ" sz="1200" dirty="0">
                          <a:effectLst/>
                        </a:rPr>
                        <a:t>-ГУП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ОӘБ-ЖБТ </a:t>
                      </a:r>
                      <a:r>
                        <a:rPr lang="ru-RU" sz="1200" dirty="0" err="1">
                          <a:effectLst/>
                        </a:rPr>
                        <a:t>мүшелерінің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жалпы</a:t>
                      </a:r>
                      <a:r>
                        <a:rPr lang="ru-RU" sz="1200" dirty="0">
                          <a:effectLst/>
                        </a:rPr>
                        <a:t> саны / Всего количество членов УМО-ГУП 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Оның ішінде / </a:t>
                      </a:r>
                      <a:r>
                        <a:rPr lang="ru-RU" sz="1200" dirty="0">
                          <a:effectLst/>
                        </a:rPr>
                        <a:t>Из них </a:t>
                      </a:r>
                      <a:r>
                        <a:rPr lang="kk-KZ" sz="1200" dirty="0">
                          <a:effectLst/>
                        </a:rPr>
                        <a:t>количество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жетекшілік ететін ОӘБ-ЖБТ ЖЖОКБҰ / </a:t>
                      </a:r>
                      <a:r>
                        <a:rPr lang="ru-RU" sz="1200">
                          <a:effectLst/>
                        </a:rPr>
                        <a:t>из курируемого УМО-ГУП ОВПО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басқа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отандық</a:t>
                      </a:r>
                      <a:r>
                        <a:rPr lang="ru-RU" sz="1200" dirty="0">
                          <a:effectLst/>
                        </a:rPr>
                        <a:t> ЖЖОКБҰ</a:t>
                      </a:r>
                      <a:r>
                        <a:rPr lang="kk-KZ" sz="1200" dirty="0">
                          <a:effectLst/>
                        </a:rPr>
                        <a:t> / </a:t>
                      </a:r>
                      <a:r>
                        <a:rPr lang="ru-RU" sz="1200" dirty="0">
                          <a:effectLst/>
                        </a:rPr>
                        <a:t>из других отечественных ОВПО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шетелдік ЖЖОКБҰ / и</a:t>
                      </a:r>
                      <a:r>
                        <a:rPr lang="ru-RU" sz="1200">
                          <a:effectLst/>
                        </a:rPr>
                        <a:t>з заруб</a:t>
                      </a:r>
                      <a:r>
                        <a:rPr lang="kk-KZ" sz="1200">
                          <a:effectLst/>
                        </a:rPr>
                        <a:t>ежных ОВПО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жұмыс берушілер/ </a:t>
                      </a:r>
                      <a:r>
                        <a:rPr lang="ru-RU" sz="1200" dirty="0">
                          <a:effectLst/>
                        </a:rPr>
                        <a:t>работодателей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ОПВО-Координатор АО «ЮКМА»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  Руководитель ГУП Ибрагимова А.Г. -</a:t>
                      </a:r>
                      <a:r>
                        <a:rPr lang="ru-RU" sz="800" baseline="0" dirty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доцент кафедры фармакологии,      фармакотерапии</a:t>
                      </a:r>
                      <a:r>
                        <a:rPr lang="ru-RU" sz="800" baseline="0" dirty="0">
                          <a:effectLst/>
                        </a:rPr>
                        <a:t> и клинической фармакологии, кандидат фармацевтических наук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  Заместитель</a:t>
                      </a:r>
                      <a:r>
                        <a:rPr lang="ru-RU" sz="800" baseline="0" dirty="0">
                          <a:effectLst/>
                        </a:rPr>
                        <a:t> - </a:t>
                      </a:r>
                      <a:r>
                        <a:rPr lang="ru-RU" sz="800" dirty="0" err="1">
                          <a:effectLst/>
                        </a:rPr>
                        <a:t>Токсанбаева</a:t>
                      </a:r>
                      <a:r>
                        <a:rPr lang="ru-RU" sz="800" spc="-75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Жанат</a:t>
                      </a:r>
                      <a:r>
                        <a:rPr lang="ru-RU" sz="800" spc="-335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Садибековна</a:t>
                      </a:r>
                      <a:r>
                        <a:rPr lang="ru-RU" sz="800" baseline="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и.о</a:t>
                      </a:r>
                      <a:r>
                        <a:rPr lang="ru-RU" sz="800" dirty="0">
                          <a:effectLst/>
                        </a:rPr>
                        <a:t>.</a:t>
                      </a:r>
                      <a:r>
                        <a:rPr lang="ru-RU" sz="800" spc="10" dirty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профессора</a:t>
                      </a:r>
                      <a:r>
                        <a:rPr lang="ru-RU" sz="800" spc="5" dirty="0">
                          <a:effectLst/>
                        </a:rPr>
                        <a:t> зав. </a:t>
                      </a:r>
                      <a:r>
                        <a:rPr lang="ru-RU" sz="800" dirty="0">
                          <a:effectLst/>
                        </a:rPr>
                        <a:t>кафедрой</a:t>
                      </a:r>
                      <a:r>
                        <a:rPr lang="ru-RU" sz="800" spc="5" dirty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фармакологии, фармакотерапии и клинической фармакологии,</a:t>
                      </a:r>
                      <a:r>
                        <a:rPr lang="ru-RU" sz="800" spc="5" dirty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председатель</a:t>
                      </a:r>
                      <a:r>
                        <a:rPr lang="ru-RU" sz="800" spc="-60" dirty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КОП</a:t>
                      </a:r>
                      <a:r>
                        <a:rPr lang="ru-RU" sz="800" spc="-335" dirty="0">
                          <a:effectLst/>
                        </a:rPr>
                        <a:t>  </a:t>
                      </a:r>
                      <a:r>
                        <a:rPr lang="ru-RU" sz="800" dirty="0">
                          <a:effectLst/>
                        </a:rPr>
                        <a:t>Фармация,</a:t>
                      </a:r>
                      <a:r>
                        <a:rPr lang="ru-RU" sz="800" spc="5" dirty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АО «ЮКМА»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Секретарь - </a:t>
                      </a:r>
                      <a:r>
                        <a:rPr lang="ru-RU" sz="800" dirty="0" err="1">
                          <a:effectLst/>
                        </a:rPr>
                        <a:t>Сейдалиева</a:t>
                      </a:r>
                      <a:r>
                        <a:rPr lang="ru-RU" sz="800" dirty="0">
                          <a:effectLst/>
                        </a:rPr>
                        <a:t> Сабина </a:t>
                      </a:r>
                      <a:r>
                        <a:rPr lang="ru-RU" sz="800" dirty="0" err="1">
                          <a:effectLst/>
                        </a:rPr>
                        <a:t>Каржаубаевна</a:t>
                      </a:r>
                      <a:r>
                        <a:rPr lang="ru-RU" sz="800" dirty="0">
                          <a:effectLst/>
                        </a:rPr>
                        <a:t>, докторант 2-го обучения</a:t>
                      </a:r>
                      <a:r>
                        <a:rPr lang="ru-RU" sz="800" baseline="0" dirty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образовательной программы «Фармация»</a:t>
                      </a:r>
                      <a:endParaRPr lang="ru-RU" sz="800" baseline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56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 (21,8%)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АО «ЮКМА»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38 (69,1%)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 (9,1%)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922925"/>
              </p:ext>
            </p:extLst>
          </p:nvPr>
        </p:nvGraphicFramePr>
        <p:xfrm>
          <a:off x="355547" y="5067372"/>
          <a:ext cx="11692327" cy="153111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04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5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8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№/п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Комитетов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 членов ГУП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Председатель Комитета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Зам. председателя Комитета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1.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Менеджмент в фармации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gup</a:t>
                      </a:r>
                      <a:r>
                        <a:rPr lang="ru-RU" sz="1000" dirty="0">
                          <a:effectLst/>
                        </a:rPr>
                        <a:t>.</a:t>
                      </a:r>
                      <a:r>
                        <a:rPr lang="en-US" sz="1000" dirty="0">
                          <a:effectLst/>
                        </a:rPr>
                        <a:t>management</a:t>
                      </a:r>
                      <a:r>
                        <a:rPr lang="ru-RU" sz="1000" dirty="0">
                          <a:effectLst/>
                        </a:rPr>
                        <a:t>.</a:t>
                      </a:r>
                      <a:r>
                        <a:rPr lang="en-US" sz="1000" dirty="0">
                          <a:effectLst/>
                        </a:rPr>
                        <a:t>farm</a:t>
                      </a:r>
                      <a:r>
                        <a:rPr lang="ru-RU" sz="1000" dirty="0">
                          <a:effectLst/>
                        </a:rPr>
                        <a:t>@</a:t>
                      </a:r>
                      <a:r>
                        <a:rPr lang="en-US" sz="1000" dirty="0" err="1">
                          <a:effectLst/>
                        </a:rPr>
                        <a:t>gmail</a:t>
                      </a:r>
                      <a:r>
                        <a:rPr lang="ru-RU" sz="1000" dirty="0">
                          <a:effectLst/>
                        </a:rPr>
                        <a:t>.</a:t>
                      </a:r>
                      <a:r>
                        <a:rPr lang="en-US" sz="1000" dirty="0">
                          <a:effectLst/>
                        </a:rPr>
                        <a:t>com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14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Уразгалиев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err="1">
                          <a:effectLst/>
                        </a:rPr>
                        <a:t>Кенжебек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Шеркешбаевич</a:t>
                      </a:r>
                      <a:r>
                        <a:rPr lang="ru-RU" sz="1200" dirty="0">
                          <a:effectLst/>
                        </a:rPr>
                        <a:t> - доцент кафедры фармацевтических дисциплин, НАО «ЗКМУ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Блинова</a:t>
                      </a:r>
                      <a:r>
                        <a:rPr lang="ru-RU" sz="1200" dirty="0">
                          <a:effectLst/>
                        </a:rPr>
                        <a:t> Ольга Викторовна – канд. фарм. наук,</a:t>
                      </a:r>
                      <a:r>
                        <a:rPr lang="ru-RU" sz="1200" baseline="0" dirty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ассоциированный профессор кафедры ОУФД, АО «ЮКМА»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Клиническая фармация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u="sng" dirty="0">
                          <a:effectLst/>
                          <a:hlinkClick r:id="rId2"/>
                        </a:rPr>
                        <a:t>clinicalpharm21@gmail.com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Ахелова</a:t>
                      </a:r>
                      <a:r>
                        <a:rPr lang="ru-RU" sz="1200" dirty="0">
                          <a:effectLst/>
                        </a:rPr>
                        <a:t> Ш. Л. - фармацевтических дисциплин, доцент кафедры </a:t>
                      </a:r>
                      <a:r>
                        <a:rPr lang="ru-RU" sz="1200" dirty="0" err="1">
                          <a:effectLst/>
                        </a:rPr>
                        <a:t>PhD</a:t>
                      </a:r>
                      <a:r>
                        <a:rPr lang="ru-RU" sz="1200" dirty="0">
                          <a:effectLst/>
                        </a:rPr>
                        <a:t>. Председатель КОК </a:t>
                      </a:r>
                      <a:r>
                        <a:rPr lang="kk-KZ" sz="1200" dirty="0">
                          <a:effectLst/>
                        </a:rPr>
                        <a:t>ОП «</a:t>
                      </a:r>
                      <a:r>
                        <a:rPr lang="ru-RU" sz="1200" dirty="0">
                          <a:effectLst/>
                        </a:rPr>
                        <a:t>Фармация</a:t>
                      </a:r>
                      <a:r>
                        <a:rPr lang="kk-KZ" sz="1200" dirty="0">
                          <a:effectLst/>
                        </a:rPr>
                        <a:t>»</a:t>
                      </a:r>
                      <a:r>
                        <a:rPr lang="ru-RU" sz="1200" dirty="0">
                          <a:effectLst/>
                        </a:rPr>
                        <a:t>, МУА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Буркитбаева Сауле Салимова - доцент кафедры клинической фармакологии, к.м.н., НАО «МУА»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Управление качеством в фармации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komitet</a:t>
                      </a:r>
                      <a:r>
                        <a:rPr lang="ru-RU" sz="1000" dirty="0">
                          <a:effectLst/>
                        </a:rPr>
                        <a:t>.</a:t>
                      </a:r>
                      <a:r>
                        <a:rPr lang="en-US" sz="1000" dirty="0" err="1">
                          <a:effectLst/>
                        </a:rPr>
                        <a:t>ukvf</a:t>
                      </a:r>
                      <a:r>
                        <a:rPr lang="ru-RU" sz="1000" dirty="0">
                          <a:effectLst/>
                        </a:rPr>
                        <a:t>@</a:t>
                      </a:r>
                      <a:r>
                        <a:rPr lang="en-US" sz="1000" dirty="0" err="1">
                          <a:effectLst/>
                        </a:rPr>
                        <a:t>gmail</a:t>
                      </a:r>
                      <a:r>
                        <a:rPr lang="ru-RU" sz="1000" dirty="0">
                          <a:effectLst/>
                        </a:rPr>
                        <a:t>.</a:t>
                      </a:r>
                      <a:r>
                        <a:rPr lang="en-US" sz="1000" dirty="0">
                          <a:effectLst/>
                        </a:rPr>
                        <a:t>com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18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56" marR="557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Кожанова К</a:t>
                      </a:r>
                      <a:r>
                        <a:rPr lang="kk-KZ" sz="1200" dirty="0">
                          <a:effectLst/>
                        </a:rPr>
                        <a:t>алданай </a:t>
                      </a:r>
                      <a:r>
                        <a:rPr lang="ru-RU" sz="1200" dirty="0">
                          <a:effectLst/>
                        </a:rPr>
                        <a:t>К</a:t>
                      </a:r>
                      <a:r>
                        <a:rPr lang="kk-KZ" sz="1200" dirty="0">
                          <a:effectLst/>
                        </a:rPr>
                        <a:t>аржауовна</a:t>
                      </a:r>
                      <a:r>
                        <a:rPr lang="ru-RU" sz="1200" dirty="0">
                          <a:effectLst/>
                        </a:rPr>
                        <a:t> – заведующая кафедрой инженерных дисциплин, к.ф.н., доцент, </a:t>
                      </a:r>
                      <a:r>
                        <a:rPr lang="ru-RU" sz="1200" dirty="0" err="1">
                          <a:effectLst/>
                        </a:rPr>
                        <a:t>КазНМУ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Анарбаева</a:t>
                      </a:r>
                      <a:r>
                        <a:rPr lang="ru-RU" sz="1200" dirty="0">
                          <a:effectLst/>
                        </a:rPr>
                        <a:t> Р</a:t>
                      </a:r>
                      <a:r>
                        <a:rPr lang="kk-KZ" sz="1200" dirty="0">
                          <a:effectLst/>
                        </a:rPr>
                        <a:t>абига </a:t>
                      </a:r>
                      <a:r>
                        <a:rPr lang="ru-RU" sz="1200" dirty="0">
                          <a:effectLst/>
                        </a:rPr>
                        <a:t>М</a:t>
                      </a:r>
                      <a:r>
                        <a:rPr lang="kk-KZ" sz="1200" dirty="0">
                          <a:effectLst/>
                        </a:rPr>
                        <a:t>уталиевна</a:t>
                      </a:r>
                      <a:r>
                        <a:rPr lang="ru-RU" sz="1200" dirty="0">
                          <a:effectLst/>
                        </a:rPr>
                        <a:t>, доцент кафедры технологии лекарств, АО «ЮКМА»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Состав ГУП программ фармацевтического образования УМО РУМС по направлению «Здравоохранение»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793118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4634" y="130047"/>
            <a:ext cx="1100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Отчет ГУП программ фармацевтического образования за 2022-2023 </a:t>
            </a:r>
            <a:r>
              <a:rPr lang="ru-RU" sz="2400" b="1" dirty="0" err="1">
                <a:solidFill>
                  <a:srgbClr val="0070C0"/>
                </a:solidFill>
              </a:rPr>
              <a:t>уч.г</a:t>
            </a:r>
            <a:r>
              <a:rPr lang="ru-RU" sz="2400" b="1" dirty="0">
                <a:solidFill>
                  <a:srgbClr val="0070C0"/>
                </a:solidFill>
              </a:rPr>
              <a:t>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576949"/>
              </p:ext>
            </p:extLst>
          </p:nvPr>
        </p:nvGraphicFramePr>
        <p:xfrm>
          <a:off x="554634" y="719666"/>
          <a:ext cx="10818216" cy="4937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45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0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2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Сроки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Подтверждающие документы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Состав</a:t>
                      </a:r>
                      <a:r>
                        <a:rPr lang="ru-RU" sz="1200" u="none" strike="noStrike" baseline="0" dirty="0">
                          <a:effectLst/>
                        </a:rPr>
                        <a:t> ГУП и Комитетов </a:t>
                      </a:r>
                      <a:endParaRPr lang="ru-RU" sz="1200" u="none" strike="noStrike" dirty="0">
                        <a:effectLst/>
                      </a:endParaRP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Декабрь 2023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effectLst/>
                        </a:rPr>
                        <a:t>2 декабря 2022г.</a:t>
                      </a:r>
                    </a:p>
                    <a:p>
                      <a:r>
                        <a:rPr lang="ru-RU" sz="1200" kern="1200" dirty="0">
                          <a:effectLst/>
                        </a:rPr>
                        <a:t>Протокол № 1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Независимая оценка выпускников ОП по направлению подготовки Здравоохранение: согласование спецификаций, сроков проведения итоговой аттестации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Январь-Февраль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Февраль 2023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effectLst/>
                        </a:rPr>
                        <a:t>Протокол № 2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Подготовка рекомендаций по списку литературы для подготовки к независимой оценке выпускников ОП по направлению подготовки Здравоохранение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Февраль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10 февраля 2023г.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effectLst/>
                        </a:rPr>
                        <a:t>Протокол №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200" kern="1200" dirty="0">
                          <a:effectLst/>
                        </a:rPr>
                        <a:t>Обсуждение внесения изменений и дополнений в Приказ Министра здравоохранения  </a:t>
                      </a:r>
                    </a:p>
                    <a:p>
                      <a:r>
                        <a:rPr lang="ru-RU" sz="1200" kern="1200" dirty="0">
                          <a:effectLst/>
                        </a:rPr>
                        <a:t>Республики Казахстан от 30 ноября 2020 года № ҚР ДСМ-218/2020.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Март 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effectLst/>
                        </a:rPr>
                        <a:t>2 марта 2023г.</a:t>
                      </a:r>
                    </a:p>
                    <a:p>
                      <a:r>
                        <a:rPr lang="ru-RU" sz="1200" kern="1200" dirty="0">
                          <a:effectLst/>
                        </a:rPr>
                        <a:t>Протокол № 3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Формирование базы экспертов для подготовки к независимой оценке выпускников ОП по направлению подготовки Здравоохранение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Апрель</a:t>
                      </a:r>
                      <a:r>
                        <a:rPr lang="ru-RU" sz="1200" baseline="0" dirty="0"/>
                        <a:t> 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Апрель 2023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effectLst/>
                        </a:rPr>
                        <a:t>Протокол № 4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Обсуждение вопросов внесения изменений в профессиональный стандарт «Фармацевтическая деятельность»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В течение года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Деятельность рабочей группы по разработке ПС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Независимая оценка выпускников ОП по направлению подготовки Здравоохранение: согласование спецификаций, сроков проведения промежуточной аттестации 3-го курса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Май-июнь 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effectLst/>
                        </a:rPr>
                        <a:t>10 мая 2023г.</a:t>
                      </a:r>
                    </a:p>
                    <a:p>
                      <a:r>
                        <a:rPr lang="ru-RU" sz="1200" kern="1200" dirty="0">
                          <a:effectLst/>
                        </a:rPr>
                        <a:t>Протокол № 5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03761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903" y="313194"/>
            <a:ext cx="11937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Проект плана работы ГУП программ фармацевтического образования на 2023-2024 </a:t>
            </a:r>
            <a:r>
              <a:rPr lang="ru-RU" sz="2400" b="1" dirty="0" err="1">
                <a:solidFill>
                  <a:srgbClr val="0070C0"/>
                </a:solidFill>
              </a:rPr>
              <a:t>уч.г</a:t>
            </a:r>
            <a:r>
              <a:rPr lang="ru-RU" sz="2400" b="1" dirty="0">
                <a:solidFill>
                  <a:srgbClr val="0070C0"/>
                </a:solidFill>
              </a:rPr>
              <a:t>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868166"/>
              </p:ext>
            </p:extLst>
          </p:nvPr>
        </p:nvGraphicFramePr>
        <p:xfrm>
          <a:off x="524654" y="923922"/>
          <a:ext cx="10867246" cy="4592394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913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3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1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>
                          <a:effectLst/>
                        </a:rPr>
                        <a:t>Мероприятие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>
                          <a:effectLst/>
                        </a:rPr>
                        <a:t>Срок исполнения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217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Актуализация и утверждение состава ГУП, Комитетов на 2023-2024 учебный год, утверждение планов работы СГУП, Комитетов на 2023-2024 учебный 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Сентябрь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741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Отчет ГУП за 2022-2023 </a:t>
                      </a:r>
                      <a:r>
                        <a:rPr lang="ru-RU" sz="1200" dirty="0" err="1">
                          <a:effectLst/>
                        </a:rPr>
                        <a:t>уч.г</a:t>
                      </a:r>
                      <a:r>
                        <a:rPr lang="ru-RU" sz="1200" dirty="0">
                          <a:effectLst/>
                        </a:rPr>
                        <a:t>., планы ГУП на 2023-2024 </a:t>
                      </a:r>
                      <a:r>
                        <a:rPr lang="ru-RU" sz="1200" dirty="0" err="1">
                          <a:effectLst/>
                        </a:rPr>
                        <a:t>уч.г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Сентябрь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741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Обсуждение проекта профессионального стандарта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Ноябрь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217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Независимая оценка обучающихся ОП по направлению подготовки Здравоохранение: согласование спецификаций, списка экспертов, графика экспертизы и аттестации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Ноябрь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741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Внесение изменений и дополнений в Классификатор направлений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Декабрь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741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Мониторинг образовательных программ по направлению подготовки «Здравоохранения» ОВПО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Декабрь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217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Показатели внутренней мобильности обучающихся и преподавателей. Развитие мобильности в организациях образования в области здравоохранения.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Декабрь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217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Независимая оценка выпускников ОП по направлению подготовки Здравоохранение: согласование спецификаций, списка экспертов, графика экспертизы и аттестации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Февраль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396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Утверждение учебников и учебных пособий по специальностям высшего и послевузовского образования, рекомендованных для присвоения грифов УМО по направлению подготовки Здравоохранение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C00000"/>
                          </a:solidFill>
                          <a:effectLst/>
                        </a:rPr>
                        <a:t>По мере обращения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396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11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Подготовка рекомендаций для внесения изменений и дополнений в НПА в области здравоохранения с учетом анализа и обобщения международного опыта и лучшей практики (как основа для триединства и дуального обучения)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По мере обращения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1981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</a:rPr>
                        <a:t>12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Выполнение протокольных поручений РУМС </a:t>
                      </a:r>
                      <a:r>
                        <a:rPr lang="kk-KZ" sz="1200" dirty="0">
                          <a:solidFill>
                            <a:srgbClr val="C00000"/>
                          </a:solidFill>
                          <a:effectLst/>
                        </a:rPr>
                        <a:t>МНВО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 РК, </a:t>
                      </a:r>
                      <a:r>
                        <a:rPr lang="ru-RU" sz="1200" dirty="0" err="1">
                          <a:solidFill>
                            <a:srgbClr val="C00000"/>
                          </a:solidFill>
                          <a:effectLst/>
                        </a:rPr>
                        <a:t>ЦБПиАМ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, МЗ РК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По мере обращения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931" marR="1793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00449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3150</TotalTime>
  <Words>902</Words>
  <Application>Microsoft Office PowerPoint</Application>
  <PresentationFormat>Широкоэкранный</PresentationFormat>
  <Paragraphs>140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Saule Sydykova</cp:lastModifiedBy>
  <cp:revision>94</cp:revision>
  <dcterms:created xsi:type="dcterms:W3CDTF">2020-09-03T12:05:34Z</dcterms:created>
  <dcterms:modified xsi:type="dcterms:W3CDTF">2023-10-30T16:18:33Z</dcterms:modified>
</cp:coreProperties>
</file>