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3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1734" y="8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2D6DA7-AE10-493F-904B-4043D89C3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D06D564-37E3-46A6-8767-9462501E7C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98D41E8-8991-40C9-827A-ABAD903DE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4A273-C3A5-4626-8CC9-3FE8C06A2853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7745EA-B518-45B6-ABCB-6123AA8CF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FBC562-7108-4FFC-A0DB-0D8D710CA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E0EE0-62F7-4652-A0DC-D6DD87E87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6831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695CBE-C5E2-4FA1-8111-C78DE74A8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C775683-3C3C-4467-8A73-7AF7B0D86A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8FBAC9A-DBC6-4A06-8F0C-7AC077602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4A273-C3A5-4626-8CC9-3FE8C06A2853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F4C79C2-92C7-4281-8E6A-7178336D6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7C697AA-52BB-4830-97A2-0E90FBDC4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E0EE0-62F7-4652-A0DC-D6DD87E87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2732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D876C85-42CF-41F9-9B2C-8E49D036C2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766A0D9-DE5A-4D05-9F1D-D72D3FCA71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0B7B970-120A-413E-9BA9-8F9DF0E20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4A273-C3A5-4626-8CC9-3FE8C06A2853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529A83-B4C1-40CB-9163-8E29FD690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190630-E2D8-44E7-8EEF-0E7F18939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E0EE0-62F7-4652-A0DC-D6DD87E87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0569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E7A40F-5122-46E9-A831-ECA5378D2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A827B7-2934-4138-ACC3-3BD8B0076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227A7CE-1273-4A05-B29A-E19684DFB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4A273-C3A5-4626-8CC9-3FE8C06A2853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2B9DCC2-2459-4436-B934-BA450BAE0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CAE4447-8B71-40AD-B4E5-8CDF9031F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E0EE0-62F7-4652-A0DC-D6DD87E87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489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6157F0-3D55-4791-93DF-9E6332A98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87A98A-41A3-4D9A-85E4-FD9A53383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64B910-0E63-4DA6-9DF1-D3F9D5581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4A273-C3A5-4626-8CC9-3FE8C06A2853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F2395EC-AA11-4D4D-992D-03801DF7F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25578D4-397F-470A-B707-CE0A8B158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E0EE0-62F7-4652-A0DC-D6DD87E87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455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B4AD13-0B75-406C-9E34-218E89B9B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83A807-9B90-4D2E-AF07-3375D04C96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51AA5CD-DA89-4942-8CD3-58AB01A07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0BA59EA-4F4D-4007-AD42-21C4BA98E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4A273-C3A5-4626-8CC9-3FE8C06A2853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7893367-A6F1-4ADC-BC07-733DBA831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61A2706-D832-4BD3-98D3-0A9D120FE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E0EE0-62F7-4652-A0DC-D6DD87E87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706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C7BA9D-23AA-495B-8A43-9FC574866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0F96965-35C6-4293-839E-AEC1B69B17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F7C9A9D-BFDF-4958-8DF3-EB69E6807D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965E3EB-060F-4C8A-9828-7FFBF6D64A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A802A6B-57FD-446F-A112-8F25185CBC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488EB44-8C11-4535-A27E-A3C7975ED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4A273-C3A5-4626-8CC9-3FE8C06A2853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47D9942-9C97-4674-A152-B59A4CA3E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C3ADB83-AEA9-4A0C-A7EE-626092467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E0EE0-62F7-4652-A0DC-D6DD87E87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575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533023-9C16-4EA9-B4B1-5C21B549D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524A904-DF85-43C6-8231-DC1D41EAA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4A273-C3A5-4626-8CC9-3FE8C06A2853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18DB374-A1E5-4610-9378-0CFB87826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7E7076B-325B-43FE-BA51-8503BA266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E0EE0-62F7-4652-A0DC-D6DD87E87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809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992B157-39F3-4FAF-BB09-72918128A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4A273-C3A5-4626-8CC9-3FE8C06A2853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DAC6D03-B75A-48FB-BA94-610AB6B98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CAA8E6E-09FC-4856-A382-B2D2EF82A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E0EE0-62F7-4652-A0DC-D6DD87E87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506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B16D1F-F56E-4758-B938-F4ABEFA40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8B3BCF-15B8-44ED-9A94-F3182B032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3B22F63-2CAD-49F9-A4FC-0C1DD0E4B1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BDDAAEC-664E-4697-ADF8-044AF18B4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4A273-C3A5-4626-8CC9-3FE8C06A2853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39B3311-5154-4D92-B484-33C67E66D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A1DF94D-564A-430D-9330-115E02CF6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E0EE0-62F7-4652-A0DC-D6DD87E87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636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EDED40-6B7A-4470-B43C-C90863C95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4EADD87-AB5B-49C0-80B5-CED3219392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5EBAC6A-E5B2-4EB0-AAF8-BA9997EAF7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AF035BA-0345-4688-86F1-878D81989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4A273-C3A5-4626-8CC9-3FE8C06A2853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783F0DA-B884-462F-8E74-DC7D1F747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30AB187-D53B-4BFC-8F97-4A9A339E1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E0EE0-62F7-4652-A0DC-D6DD87E87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7547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44B14A-64B7-458E-9D5B-8D4B1E791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57319D3-623C-437E-880C-F466CC8BF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F1B6FC-4EAA-43BE-931C-194A4533E9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4A273-C3A5-4626-8CC9-3FE8C06A2853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3EB4E2D-96E7-4C25-ADD4-318C509D91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20C726-E40B-4F49-A534-66242DB944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E0EE0-62F7-4652-A0DC-D6DD87E87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30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adilet.zan.kz/rus/docs/V1100006976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2922B1-3497-4807-942D-02530CBCB2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latin typeface="Arial Narrow" panose="020B0606020202030204" pitchFamily="34" charset="0"/>
              </a:rPr>
              <a:t>Проблемы внутренней академической мобильности обучающихся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38091E7-4F8D-4C44-8248-0A94F51695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30679" y="4899170"/>
            <a:ext cx="9144000" cy="1273029"/>
          </a:xfrm>
        </p:spPr>
        <p:txBody>
          <a:bodyPr>
            <a:normAutofit/>
          </a:bodyPr>
          <a:lstStyle/>
          <a:p>
            <a:pPr algn="r"/>
            <a:r>
              <a:rPr lang="ru-RU" dirty="0">
                <a:latin typeface="Arial Narrow" panose="020B0606020202030204" pitchFamily="34" charset="0"/>
              </a:rPr>
              <a:t>модератор обсуждения проректор по академической работе НАО «МУА» Жунусова А.Б. </a:t>
            </a:r>
          </a:p>
        </p:txBody>
      </p:sp>
    </p:spTree>
    <p:extLst>
      <p:ext uri="{BB962C8B-B14F-4D97-AF65-F5344CB8AC3E}">
        <p14:creationId xmlns:p14="http://schemas.microsoft.com/office/powerpoint/2010/main" val="1059313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:a16="http://schemas.microsoft.com/office/drawing/2014/main" id="{A1F9EADB-60EE-4EC2-A3F4-855911229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505" y="110373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latin typeface="Arial Narrow" panose="020B0606020202030204" pitchFamily="34" charset="0"/>
              </a:rPr>
              <a:t>Академическая мобильность </a:t>
            </a:r>
            <a:r>
              <a:rPr lang="ru-RU" dirty="0">
                <a:latin typeface="Arial Narrow" panose="020B0606020202030204" pitchFamily="34" charset="0"/>
              </a:rPr>
              <a:t>– перемещение обучающихся или преподавателей для обучения или проведения исследований на определенный академический период (семестр или учебный год) в другую ОВПО (внутри страны или за рубежом) с обязательным </a:t>
            </a:r>
            <a:r>
              <a:rPr lang="ru-RU" dirty="0" err="1">
                <a:latin typeface="Arial Narrow" panose="020B0606020202030204" pitchFamily="34" charset="0"/>
              </a:rPr>
              <a:t>перезачетом</a:t>
            </a:r>
            <a:r>
              <a:rPr lang="ru-RU" dirty="0">
                <a:latin typeface="Arial Narrow" panose="020B0606020202030204" pitchFamily="34" charset="0"/>
              </a:rPr>
              <a:t> освоенных учебных программ, дисциплин в виде академических кредитов в своей ОВПО или для продолжения учебы в другой ОВПО;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9A640BC-3C5A-470F-BB37-3BE5E6E97C75}"/>
              </a:ext>
            </a:extLst>
          </p:cNvPr>
          <p:cNvSpPr/>
          <p:nvPr/>
        </p:nvSpPr>
        <p:spPr>
          <a:xfrm>
            <a:off x="7502064" y="6288324"/>
            <a:ext cx="435869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hlinkClick r:id="rId2"/>
              </a:rPr>
              <a:t>https://adilet.zan.kz/rus/docs/V1100006976</a:t>
            </a:r>
            <a:endParaRPr lang="ru-RU" dirty="0"/>
          </a:p>
          <a:p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3394AB1-AF0F-4116-AF66-FC0ED9C5594C}"/>
              </a:ext>
            </a:extLst>
          </p:cNvPr>
          <p:cNvSpPr/>
          <p:nvPr/>
        </p:nvSpPr>
        <p:spPr>
          <a:xfrm>
            <a:off x="5995737" y="4434915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ru-RU" b="0" i="0" dirty="0">
                <a:solidFill>
                  <a:srgbClr val="444444"/>
                </a:solidFill>
                <a:effectLst/>
                <a:latin typeface="Arial Narrow" panose="020B0606020202030204" pitchFamily="34" charset="0"/>
              </a:rPr>
              <a:t>Правила организации учебного процесса по кредитной технологии обучения в организациях высшего и (или) послевузовского образования</a:t>
            </a:r>
          </a:p>
          <a:p>
            <a:pPr fontAlgn="base"/>
            <a:r>
              <a:rPr lang="ru-RU" b="0" dirty="0">
                <a:solidFill>
                  <a:srgbClr val="666666"/>
                </a:solidFill>
                <a:effectLst/>
                <a:latin typeface="Arial Narrow" panose="020B0606020202030204" pitchFamily="34" charset="0"/>
              </a:rPr>
              <a:t>Приказ Министра образования и науки Республики Казахстан от 20 апреля 2011 года № 152.</a:t>
            </a:r>
          </a:p>
        </p:txBody>
      </p:sp>
    </p:spTree>
    <p:extLst>
      <p:ext uri="{BB962C8B-B14F-4D97-AF65-F5344CB8AC3E}">
        <p14:creationId xmlns:p14="http://schemas.microsoft.com/office/powerpoint/2010/main" val="2093277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:a16="http://schemas.microsoft.com/office/drawing/2014/main" id="{A1F9EADB-60EE-4EC2-A3F4-855911229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810" y="247416"/>
            <a:ext cx="11551948" cy="1629510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Arial Narrow" panose="020B0606020202030204" pitchFamily="34" charset="0"/>
              </a:rPr>
              <a:t>Несмотря на множество преимуществ, таких как доступ к разнообразным образовательным и исследовательским ресурсам, культурному обмену и сотрудничеству, существуют определенные проблемы, связанные с академической мобильностью: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21989EE-2920-4414-B0E3-05132B62CD00}"/>
              </a:ext>
            </a:extLst>
          </p:cNvPr>
          <p:cNvSpPr/>
          <p:nvPr/>
        </p:nvSpPr>
        <p:spPr>
          <a:xfrm>
            <a:off x="308810" y="2177715"/>
            <a:ext cx="1071412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400" b="1" i="0" dirty="0">
                <a:solidFill>
                  <a:srgbClr val="374151"/>
                </a:solidFill>
                <a:effectLst/>
                <a:latin typeface="Arial Narrow" panose="020B0606020202030204" pitchFamily="34" charset="0"/>
              </a:rPr>
              <a:t>Финансовые затраты</a:t>
            </a:r>
            <a:r>
              <a:rPr lang="ru-RU" sz="2400" b="0" i="0" dirty="0">
                <a:solidFill>
                  <a:srgbClr val="374151"/>
                </a:solidFill>
                <a:effectLst/>
                <a:latin typeface="Arial Narrow" panose="020B0606020202030204" pitchFamily="34" charset="0"/>
              </a:rPr>
              <a:t>: Учеба и проживание в другом городе могут быть дороже (мобильности </a:t>
            </a:r>
            <a:r>
              <a:rPr lang="ru-RU" sz="2400" dirty="0">
                <a:solidFill>
                  <a:srgbClr val="374151"/>
                </a:solidFill>
                <a:latin typeface="Arial Narrow" panose="020B0606020202030204" pitchFamily="34" charset="0"/>
              </a:rPr>
              <a:t>не выделяется.</a:t>
            </a:r>
            <a:endParaRPr lang="ru-RU" sz="2400" b="0" i="0" dirty="0">
              <a:solidFill>
                <a:srgbClr val="374151"/>
              </a:solidFill>
              <a:effectLst/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400" b="1" i="0" dirty="0">
                <a:solidFill>
                  <a:srgbClr val="374151"/>
                </a:solidFill>
                <a:effectLst/>
                <a:latin typeface="Arial Narrow" panose="020B0606020202030204" pitchFamily="34" charset="0"/>
              </a:rPr>
              <a:t>Признание результатов обучения</a:t>
            </a:r>
            <a:r>
              <a:rPr lang="ru-RU" sz="2400" b="0" i="0" dirty="0">
                <a:solidFill>
                  <a:srgbClr val="374151"/>
                </a:solidFill>
                <a:effectLst/>
                <a:latin typeface="Arial Narrow" panose="020B0606020202030204" pitchFamily="34" charset="0"/>
              </a:rPr>
              <a:t>: Часто рабочие учебные планы не совпадают В некоторых случаях дипломы и квалификации, полученные за границей, могут не признаваться или требовать дополнительных проверок и эквивалентности.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400" b="1" i="0" dirty="0">
                <a:solidFill>
                  <a:srgbClr val="374151"/>
                </a:solidFill>
                <a:effectLst/>
                <a:latin typeface="Arial Narrow" panose="020B0606020202030204" pitchFamily="34" charset="0"/>
              </a:rPr>
              <a:t>Бюрократические сложности</a:t>
            </a:r>
            <a:r>
              <a:rPr lang="ru-RU" sz="2400" b="0" i="0" dirty="0">
                <a:solidFill>
                  <a:srgbClr val="374151"/>
                </a:solidFill>
                <a:effectLst/>
                <a:latin typeface="Arial Narrow" panose="020B0606020202030204" pitchFamily="34" charset="0"/>
              </a:rPr>
              <a:t>: Оформление может быть трудоемким и длительным процессом.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400" b="1" i="0" dirty="0">
                <a:solidFill>
                  <a:srgbClr val="374151"/>
                </a:solidFill>
                <a:effectLst/>
                <a:latin typeface="Arial Narrow" panose="020B0606020202030204" pitchFamily="34" charset="0"/>
              </a:rPr>
              <a:t>Проблемы с возвратом</a:t>
            </a:r>
            <a:r>
              <a:rPr lang="ru-RU" sz="2400" b="0" i="0" dirty="0">
                <a:solidFill>
                  <a:srgbClr val="374151"/>
                </a:solidFill>
                <a:effectLst/>
                <a:latin typeface="Arial Narrow" panose="020B0606020202030204" pitchFamily="34" charset="0"/>
              </a:rPr>
              <a:t>: Некоторые обучающиеся </a:t>
            </a:r>
            <a:r>
              <a:rPr lang="ru-RU" sz="2400" dirty="0">
                <a:solidFill>
                  <a:srgbClr val="374151"/>
                </a:solidFill>
                <a:latin typeface="Arial Narrow" panose="020B0606020202030204" pitchFamily="34" charset="0"/>
              </a:rPr>
              <a:t>могут столкнуться с трудностями при возвращении в свой вуз после завершения академической мобильности (академическая разница).</a:t>
            </a:r>
          </a:p>
        </p:txBody>
      </p:sp>
    </p:spTree>
    <p:extLst>
      <p:ext uri="{BB962C8B-B14F-4D97-AF65-F5344CB8AC3E}">
        <p14:creationId xmlns:p14="http://schemas.microsoft.com/office/powerpoint/2010/main" val="916790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E5DEE8-CC5F-428B-9018-0657BAC3B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56" y="144381"/>
            <a:ext cx="11573740" cy="1053838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rgbClr val="002060"/>
                </a:solidFill>
                <a:latin typeface="Arial Narrow" panose="020B0606020202030204" pitchFamily="34" charset="0"/>
              </a:rPr>
              <a:t>Предлагаем провести обсуждение по преодолению проблем </a:t>
            </a:r>
            <a:br>
              <a:rPr lang="ru-RU" sz="3200" dirty="0">
                <a:solidFill>
                  <a:srgbClr val="002060"/>
                </a:solidFill>
                <a:latin typeface="Arial Narrow" panose="020B0606020202030204" pitchFamily="34" charset="0"/>
              </a:rPr>
            </a:br>
            <a:r>
              <a:rPr lang="ru-RU" sz="3200" dirty="0">
                <a:solidFill>
                  <a:srgbClr val="002060"/>
                </a:solidFill>
                <a:latin typeface="Arial Narrow" panose="020B0606020202030204" pitchFamily="34" charset="0"/>
              </a:rPr>
              <a:t>внутренней академической мобильности!!!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E88F01EA-BC1D-4962-835E-CC39CEA03D80}"/>
              </a:ext>
            </a:extLst>
          </p:cNvPr>
          <p:cNvSpPr/>
          <p:nvPr/>
        </p:nvSpPr>
        <p:spPr>
          <a:xfrm>
            <a:off x="737937" y="3713020"/>
            <a:ext cx="80330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400" b="0" i="0" dirty="0">
                <a:solidFill>
                  <a:srgbClr val="374151"/>
                </a:solidFill>
                <a:effectLst/>
                <a:latin typeface="Arial Narrow" panose="020B0606020202030204" pitchFamily="34" charset="0"/>
                <a:cs typeface="Times New Roman" panose="02020603050405020304" pitchFamily="18" charset="0"/>
              </a:rPr>
              <a:t>программы поддержки для участников мобильности;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rgbClr val="37415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программы обмена;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rgbClr val="37415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</a:t>
            </a:r>
            <a:r>
              <a:rPr lang="ru-RU" sz="2400" b="0" i="0" dirty="0">
                <a:solidFill>
                  <a:srgbClr val="374151"/>
                </a:solidFill>
                <a:effectLst/>
                <a:latin typeface="Arial Narrow" panose="020B0606020202030204" pitchFamily="34" charset="0"/>
                <a:cs typeface="Times New Roman" panose="02020603050405020304" pitchFamily="18" charset="0"/>
              </a:rPr>
              <a:t>кна мобильности;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400" b="0" i="0" dirty="0">
                <a:solidFill>
                  <a:srgbClr val="374151"/>
                </a:solidFill>
                <a:effectLst/>
                <a:latin typeface="Arial Narrow" panose="020B0606020202030204" pitchFamily="34" charset="0"/>
                <a:cs typeface="Times New Roman" panose="02020603050405020304" pitchFamily="18" charset="0"/>
              </a:rPr>
              <a:t>разработка политики признания результатов обучения;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400" b="0" i="0" dirty="0">
                <a:solidFill>
                  <a:srgbClr val="374151"/>
                </a:solidFill>
                <a:effectLst/>
                <a:latin typeface="Arial Narrow" panose="020B0606020202030204" pitchFamily="34" charset="0"/>
                <a:cs typeface="Times New Roman" panose="02020603050405020304" pitchFamily="18" charset="0"/>
              </a:rPr>
              <a:t>упрощение административных процедур.</a:t>
            </a:r>
            <a:endParaRPr lang="ru-RU" sz="24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B151C355-1735-42D3-99D4-B1612FF8502F}"/>
              </a:ext>
            </a:extLst>
          </p:cNvPr>
          <p:cNvSpPr/>
          <p:nvPr/>
        </p:nvSpPr>
        <p:spPr>
          <a:xfrm>
            <a:off x="2675021" y="1575320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b="0" i="0" dirty="0">
                <a:solidFill>
                  <a:srgbClr val="374151"/>
                </a:solidFill>
                <a:effectLst/>
                <a:latin typeface="Arial Narrow" panose="020B0606020202030204" pitchFamily="34" charset="0"/>
              </a:rPr>
              <a:t>Что поможет улучшить опыт академической мобильности и сделать его более доступным и успешным для всех участников?</a:t>
            </a:r>
            <a:endParaRPr lang="ru-RU" sz="2000" dirty="0">
              <a:latin typeface="Arial Narrow" panose="020B0606020202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18AEA60-323B-462F-8724-769FFB59D073}"/>
              </a:ext>
            </a:extLst>
          </p:cNvPr>
          <p:cNvSpPr txBox="1"/>
          <p:nvPr/>
        </p:nvSpPr>
        <p:spPr>
          <a:xfrm>
            <a:off x="737937" y="3007895"/>
            <a:ext cx="26188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374151"/>
                </a:solidFill>
                <a:latin typeface="Arial Narrow" panose="020B0606020202030204" pitchFamily="34" charset="0"/>
              </a:rPr>
              <a:t>Идеи, предложения?  Например:</a:t>
            </a:r>
          </a:p>
        </p:txBody>
      </p:sp>
    </p:spTree>
    <p:extLst>
      <p:ext uri="{BB962C8B-B14F-4D97-AF65-F5344CB8AC3E}">
        <p14:creationId xmlns:p14="http://schemas.microsoft.com/office/powerpoint/2010/main" val="27271246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282</Words>
  <Application>Microsoft Office PowerPoint</Application>
  <PresentationFormat>Широкоэкранный</PresentationFormat>
  <Paragraphs>19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Arial</vt:lpstr>
      <vt:lpstr>Arial Narrow</vt:lpstr>
      <vt:lpstr>Calibri</vt:lpstr>
      <vt:lpstr>Calibri Light</vt:lpstr>
      <vt:lpstr>Times New Roman</vt:lpstr>
      <vt:lpstr>Wingdings</vt:lpstr>
      <vt:lpstr>Тема Office</vt:lpstr>
      <vt:lpstr>Проблемы внутренней академической мобильности обучающихся</vt:lpstr>
      <vt:lpstr>Презентация PowerPoint</vt:lpstr>
      <vt:lpstr>Презентация PowerPoint</vt:lpstr>
      <vt:lpstr>Предлагаем провести обсуждение по преодолению проблем  внутренней академической мобильности!!!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Обсуждение плана работы  УМО направления подготовки «Здравоохранение»   на 2023-2024 учебный год</dc:title>
  <dc:creator>Saule Sydykova</dc:creator>
  <cp:lastModifiedBy>Saule Sydykova</cp:lastModifiedBy>
  <cp:revision>19</cp:revision>
  <dcterms:created xsi:type="dcterms:W3CDTF">2023-09-02T13:16:18Z</dcterms:created>
  <dcterms:modified xsi:type="dcterms:W3CDTF">2023-09-02T16:04:53Z</dcterms:modified>
</cp:coreProperties>
</file>