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45"/>
    <p:sldId id="257" r:id="rId46"/>
    <p:sldId id="258" r:id="rId47"/>
    <p:sldId id="259" r:id="rId48"/>
    <p:sldId id="260" r:id="rId49"/>
    <p:sldId id="261" r:id="rId50"/>
    <p:sldId id="262" r:id="rId51"/>
  </p:sldIdLst>
  <p:sldSz cx="18288000" cy="10287000"/>
  <p:notesSz cx="6858000" cy="9144000"/>
  <p:embeddedFontLst>
    <p:embeddedFont>
      <p:font typeface="Oswald" charset="1" panose="00000500000000000000"/>
      <p:regular r:id="rId6"/>
    </p:embeddedFont>
    <p:embeddedFont>
      <p:font typeface="Oswald Bold" charset="1" panose="00000800000000000000"/>
      <p:regular r:id="rId7"/>
    </p:embeddedFont>
    <p:embeddedFont>
      <p:font typeface="Voga" charset="1" panose="02000606090000020004"/>
      <p:regular r:id="rId8"/>
    </p:embeddedFont>
    <p:embeddedFont>
      <p:font typeface="Arimo" charset="1" panose="020B0604020202020204"/>
      <p:regular r:id="rId9"/>
    </p:embeddedFont>
    <p:embeddedFont>
      <p:font typeface="Arimo Bold" charset="1" panose="020B0704020202020204"/>
      <p:regular r:id="rId10"/>
    </p:embeddedFont>
    <p:embeddedFont>
      <p:font typeface="Arimo Italics" charset="1" panose="020B0604020202090204"/>
      <p:regular r:id="rId11"/>
    </p:embeddedFont>
    <p:embeddedFont>
      <p:font typeface="Arimo Bold Italics" charset="1" panose="020B0704020202090204"/>
      <p:regular r:id="rId12"/>
    </p:embeddedFont>
    <p:embeddedFont>
      <p:font typeface="Codec Pro ExtraBold" charset="1" panose="00000700000000000000"/>
      <p:regular r:id="rId13"/>
    </p:embeddedFont>
    <p:embeddedFont>
      <p:font typeface="Codec Pro ExtraBold Bold" charset="1" panose="00000900000000000000"/>
      <p:regular r:id="rId14"/>
    </p:embeddedFont>
    <p:embeddedFont>
      <p:font typeface="Fira Sans" charset="1" panose="020B0503050000020004"/>
      <p:regular r:id="rId15"/>
    </p:embeddedFont>
    <p:embeddedFont>
      <p:font typeface="Fira Sans Bold" charset="1" panose="020B0803050000020004"/>
      <p:regular r:id="rId16"/>
    </p:embeddedFont>
    <p:embeddedFont>
      <p:font typeface="Fira Sans Italics" charset="1" panose="020B0503050000020004"/>
      <p:regular r:id="rId17"/>
    </p:embeddedFont>
    <p:embeddedFont>
      <p:font typeface="Fira Sans Bold Italics" charset="1" panose="020B0803050000020004"/>
      <p:regular r:id="rId18"/>
    </p:embeddedFont>
    <p:embeddedFont>
      <p:font typeface="Fira Sans Thin" charset="1" panose="020B0303050000020004"/>
      <p:regular r:id="rId19"/>
    </p:embeddedFont>
    <p:embeddedFont>
      <p:font typeface="Fira Sans Thin Italics" charset="1" panose="020B0303050000020004"/>
      <p:regular r:id="rId20"/>
    </p:embeddedFont>
    <p:embeddedFont>
      <p:font typeface="Fira Sans Extra-Light" charset="1" panose="020B0403050000020004"/>
      <p:regular r:id="rId21"/>
    </p:embeddedFont>
    <p:embeddedFont>
      <p:font typeface="Fira Sans Extra-Light Italics" charset="1" panose="020B0403050000020004"/>
      <p:regular r:id="rId22"/>
    </p:embeddedFont>
    <p:embeddedFont>
      <p:font typeface="Fira Sans Light" charset="1" panose="020B0403050000020004"/>
      <p:regular r:id="rId23"/>
    </p:embeddedFont>
    <p:embeddedFont>
      <p:font typeface="Fira Sans Light Italics" charset="1" panose="020B0403050000020004"/>
      <p:regular r:id="rId24"/>
    </p:embeddedFont>
    <p:embeddedFont>
      <p:font typeface="Fira Sans Medium" charset="1" panose="020B0603050000020004"/>
      <p:regular r:id="rId25"/>
    </p:embeddedFont>
    <p:embeddedFont>
      <p:font typeface="Fira Sans Medium Italics" charset="1" panose="020B0603050000020004"/>
      <p:regular r:id="rId26"/>
    </p:embeddedFont>
    <p:embeddedFont>
      <p:font typeface="Fira Sans Semi-Bold" charset="1" panose="020B0603050000020004"/>
      <p:regular r:id="rId27"/>
    </p:embeddedFont>
    <p:embeddedFont>
      <p:font typeface="Fira Sans Semi-Bold Italics" charset="1" panose="020B0703050000020004"/>
      <p:regular r:id="rId28"/>
    </p:embeddedFont>
    <p:embeddedFont>
      <p:font typeface="Fira Sans Ultra-Bold" charset="1" panose="020B0903050000020004"/>
      <p:regular r:id="rId29"/>
    </p:embeddedFont>
    <p:embeddedFont>
      <p:font typeface="Fira Sans Ultra-Bold Italics" charset="1" panose="020B0903050000020004"/>
      <p:regular r:id="rId30"/>
    </p:embeddedFont>
    <p:embeddedFont>
      <p:font typeface="Fira Sans Heavy" charset="1" panose="020B0A03050000020004"/>
      <p:regular r:id="rId31"/>
    </p:embeddedFont>
    <p:embeddedFont>
      <p:font typeface="Fira Sans Heavy Italics" charset="1" panose="020B0A03050000020004"/>
      <p:regular r:id="rId32"/>
    </p:embeddedFont>
    <p:embeddedFont>
      <p:font typeface="Open Sauce" charset="1" panose="00000500000000000000"/>
      <p:regular r:id="rId33"/>
    </p:embeddedFont>
    <p:embeddedFont>
      <p:font typeface="Open Sauce Bold" charset="1" panose="00000800000000000000"/>
      <p:regular r:id="rId34"/>
    </p:embeddedFont>
    <p:embeddedFont>
      <p:font typeface="Open Sauce Italics" charset="1" panose="00000500000000000000"/>
      <p:regular r:id="rId35"/>
    </p:embeddedFont>
    <p:embeddedFont>
      <p:font typeface="Open Sauce Bold Italics" charset="1" panose="00000800000000000000"/>
      <p:regular r:id="rId36"/>
    </p:embeddedFont>
    <p:embeddedFont>
      <p:font typeface="Open Sauce Light" charset="1" panose="00000400000000000000"/>
      <p:regular r:id="rId37"/>
    </p:embeddedFont>
    <p:embeddedFont>
      <p:font typeface="Open Sauce Light Italics" charset="1" panose="00000400000000000000"/>
      <p:regular r:id="rId38"/>
    </p:embeddedFont>
    <p:embeddedFont>
      <p:font typeface="Open Sauce Medium" charset="1" panose="00000600000000000000"/>
      <p:regular r:id="rId39"/>
    </p:embeddedFont>
    <p:embeddedFont>
      <p:font typeface="Open Sauce Medium Italics" charset="1" panose="00000600000000000000"/>
      <p:regular r:id="rId40"/>
    </p:embeddedFont>
    <p:embeddedFont>
      <p:font typeface="Open Sauce Semi-Bold" charset="1" panose="00000700000000000000"/>
      <p:regular r:id="rId41"/>
    </p:embeddedFont>
    <p:embeddedFont>
      <p:font typeface="Open Sauce Semi-Bold Italics" charset="1" panose="00000700000000000000"/>
      <p:regular r:id="rId42"/>
    </p:embeddedFont>
    <p:embeddedFont>
      <p:font typeface="Open Sauce Heavy" charset="1" panose="00000A00000000000000"/>
      <p:regular r:id="rId43"/>
    </p:embeddedFont>
    <p:embeddedFont>
      <p:font typeface="Open Sauce Heavy Italics" charset="1" panose="00000A0000000000000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slides/slide1.xml" Type="http://schemas.openxmlformats.org/officeDocument/2006/relationships/slide"/><Relationship Id="rId46" Target="slides/slide2.xml" Type="http://schemas.openxmlformats.org/officeDocument/2006/relationships/slide"/><Relationship Id="rId47" Target="slides/slide3.xml" Type="http://schemas.openxmlformats.org/officeDocument/2006/relationships/slide"/><Relationship Id="rId48" Target="slides/slide4.xml" Type="http://schemas.openxmlformats.org/officeDocument/2006/relationships/slide"/><Relationship Id="rId49" Target="slides/slide5.xml" Type="http://schemas.openxmlformats.org/officeDocument/2006/relationships/slide"/><Relationship Id="rId5" Target="tableStyles.xml" Type="http://schemas.openxmlformats.org/officeDocument/2006/relationships/tableStyles"/><Relationship Id="rId50" Target="slides/slide6.xml" Type="http://schemas.openxmlformats.org/officeDocument/2006/relationships/slide"/><Relationship Id="rId51" Target="slides/slide7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Relationship Id="rId4" Target="../media/image9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4" Target="../media/image12.png" Type="http://schemas.openxmlformats.org/officeDocument/2006/relationships/image"/><Relationship Id="rId5" Target="../media/image13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png" Type="http://schemas.openxmlformats.org/officeDocument/2006/relationships/image"/><Relationship Id="rId4" Target="../media/image16.png" Type="http://schemas.openxmlformats.org/officeDocument/2006/relationships/image"/><Relationship Id="rId5" Target="../media/image17.png" Type="http://schemas.openxmlformats.org/officeDocument/2006/relationships/image"/><Relationship Id="rId6" Target="../media/image18.png" Type="http://schemas.openxmlformats.org/officeDocument/2006/relationships/image"/><Relationship Id="rId7" Target="../media/image19.png" Type="http://schemas.openxmlformats.org/officeDocument/2006/relationships/image"/><Relationship Id="rId8" Target="../media/image20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my.ltb.io/index.html#/showcase/amee" TargetMode="External" Type="http://schemas.openxmlformats.org/officeDocument/2006/relationships/hyperlink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6.png" Type="http://schemas.openxmlformats.org/officeDocument/2006/relationships/image"/><Relationship Id="rId5" Target="../media/image23.png" Type="http://schemas.openxmlformats.org/officeDocument/2006/relationships/image"/><Relationship Id="rId6" Target="../media/image24.png" Type="http://schemas.openxmlformats.org/officeDocument/2006/relationships/image"/><Relationship Id="rId7" Target="../media/image25.png" Type="http://schemas.openxmlformats.org/officeDocument/2006/relationships/image"/><Relationship Id="rId8" Target="../media/image26.pn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png" Type="http://schemas.openxmlformats.org/officeDocument/2006/relationships/image"/><Relationship Id="rId11" Target="../media/image37.png" Type="http://schemas.openxmlformats.org/officeDocument/2006/relationships/image"/><Relationship Id="rId2" Target="../media/image28.pn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Relationship Id="rId5" Target="../media/image31.png" Type="http://schemas.openxmlformats.org/officeDocument/2006/relationships/image"/><Relationship Id="rId6" Target="../media/image32.png" Type="http://schemas.openxmlformats.org/officeDocument/2006/relationships/image"/><Relationship Id="rId7" Target="../media/image33.png" Type="http://schemas.openxmlformats.org/officeDocument/2006/relationships/image"/><Relationship Id="rId8" Target="../media/image34.png" Type="http://schemas.openxmlformats.org/officeDocument/2006/relationships/image"/><Relationship Id="rId9" Target="../media/image35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Relationship Id="rId3" Target="https://my.ltb.io/index.html#/showcase/amee" TargetMode="External" Type="http://schemas.openxmlformats.org/officeDocument/2006/relationships/hyperlink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974764" y="-207071"/>
            <a:ext cx="3086100" cy="11299900"/>
            <a:chOff x="0" y="0"/>
            <a:chExt cx="812800" cy="29761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2976105"/>
            </a:xfrm>
            <a:custGeom>
              <a:avLst/>
              <a:gdLst/>
              <a:ahLst/>
              <a:cxnLst/>
              <a:rect r="r" b="b" t="t" l="l"/>
              <a:pathLst>
                <a:path h="297610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384715" y="9009597"/>
            <a:ext cx="3806571" cy="2083232"/>
          </a:xfrm>
          <a:custGeom>
            <a:avLst/>
            <a:gdLst/>
            <a:ahLst/>
            <a:cxnLst/>
            <a:rect r="r" b="b" t="t" l="l"/>
            <a:pathLst>
              <a:path h="2083232" w="3806571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543050" y="-558218"/>
            <a:ext cx="3086100" cy="11299900"/>
            <a:chOff x="0" y="0"/>
            <a:chExt cx="812800" cy="297610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2976105"/>
            </a:xfrm>
            <a:custGeom>
              <a:avLst/>
              <a:gdLst/>
              <a:ahLst/>
              <a:cxnLst/>
              <a:rect r="r" b="b" t="t" l="l"/>
              <a:pathLst>
                <a:path h="297610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227773" y="4163622"/>
            <a:ext cx="110236" cy="2818996"/>
            <a:chOff x="0" y="0"/>
            <a:chExt cx="26312" cy="67285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6312" cy="672855"/>
            </a:xfrm>
            <a:custGeom>
              <a:avLst/>
              <a:gdLst/>
              <a:ahLst/>
              <a:cxnLst/>
              <a:rect r="r" b="b" t="t" l="l"/>
              <a:pathLst>
                <a:path h="672855" w="26312">
                  <a:moveTo>
                    <a:pt x="0" y="0"/>
                  </a:moveTo>
                  <a:lnTo>
                    <a:pt x="26312" y="0"/>
                  </a:lnTo>
                  <a:lnTo>
                    <a:pt x="26312" y="672855"/>
                  </a:lnTo>
                  <a:lnTo>
                    <a:pt x="0" y="67285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-2777871" y="-207071"/>
            <a:ext cx="3806571" cy="2083232"/>
          </a:xfrm>
          <a:custGeom>
            <a:avLst/>
            <a:gdLst/>
            <a:ahLst/>
            <a:cxnLst/>
            <a:rect r="r" b="b" t="t" l="l"/>
            <a:pathLst>
              <a:path h="2083232" w="3806571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484732" y="1164652"/>
            <a:ext cx="2163613" cy="2180385"/>
          </a:xfrm>
          <a:custGeom>
            <a:avLst/>
            <a:gdLst/>
            <a:ahLst/>
            <a:cxnLst/>
            <a:rect r="r" b="b" t="t" l="l"/>
            <a:pathLst>
              <a:path h="2180385" w="2163613">
                <a:moveTo>
                  <a:pt x="0" y="0"/>
                </a:moveTo>
                <a:lnTo>
                  <a:pt x="2163613" y="0"/>
                </a:lnTo>
                <a:lnTo>
                  <a:pt x="2163613" y="2180385"/>
                </a:lnTo>
                <a:lnTo>
                  <a:pt x="0" y="21803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179932" y="3871030"/>
            <a:ext cx="2729683" cy="1064471"/>
          </a:xfrm>
          <a:custGeom>
            <a:avLst/>
            <a:gdLst/>
            <a:ahLst/>
            <a:cxnLst/>
            <a:rect r="r" b="b" t="t" l="l"/>
            <a:pathLst>
              <a:path h="1064471" w="2729683">
                <a:moveTo>
                  <a:pt x="0" y="0"/>
                </a:moveTo>
                <a:lnTo>
                  <a:pt x="2729683" y="0"/>
                </a:lnTo>
                <a:lnTo>
                  <a:pt x="2729683" y="1064471"/>
                </a:lnTo>
                <a:lnTo>
                  <a:pt x="0" y="10644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880807" y="725616"/>
            <a:ext cx="10756200" cy="50717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38"/>
              </a:lnSpc>
            </a:pPr>
            <a:r>
              <a:rPr lang="en-US" sz="4207">
                <a:solidFill>
                  <a:srgbClr val="1C5739"/>
                </a:solidFill>
                <a:latin typeface="Oswald"/>
              </a:rPr>
              <a:t>ИНФОРМАЦИЯ О РЕЗУЛЬТАТАХ ЗАСЕДАНИЯ:</a:t>
            </a:r>
          </a:p>
          <a:p>
            <a:pPr>
              <a:lnSpc>
                <a:spcPts val="4038"/>
              </a:lnSpc>
            </a:pPr>
          </a:p>
          <a:p>
            <a:pPr>
              <a:lnSpc>
                <a:spcPts val="4038"/>
              </a:lnSpc>
            </a:pPr>
            <a:r>
              <a:rPr lang="en-US" sz="4207">
                <a:solidFill>
                  <a:srgbClr val="1C5739"/>
                </a:solidFill>
                <a:latin typeface="Oswald Bold"/>
              </a:rPr>
              <a:t>международного альянса по медицинскому образованию «Один пояс и один путь» (BRIMEA) г. Шэньян (КНР)</a:t>
            </a:r>
          </a:p>
          <a:p>
            <a:pPr>
              <a:lnSpc>
                <a:spcPts val="4038"/>
              </a:lnSpc>
            </a:pPr>
          </a:p>
          <a:p>
            <a:pPr>
              <a:lnSpc>
                <a:spcPts val="4038"/>
              </a:lnSpc>
            </a:pPr>
            <a:r>
              <a:rPr lang="en-US" sz="4207">
                <a:solidFill>
                  <a:srgbClr val="1C5739"/>
                </a:solidFill>
                <a:latin typeface="Oswald Bold"/>
              </a:rPr>
              <a:t>конференции Ассоциации медицинского образования в Европе (АМЕЕ) г. Глазго (Великобритания)</a:t>
            </a:r>
          </a:p>
          <a:p>
            <a:pPr>
              <a:lnSpc>
                <a:spcPts val="4038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4817240" y="7843520"/>
            <a:ext cx="7976256" cy="1414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89"/>
              </a:lnSpc>
            </a:pPr>
            <a:r>
              <a:rPr lang="en-US" sz="2899">
                <a:solidFill>
                  <a:srgbClr val="000000"/>
                </a:solidFill>
                <a:latin typeface="Arimo Bold"/>
              </a:rPr>
              <a:t>РИКЛЕФС ВИКТОР ПЕТРОВИЧ</a:t>
            </a:r>
          </a:p>
          <a:p>
            <a:pPr>
              <a:lnSpc>
                <a:spcPts val="2640"/>
              </a:lnSpc>
            </a:pPr>
            <a:r>
              <a:rPr lang="en-US" sz="2400">
                <a:solidFill>
                  <a:srgbClr val="000000"/>
                </a:solidFill>
                <a:latin typeface="Arimo"/>
              </a:rPr>
              <a:t>ПРОРЕКТОР ПО СТРАТЕГИЧЕСКОМУ РАЗВИТИЮ И МЕЖДУНАРОДНОМУ СОТРУДНИЧЕСТВУ НАО “МЕДИЦИНСКИЙ УНИВЕРСИТЕТ КАРАГАНДЫ”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BDD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2700000">
            <a:off x="15004959" y="1860459"/>
            <a:ext cx="6566081" cy="6566081"/>
            <a:chOff x="0" y="0"/>
            <a:chExt cx="1913890" cy="19138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272727"/>
            </a:solidFill>
          </p:spPr>
        </p:sp>
      </p:grpSp>
      <p:grpSp>
        <p:nvGrpSpPr>
          <p:cNvPr name="Group 4" id="4"/>
          <p:cNvGrpSpPr/>
          <p:nvPr/>
        </p:nvGrpSpPr>
        <p:grpSpPr>
          <a:xfrm rot="2700000">
            <a:off x="15361560" y="2217060"/>
            <a:ext cx="5852880" cy="5852880"/>
            <a:chOff x="0" y="0"/>
            <a:chExt cx="1913890" cy="191389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CBDDD1"/>
            </a:solidFill>
          </p:spPr>
        </p:sp>
      </p:grpSp>
      <p:grpSp>
        <p:nvGrpSpPr>
          <p:cNvPr name="Group 6" id="6"/>
          <p:cNvGrpSpPr/>
          <p:nvPr/>
        </p:nvGrpSpPr>
        <p:grpSpPr>
          <a:xfrm rot="2700000">
            <a:off x="11143419" y="8043030"/>
            <a:ext cx="6164339" cy="6164339"/>
            <a:chOff x="0" y="0"/>
            <a:chExt cx="1913890" cy="191389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457D58"/>
            </a:solidFill>
          </p:spPr>
        </p:sp>
      </p:grpSp>
      <p:grpSp>
        <p:nvGrpSpPr>
          <p:cNvPr name="Group 8" id="8"/>
          <p:cNvGrpSpPr/>
          <p:nvPr/>
        </p:nvGrpSpPr>
        <p:grpSpPr>
          <a:xfrm rot="2700000">
            <a:off x="11143419" y="-3920369"/>
            <a:ext cx="6164339" cy="6164339"/>
            <a:chOff x="0" y="0"/>
            <a:chExt cx="1913890" cy="191389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457D58"/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9866743" y="220470"/>
            <a:ext cx="3963020" cy="5276243"/>
            <a:chOff x="0" y="0"/>
            <a:chExt cx="3663950" cy="487807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31750" y="31750"/>
              <a:ext cx="3600450" cy="4814570"/>
            </a:xfrm>
            <a:custGeom>
              <a:avLst/>
              <a:gdLst/>
              <a:ahLst/>
              <a:cxnLst/>
              <a:rect r="r" b="b" t="t" l="l"/>
              <a:pathLst>
                <a:path h="4814570" w="360045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2"/>
              <a:stretch>
                <a:fillRect l="-21145" t="0" r="-57219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663950" cy="4878070"/>
            </a:xfrm>
            <a:custGeom>
              <a:avLst/>
              <a:gdLst/>
              <a:ahLst/>
              <a:cxnLst/>
              <a:rect r="r" b="b" t="t" l="l"/>
              <a:pathLst>
                <a:path h="4878070" w="366395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272727"/>
            </a:solid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14013437" y="2226946"/>
            <a:ext cx="3963020" cy="5276243"/>
            <a:chOff x="0" y="0"/>
            <a:chExt cx="3663950" cy="487807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31750" y="31750"/>
              <a:ext cx="3600450" cy="4814570"/>
            </a:xfrm>
            <a:custGeom>
              <a:avLst/>
              <a:gdLst/>
              <a:ahLst/>
              <a:cxnLst/>
              <a:rect r="r" b="b" t="t" l="l"/>
              <a:pathLst>
                <a:path h="4814570" w="360045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3"/>
              <a:stretch>
                <a:fillRect l="-39178" t="0" r="-39178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663950" cy="4878070"/>
            </a:xfrm>
            <a:custGeom>
              <a:avLst/>
              <a:gdLst/>
              <a:ahLst/>
              <a:cxnLst/>
              <a:rect r="r" b="b" t="t" l="l"/>
              <a:pathLst>
                <a:path h="4878070" w="366395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272727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550012" y="586304"/>
            <a:ext cx="9135755" cy="2160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95"/>
              </a:lnSpc>
            </a:pPr>
            <a:r>
              <a:rPr lang="en-US" sz="7900" spc="158">
                <a:solidFill>
                  <a:srgbClr val="272727"/>
                </a:solidFill>
                <a:latin typeface="Voga"/>
              </a:rPr>
              <a:t>BRIMEA</a:t>
            </a:r>
          </a:p>
          <a:p>
            <a:pPr algn="ctr">
              <a:lnSpc>
                <a:spcPts val="8295"/>
              </a:lnSpc>
            </a:pPr>
          </a:p>
        </p:txBody>
      </p:sp>
      <p:grpSp>
        <p:nvGrpSpPr>
          <p:cNvPr name="Group 17" id="17"/>
          <p:cNvGrpSpPr/>
          <p:nvPr/>
        </p:nvGrpSpPr>
        <p:grpSpPr>
          <a:xfrm rot="5400000">
            <a:off x="-1309" y="1309"/>
            <a:ext cx="1635964" cy="1633346"/>
            <a:chOff x="0" y="0"/>
            <a:chExt cx="6350000" cy="633984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39840"/>
            </a:xfrm>
            <a:custGeom>
              <a:avLst/>
              <a:gdLst/>
              <a:ahLst/>
              <a:cxnLst/>
              <a:rect r="r" b="b" t="t" l="l"/>
              <a:pathLst>
                <a:path h="6339840" w="635000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457D58"/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142157" y="2791917"/>
            <a:ext cx="9543611" cy="6924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3" indent="-323852" lvl="1">
              <a:lnSpc>
                <a:spcPts val="4200"/>
              </a:lnSpc>
              <a:buFont typeface="Arial"/>
              <a:buChar char="•"/>
            </a:pPr>
            <a:r>
              <a:rPr lang="en-US" sz="3000" spc="45">
                <a:solidFill>
                  <a:srgbClr val="272727"/>
                </a:solidFill>
                <a:latin typeface="Fira Sans Bold"/>
              </a:rPr>
              <a:t>Международный альянс по медицинскому образованию “Один пояс и один путь” основан в 2018 году</a:t>
            </a:r>
          </a:p>
          <a:p>
            <a:pPr marL="647703" indent="-323852" lvl="1">
              <a:lnSpc>
                <a:spcPts val="4200"/>
              </a:lnSpc>
              <a:buFont typeface="Arial"/>
              <a:buChar char="•"/>
            </a:pPr>
            <a:r>
              <a:rPr lang="en-US" sz="3000" spc="45">
                <a:solidFill>
                  <a:srgbClr val="272727"/>
                </a:solidFill>
                <a:latin typeface="Fira Sans Bold"/>
              </a:rPr>
              <a:t>Включает более 20 китайских медицинских университетов и университеты из 15 стран, участвующих в программе “Один пояс и один путь”</a:t>
            </a:r>
          </a:p>
          <a:p>
            <a:pPr marL="647703" indent="-323852" lvl="1">
              <a:lnSpc>
                <a:spcPts val="4200"/>
              </a:lnSpc>
              <a:buFont typeface="Arial"/>
              <a:buChar char="•"/>
            </a:pPr>
            <a:r>
              <a:rPr lang="en-US" sz="3000" spc="45">
                <a:solidFill>
                  <a:srgbClr val="272727"/>
                </a:solidFill>
                <a:latin typeface="Fira Sans Bold"/>
              </a:rPr>
              <a:t>Из Казахстана в Альянс входят НАО “МУК” и НАО “МУА”</a:t>
            </a:r>
          </a:p>
          <a:p>
            <a:pPr marL="647703" indent="-323852" lvl="1">
              <a:lnSpc>
                <a:spcPts val="4200"/>
              </a:lnSpc>
              <a:buFont typeface="Arial"/>
              <a:buChar char="•"/>
            </a:pPr>
            <a:r>
              <a:rPr lang="en-US" sz="3000" spc="45">
                <a:solidFill>
                  <a:srgbClr val="272727"/>
                </a:solidFill>
                <a:latin typeface="Fira Sans Bold"/>
              </a:rPr>
              <a:t>Основной базой проведения заседаний Альянса является Китайский медицинский университет (г. Шэньян, КНР)</a:t>
            </a:r>
          </a:p>
          <a:p>
            <a:pPr>
              <a:lnSpc>
                <a:spcPts val="4200"/>
              </a:lnSpc>
            </a:pP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9866743" y="5961998"/>
            <a:ext cx="4731484" cy="3548613"/>
          </a:xfrm>
          <a:custGeom>
            <a:avLst/>
            <a:gdLst/>
            <a:ahLst/>
            <a:cxnLst/>
            <a:rect r="r" b="b" t="t" l="l"/>
            <a:pathLst>
              <a:path h="3548613" w="4731484">
                <a:moveTo>
                  <a:pt x="0" y="0"/>
                </a:moveTo>
                <a:lnTo>
                  <a:pt x="4731484" y="0"/>
                </a:lnTo>
                <a:lnTo>
                  <a:pt x="4731484" y="3548613"/>
                </a:lnTo>
                <a:lnTo>
                  <a:pt x="0" y="35486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w="38100">
            <a:solidFill>
              <a:srgbClr val="000000"/>
            </a:solidFill>
          </a:ln>
        </p:spPr>
      </p:sp>
      <p:sp>
        <p:nvSpPr>
          <p:cNvPr name="TextBox 21" id="21"/>
          <p:cNvSpPr txBox="true"/>
          <p:nvPr/>
        </p:nvSpPr>
        <p:spPr>
          <a:xfrm rot="0">
            <a:off x="550012" y="1854836"/>
            <a:ext cx="9135755" cy="503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9"/>
              </a:lnSpc>
              <a:spcBef>
                <a:spcPct val="0"/>
              </a:spcBef>
            </a:pPr>
            <a:r>
              <a:rPr lang="en-US" sz="3099">
                <a:solidFill>
                  <a:srgbClr val="272727"/>
                </a:solidFill>
                <a:latin typeface="Open Sauce"/>
              </a:rPr>
              <a:t>2-4 августа 2023 г.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543050" y="-558218"/>
            <a:ext cx="3086100" cy="11299900"/>
            <a:chOff x="0" y="0"/>
            <a:chExt cx="812800" cy="29761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2976105"/>
            </a:xfrm>
            <a:custGeom>
              <a:avLst/>
              <a:gdLst/>
              <a:ahLst/>
              <a:cxnLst/>
              <a:rect r="r" b="b" t="t" l="l"/>
              <a:pathLst>
                <a:path h="297610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2262642" y="-3904566"/>
            <a:ext cx="8637895" cy="8637895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>
              <a:noFill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2992436" y="6577975"/>
            <a:ext cx="4795835" cy="3119922"/>
          </a:xfrm>
          <a:custGeom>
            <a:avLst/>
            <a:gdLst/>
            <a:ahLst/>
            <a:cxnLst/>
            <a:rect r="r" b="b" t="t" l="l"/>
            <a:pathLst>
              <a:path h="3119922" w="4795835">
                <a:moveTo>
                  <a:pt x="0" y="0"/>
                </a:moveTo>
                <a:lnTo>
                  <a:pt x="4795835" y="0"/>
                </a:lnTo>
                <a:lnTo>
                  <a:pt x="4795835" y="3119923"/>
                </a:lnTo>
                <a:lnTo>
                  <a:pt x="0" y="3119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85" t="-13436" r="-31435" b="-42516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997497" y="5890821"/>
            <a:ext cx="5573121" cy="3458114"/>
          </a:xfrm>
          <a:custGeom>
            <a:avLst/>
            <a:gdLst/>
            <a:ahLst/>
            <a:cxnLst/>
            <a:rect r="r" b="b" t="t" l="l"/>
            <a:pathLst>
              <a:path h="3458114" w="5573121">
                <a:moveTo>
                  <a:pt x="0" y="0"/>
                </a:moveTo>
                <a:lnTo>
                  <a:pt x="5573121" y="0"/>
                </a:lnTo>
                <a:lnTo>
                  <a:pt x="5573121" y="3458114"/>
                </a:lnTo>
                <a:lnTo>
                  <a:pt x="0" y="3458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646" t="-17179" r="-9200" b="-25214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41246" y="3796604"/>
            <a:ext cx="6365751" cy="3823274"/>
          </a:xfrm>
          <a:custGeom>
            <a:avLst/>
            <a:gdLst/>
            <a:ahLst/>
            <a:cxnLst/>
            <a:rect r="r" b="b" t="t" l="l"/>
            <a:pathLst>
              <a:path h="3823274" w="6365751">
                <a:moveTo>
                  <a:pt x="0" y="0"/>
                </a:moveTo>
                <a:lnTo>
                  <a:pt x="6365751" y="0"/>
                </a:lnTo>
                <a:lnTo>
                  <a:pt x="6365751" y="3823274"/>
                </a:lnTo>
                <a:lnTo>
                  <a:pt x="0" y="38232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671" t="-21240" r="-21085" b="-3824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561181" y="162707"/>
            <a:ext cx="8302878" cy="5293860"/>
          </a:xfrm>
          <a:custGeom>
            <a:avLst/>
            <a:gdLst/>
            <a:ahLst/>
            <a:cxnLst/>
            <a:rect r="r" b="b" t="t" l="l"/>
            <a:pathLst>
              <a:path h="5293860" w="8302878">
                <a:moveTo>
                  <a:pt x="0" y="0"/>
                </a:moveTo>
                <a:lnTo>
                  <a:pt x="8302879" y="0"/>
                </a:lnTo>
                <a:lnTo>
                  <a:pt x="8302879" y="5293860"/>
                </a:lnTo>
                <a:lnTo>
                  <a:pt x="0" y="52938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730" t="-15243" r="0" b="-7907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62309" y="1495806"/>
            <a:ext cx="6054333" cy="1769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59"/>
              </a:lnSpc>
            </a:pPr>
            <a:r>
              <a:rPr lang="en-US" sz="2579" spc="252">
                <a:solidFill>
                  <a:srgbClr val="FFFFFF"/>
                </a:solidFill>
                <a:latin typeface="Open Sauce"/>
              </a:rPr>
              <a:t>Цифровая трансформация</a:t>
            </a:r>
          </a:p>
          <a:p>
            <a:pPr>
              <a:lnSpc>
                <a:spcPts val="3559"/>
              </a:lnSpc>
            </a:pPr>
            <a:r>
              <a:rPr lang="en-US" sz="2579" spc="252">
                <a:solidFill>
                  <a:srgbClr val="FFFFFF"/>
                </a:solidFill>
                <a:latin typeface="Open Sauce"/>
              </a:rPr>
              <a:t>медицинских университетов,</a:t>
            </a:r>
          </a:p>
          <a:p>
            <a:pPr>
              <a:lnSpc>
                <a:spcPts val="3559"/>
              </a:lnSpc>
            </a:pPr>
            <a:r>
              <a:rPr lang="en-US" sz="2579" spc="252">
                <a:solidFill>
                  <a:srgbClr val="FFFFFF"/>
                </a:solidFill>
                <a:latin typeface="Open Sauce"/>
              </a:rPr>
              <a:t>виртуальные технологии,</a:t>
            </a:r>
          </a:p>
          <a:p>
            <a:pPr algn="l" marL="0" indent="0" lvl="0">
              <a:lnSpc>
                <a:spcPts val="3559"/>
              </a:lnSpc>
              <a:spcBef>
                <a:spcPct val="0"/>
              </a:spcBef>
            </a:pPr>
            <a:r>
              <a:rPr lang="en-US" sz="2579" spc="252">
                <a:solidFill>
                  <a:srgbClr val="FFFFFF"/>
                </a:solidFill>
                <a:latin typeface="Open Sauce"/>
              </a:rPr>
              <a:t>метавселенная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62309" y="181757"/>
            <a:ext cx="5488313" cy="1352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35"/>
              </a:lnSpc>
            </a:pPr>
            <a:r>
              <a:rPr lang="en-US" sz="4984" spc="174">
                <a:solidFill>
                  <a:srgbClr val="FDFBFB"/>
                </a:solidFill>
                <a:latin typeface="Codec Pro ExtraBold"/>
              </a:rPr>
              <a:t>Тема заседания BRIMEA 2023: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543050" y="-558218"/>
            <a:ext cx="3086100" cy="11299900"/>
            <a:chOff x="0" y="0"/>
            <a:chExt cx="812800" cy="29761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2976105"/>
            </a:xfrm>
            <a:custGeom>
              <a:avLst/>
              <a:gdLst/>
              <a:ahLst/>
              <a:cxnLst/>
              <a:rect r="r" b="b" t="t" l="l"/>
              <a:pathLst>
                <a:path h="297610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2262642" y="-3904566"/>
            <a:ext cx="8637895" cy="8637895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>
              <a:noFill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363777" y="5572434"/>
            <a:ext cx="6186463" cy="3685866"/>
          </a:xfrm>
          <a:custGeom>
            <a:avLst/>
            <a:gdLst/>
            <a:ahLst/>
            <a:cxnLst/>
            <a:rect r="r" b="b" t="t" l="l"/>
            <a:pathLst>
              <a:path h="3685866" w="6186463">
                <a:moveTo>
                  <a:pt x="0" y="0"/>
                </a:moveTo>
                <a:lnTo>
                  <a:pt x="6186463" y="0"/>
                </a:lnTo>
                <a:lnTo>
                  <a:pt x="6186463" y="3685866"/>
                </a:lnTo>
                <a:lnTo>
                  <a:pt x="0" y="36858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56" t="-11217" r="0" b="-18971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448028" y="461329"/>
            <a:ext cx="5391943" cy="4042563"/>
          </a:xfrm>
          <a:custGeom>
            <a:avLst/>
            <a:gdLst/>
            <a:ahLst/>
            <a:cxnLst/>
            <a:rect r="r" b="b" t="t" l="l"/>
            <a:pathLst>
              <a:path h="4042563" w="5391943">
                <a:moveTo>
                  <a:pt x="0" y="0"/>
                </a:moveTo>
                <a:lnTo>
                  <a:pt x="5391944" y="0"/>
                </a:lnTo>
                <a:lnTo>
                  <a:pt x="5391944" y="4042563"/>
                </a:lnTo>
                <a:lnTo>
                  <a:pt x="0" y="40425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437753" y="414381"/>
            <a:ext cx="5517181" cy="4136459"/>
          </a:xfrm>
          <a:custGeom>
            <a:avLst/>
            <a:gdLst/>
            <a:ahLst/>
            <a:cxnLst/>
            <a:rect r="r" b="b" t="t" l="l"/>
            <a:pathLst>
              <a:path h="4136459" w="5517181">
                <a:moveTo>
                  <a:pt x="0" y="0"/>
                </a:moveTo>
                <a:lnTo>
                  <a:pt x="5517181" y="0"/>
                </a:lnTo>
                <a:lnTo>
                  <a:pt x="5517181" y="4136459"/>
                </a:lnTo>
                <a:lnTo>
                  <a:pt x="0" y="4136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900832" y="4910463"/>
            <a:ext cx="4029348" cy="3020969"/>
          </a:xfrm>
          <a:custGeom>
            <a:avLst/>
            <a:gdLst/>
            <a:ahLst/>
            <a:cxnLst/>
            <a:rect r="r" b="b" t="t" l="l"/>
            <a:pathLst>
              <a:path h="3020969" w="4029348">
                <a:moveTo>
                  <a:pt x="0" y="0"/>
                </a:moveTo>
                <a:lnTo>
                  <a:pt x="4029348" y="0"/>
                </a:lnTo>
                <a:lnTo>
                  <a:pt x="4029348" y="3020969"/>
                </a:lnTo>
                <a:lnTo>
                  <a:pt x="0" y="30209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390022" y="2683030"/>
            <a:ext cx="3892333" cy="2721469"/>
          </a:xfrm>
          <a:custGeom>
            <a:avLst/>
            <a:gdLst/>
            <a:ahLst/>
            <a:cxnLst/>
            <a:rect r="r" b="b" t="t" l="l"/>
            <a:pathLst>
              <a:path h="2721469" w="3892333">
                <a:moveTo>
                  <a:pt x="0" y="0"/>
                </a:moveTo>
                <a:lnTo>
                  <a:pt x="3892333" y="0"/>
                </a:lnTo>
                <a:lnTo>
                  <a:pt x="3892333" y="2721468"/>
                </a:lnTo>
                <a:lnTo>
                  <a:pt x="0" y="27214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963" t="-20341" r="-329" b="-3287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282605" y="6331839"/>
            <a:ext cx="4267054" cy="3199187"/>
          </a:xfrm>
          <a:custGeom>
            <a:avLst/>
            <a:gdLst/>
            <a:ahLst/>
            <a:cxnLst/>
            <a:rect r="r" b="b" t="t" l="l"/>
            <a:pathLst>
              <a:path h="3199187" w="4267054">
                <a:moveTo>
                  <a:pt x="0" y="0"/>
                </a:moveTo>
                <a:lnTo>
                  <a:pt x="4267054" y="0"/>
                </a:lnTo>
                <a:lnTo>
                  <a:pt x="4267054" y="3199187"/>
                </a:lnTo>
                <a:lnTo>
                  <a:pt x="0" y="31991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682184" y="4910463"/>
            <a:ext cx="4272749" cy="3203457"/>
          </a:xfrm>
          <a:custGeom>
            <a:avLst/>
            <a:gdLst/>
            <a:ahLst/>
            <a:cxnLst/>
            <a:rect r="r" b="b" t="t" l="l"/>
            <a:pathLst>
              <a:path h="3203457" w="4272749">
                <a:moveTo>
                  <a:pt x="0" y="0"/>
                </a:moveTo>
                <a:lnTo>
                  <a:pt x="4272750" y="0"/>
                </a:lnTo>
                <a:lnTo>
                  <a:pt x="4272750" y="3203458"/>
                </a:lnTo>
                <a:lnTo>
                  <a:pt x="0" y="32034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62309" y="1712191"/>
            <a:ext cx="6054333" cy="874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59"/>
              </a:lnSpc>
            </a:pPr>
            <a:r>
              <a:rPr lang="en-US" sz="2579" spc="252">
                <a:solidFill>
                  <a:srgbClr val="FFFFFF"/>
                </a:solidFill>
                <a:latin typeface="Open Sauce"/>
              </a:rPr>
              <a:t>Возможности </a:t>
            </a:r>
          </a:p>
          <a:p>
            <a:pPr algn="l" marL="0" indent="0" lvl="0">
              <a:lnSpc>
                <a:spcPts val="3559"/>
              </a:lnSpc>
              <a:spcBef>
                <a:spcPct val="0"/>
              </a:spcBef>
            </a:pPr>
            <a:r>
              <a:rPr lang="en-US" sz="2579" spc="252">
                <a:solidFill>
                  <a:srgbClr val="FFFFFF"/>
                </a:solidFill>
                <a:latin typeface="Open Sauce"/>
              </a:rPr>
              <a:t>сотрудничества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62309" y="181757"/>
            <a:ext cx="5488313" cy="1352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35"/>
              </a:lnSpc>
            </a:pPr>
            <a:r>
              <a:rPr lang="en-US" sz="4984" spc="174">
                <a:solidFill>
                  <a:srgbClr val="FDFBFB"/>
                </a:solidFill>
                <a:latin typeface="Codec Pro ExtraBold"/>
              </a:rPr>
              <a:t>China Medical University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592495" y="7573922"/>
            <a:ext cx="4687320" cy="4687320"/>
          </a:xfrm>
          <a:custGeom>
            <a:avLst/>
            <a:gdLst/>
            <a:ahLst/>
            <a:cxnLst/>
            <a:rect r="r" b="b" t="t" l="l"/>
            <a:pathLst>
              <a:path h="4687320" w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887962" y="5985119"/>
            <a:ext cx="2085109" cy="2085109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>
              <a:noFill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-1560220" y="1728186"/>
            <a:ext cx="4687320" cy="4687320"/>
          </a:xfrm>
          <a:custGeom>
            <a:avLst/>
            <a:gdLst/>
            <a:ahLst/>
            <a:cxnLst/>
            <a:rect r="r" b="b" t="t" l="l"/>
            <a:pathLst>
              <a:path h="4687320" w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2262642" y="-3904566"/>
            <a:ext cx="8637895" cy="8637895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>
              <a:noFill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028700" y="304622"/>
            <a:ext cx="3713587" cy="1448156"/>
          </a:xfrm>
          <a:custGeom>
            <a:avLst/>
            <a:gdLst/>
            <a:ahLst/>
            <a:cxnLst/>
            <a:rect r="r" b="b" t="t" l="l"/>
            <a:pathLst>
              <a:path h="1448156" w="3713587">
                <a:moveTo>
                  <a:pt x="0" y="0"/>
                </a:moveTo>
                <a:lnTo>
                  <a:pt x="3713587" y="0"/>
                </a:lnTo>
                <a:lnTo>
                  <a:pt x="3713587" y="1448156"/>
                </a:lnTo>
                <a:lnTo>
                  <a:pt x="0" y="14481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547946" y="257965"/>
            <a:ext cx="9065350" cy="6572379"/>
          </a:xfrm>
          <a:custGeom>
            <a:avLst/>
            <a:gdLst/>
            <a:ahLst/>
            <a:cxnLst/>
            <a:rect r="r" b="b" t="t" l="l"/>
            <a:pathLst>
              <a:path h="6572379" w="9065350">
                <a:moveTo>
                  <a:pt x="0" y="0"/>
                </a:moveTo>
                <a:lnTo>
                  <a:pt x="9065350" y="0"/>
                </a:lnTo>
                <a:lnTo>
                  <a:pt x="9065350" y="6572379"/>
                </a:lnTo>
                <a:lnTo>
                  <a:pt x="0" y="65723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83440" y="5153674"/>
            <a:ext cx="2936914" cy="3914086"/>
          </a:xfrm>
          <a:custGeom>
            <a:avLst/>
            <a:gdLst/>
            <a:ahLst/>
            <a:cxnLst/>
            <a:rect r="r" b="b" t="t" l="l"/>
            <a:pathLst>
              <a:path h="3914086" w="2936914">
                <a:moveTo>
                  <a:pt x="0" y="0"/>
                </a:moveTo>
                <a:lnTo>
                  <a:pt x="2936914" y="0"/>
                </a:lnTo>
                <a:lnTo>
                  <a:pt x="2936914" y="3914086"/>
                </a:lnTo>
                <a:lnTo>
                  <a:pt x="0" y="39140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742287" y="5359344"/>
            <a:ext cx="4882613" cy="2941999"/>
          </a:xfrm>
          <a:custGeom>
            <a:avLst/>
            <a:gdLst/>
            <a:ahLst/>
            <a:cxnLst/>
            <a:rect r="r" b="b" t="t" l="l"/>
            <a:pathLst>
              <a:path h="2941999" w="4882613">
                <a:moveTo>
                  <a:pt x="0" y="0"/>
                </a:moveTo>
                <a:lnTo>
                  <a:pt x="4882614" y="0"/>
                </a:lnTo>
                <a:lnTo>
                  <a:pt x="4882614" y="2941999"/>
                </a:lnTo>
                <a:lnTo>
                  <a:pt x="0" y="29419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13685" b="-41458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479665" y="1890927"/>
            <a:ext cx="3791175" cy="2842401"/>
          </a:xfrm>
          <a:custGeom>
            <a:avLst/>
            <a:gdLst/>
            <a:ahLst/>
            <a:cxnLst/>
            <a:rect r="r" b="b" t="t" l="l"/>
            <a:pathLst>
              <a:path h="2842401" w="3791175">
                <a:moveTo>
                  <a:pt x="0" y="0"/>
                </a:moveTo>
                <a:lnTo>
                  <a:pt x="3791175" y="0"/>
                </a:lnTo>
                <a:lnTo>
                  <a:pt x="3791175" y="2842401"/>
                </a:lnTo>
                <a:lnTo>
                  <a:pt x="0" y="28424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292854" y="6830344"/>
            <a:ext cx="3307500" cy="2479770"/>
          </a:xfrm>
          <a:custGeom>
            <a:avLst/>
            <a:gdLst/>
            <a:ahLst/>
            <a:cxnLst/>
            <a:rect r="r" b="b" t="t" l="l"/>
            <a:pathLst>
              <a:path h="2479770" w="3307500">
                <a:moveTo>
                  <a:pt x="0" y="0"/>
                </a:moveTo>
                <a:lnTo>
                  <a:pt x="3307500" y="0"/>
                </a:lnTo>
                <a:lnTo>
                  <a:pt x="3307500" y="2479770"/>
                </a:lnTo>
                <a:lnTo>
                  <a:pt x="0" y="24797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747959" y="1997982"/>
            <a:ext cx="3994328" cy="2393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31"/>
              </a:lnSpc>
            </a:pPr>
            <a:r>
              <a:rPr lang="en-US" sz="1979" spc="193">
                <a:solidFill>
                  <a:srgbClr val="FFFFFF"/>
                </a:solidFill>
                <a:latin typeface="Open Sauce Bold"/>
              </a:rPr>
              <a:t>Самая масштабная конференция по медицинскому образованию</a:t>
            </a:r>
          </a:p>
          <a:p>
            <a:pPr>
              <a:lnSpc>
                <a:spcPts val="2731"/>
              </a:lnSpc>
            </a:pPr>
          </a:p>
          <a:p>
            <a:pPr>
              <a:lnSpc>
                <a:spcPts val="2731"/>
              </a:lnSpc>
            </a:pPr>
            <a:r>
              <a:rPr lang="en-US" sz="1979" spc="193">
                <a:solidFill>
                  <a:srgbClr val="FFFFFF"/>
                </a:solidFill>
                <a:latin typeface="Open Sauce Bold"/>
              </a:rPr>
              <a:t>3500 делегатов</a:t>
            </a:r>
          </a:p>
          <a:p>
            <a:pPr algn="l" marL="0" indent="0" lvl="0">
              <a:lnSpc>
                <a:spcPts val="2731"/>
              </a:lnSpc>
              <a:spcBef>
                <a:spcPct val="0"/>
              </a:spcBef>
            </a:pPr>
            <a:r>
              <a:rPr lang="en-US" sz="1979" spc="193">
                <a:solidFill>
                  <a:srgbClr val="FFFFFF"/>
                </a:solidFill>
                <a:latin typeface="Open Sauce Bold"/>
              </a:rPr>
              <a:t>108 стран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33193" y="9430956"/>
            <a:ext cx="5104601" cy="486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73"/>
              </a:lnSpc>
              <a:spcBef>
                <a:spcPct val="0"/>
              </a:spcBef>
            </a:pPr>
            <a:r>
              <a:rPr lang="en-US" sz="2879" spc="282">
                <a:solidFill>
                  <a:srgbClr val="000000"/>
                </a:solidFill>
                <a:latin typeface="Open Sauce Bold"/>
              </a:rPr>
              <a:t>26-30 августа 2023 г.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493771" y="9443238"/>
            <a:ext cx="7904071" cy="4743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u="sng">
                <a:solidFill>
                  <a:srgbClr val="000000"/>
                </a:solidFill>
                <a:latin typeface="Arimo"/>
                <a:hlinkClick r:id="rId10" tooltip="https://my.ltb.io/index.html#/showcase/amee"/>
              </a:rPr>
              <a:t>https://my.ltb.io/index.html#/showcase/amee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528002" y="0"/>
            <a:ext cx="19048322" cy="3086100"/>
            <a:chOff x="0" y="0"/>
            <a:chExt cx="5016842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016842" cy="812800"/>
            </a:xfrm>
            <a:custGeom>
              <a:avLst/>
              <a:gdLst/>
              <a:ahLst/>
              <a:cxnLst/>
              <a:rect r="r" b="b" t="t" l="l"/>
              <a:pathLst>
                <a:path h="812800" w="5016842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5455921" y="3442596"/>
            <a:ext cx="4473739" cy="636748"/>
            <a:chOff x="0" y="0"/>
            <a:chExt cx="1178269" cy="16770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78269" cy="167703"/>
            </a:xfrm>
            <a:custGeom>
              <a:avLst/>
              <a:gdLst/>
              <a:ahLst/>
              <a:cxnLst/>
              <a:rect r="r" b="b" t="t" l="l"/>
              <a:pathLst>
                <a:path h="167703" w="1178269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424"/>
                </a:lnSpc>
                <a:spcBef>
                  <a:spcPct val="0"/>
                </a:spcBef>
              </a:pPr>
              <a:r>
                <a:rPr lang="en-US" sz="2481" spc="24">
                  <a:solidFill>
                    <a:srgbClr val="FFFFFF"/>
                  </a:solidFill>
                  <a:latin typeface="Open Sauce Italics"/>
                </a:rPr>
                <a:t>Виртуальные пациенты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456090" y="3337054"/>
            <a:ext cx="4473739" cy="636748"/>
            <a:chOff x="0" y="0"/>
            <a:chExt cx="1178269" cy="16770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78269" cy="167703"/>
            </a:xfrm>
            <a:custGeom>
              <a:avLst/>
              <a:gdLst/>
              <a:ahLst/>
              <a:cxnLst/>
              <a:rect r="r" b="b" t="t" l="l"/>
              <a:pathLst>
                <a:path h="167703" w="1178269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424"/>
                </a:lnSpc>
                <a:spcBef>
                  <a:spcPct val="0"/>
                </a:spcBef>
              </a:pPr>
              <a:r>
                <a:rPr lang="en-US" sz="2481" spc="24">
                  <a:solidFill>
                    <a:srgbClr val="FFFFFF"/>
                  </a:solidFill>
                  <a:latin typeface="Open Sauce Italics"/>
                </a:rPr>
                <a:t>Электронные платформы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5408481" y="-2153153"/>
            <a:ext cx="4116356" cy="4116356"/>
          </a:xfrm>
          <a:custGeom>
            <a:avLst/>
            <a:gdLst/>
            <a:ahLst/>
            <a:cxnLst/>
            <a:rect r="r" b="b" t="t" l="l"/>
            <a:pathLst>
              <a:path h="4116356" w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2602379" y="0"/>
            <a:ext cx="3256087" cy="3256087"/>
          </a:xfrm>
          <a:custGeom>
            <a:avLst/>
            <a:gdLst/>
            <a:ahLst/>
            <a:cxnLst/>
            <a:rect r="r" b="b" t="t" l="l"/>
            <a:pathLst>
              <a:path h="3256087" w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658050" y="4242483"/>
            <a:ext cx="4252561" cy="2306945"/>
          </a:xfrm>
          <a:custGeom>
            <a:avLst/>
            <a:gdLst/>
            <a:ahLst/>
            <a:cxnLst/>
            <a:rect r="r" b="b" t="t" l="l"/>
            <a:pathLst>
              <a:path h="2306945" w="4252561">
                <a:moveTo>
                  <a:pt x="0" y="0"/>
                </a:moveTo>
                <a:lnTo>
                  <a:pt x="4252560" y="0"/>
                </a:lnTo>
                <a:lnTo>
                  <a:pt x="4252560" y="2306944"/>
                </a:lnTo>
                <a:lnTo>
                  <a:pt x="0" y="23069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91853" y="4136941"/>
            <a:ext cx="4802214" cy="2412486"/>
          </a:xfrm>
          <a:custGeom>
            <a:avLst/>
            <a:gdLst/>
            <a:ahLst/>
            <a:cxnLst/>
            <a:rect r="r" b="b" t="t" l="l"/>
            <a:pathLst>
              <a:path h="2412486" w="4802214">
                <a:moveTo>
                  <a:pt x="0" y="0"/>
                </a:moveTo>
                <a:lnTo>
                  <a:pt x="4802213" y="0"/>
                </a:lnTo>
                <a:lnTo>
                  <a:pt x="4802213" y="2412486"/>
                </a:lnTo>
                <a:lnTo>
                  <a:pt x="0" y="24124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958003" y="6549427"/>
            <a:ext cx="3698336" cy="636748"/>
            <a:chOff x="0" y="0"/>
            <a:chExt cx="974047" cy="16770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974047" cy="167703"/>
            </a:xfrm>
            <a:custGeom>
              <a:avLst/>
              <a:gdLst/>
              <a:ahLst/>
              <a:cxnLst/>
              <a:rect r="r" b="b" t="t" l="l"/>
              <a:pathLst>
                <a:path h="167703" w="974047">
                  <a:moveTo>
                    <a:pt x="0" y="0"/>
                  </a:moveTo>
                  <a:lnTo>
                    <a:pt x="974047" y="0"/>
                  </a:lnTo>
                  <a:lnTo>
                    <a:pt x="974047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424"/>
                </a:lnSpc>
                <a:spcBef>
                  <a:spcPct val="0"/>
                </a:spcBef>
              </a:pPr>
              <a:r>
                <a:rPr lang="en-US" sz="2481" spc="24">
                  <a:solidFill>
                    <a:srgbClr val="FFFFFF"/>
                  </a:solidFill>
                  <a:latin typeface="Open Sauce Italics"/>
                </a:rPr>
                <a:t>AR/VR технологии</a:t>
              </a: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928342" y="7247875"/>
            <a:ext cx="3757658" cy="2713157"/>
          </a:xfrm>
          <a:custGeom>
            <a:avLst/>
            <a:gdLst/>
            <a:ahLst/>
            <a:cxnLst/>
            <a:rect r="r" b="b" t="t" l="l"/>
            <a:pathLst>
              <a:path h="2713157" w="3757658">
                <a:moveTo>
                  <a:pt x="0" y="0"/>
                </a:moveTo>
                <a:lnTo>
                  <a:pt x="3757658" y="0"/>
                </a:lnTo>
                <a:lnTo>
                  <a:pt x="3757658" y="2713157"/>
                </a:lnTo>
                <a:lnTo>
                  <a:pt x="0" y="27131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4804644" y="1543050"/>
            <a:ext cx="2984537" cy="3977554"/>
          </a:xfrm>
          <a:custGeom>
            <a:avLst/>
            <a:gdLst/>
            <a:ahLst/>
            <a:cxnLst/>
            <a:rect r="r" b="b" t="t" l="l"/>
            <a:pathLst>
              <a:path h="3977554" w="2984537">
                <a:moveTo>
                  <a:pt x="0" y="0"/>
                </a:moveTo>
                <a:lnTo>
                  <a:pt x="2984537" y="0"/>
                </a:lnTo>
                <a:lnTo>
                  <a:pt x="2984537" y="3977554"/>
                </a:lnTo>
                <a:lnTo>
                  <a:pt x="0" y="39775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4138133" y="6058640"/>
            <a:ext cx="2884633" cy="3844410"/>
          </a:xfrm>
          <a:custGeom>
            <a:avLst/>
            <a:gdLst/>
            <a:ahLst/>
            <a:cxnLst/>
            <a:rect r="r" b="b" t="t" l="l"/>
            <a:pathLst>
              <a:path h="3844410" w="2884633">
                <a:moveTo>
                  <a:pt x="0" y="0"/>
                </a:moveTo>
                <a:lnTo>
                  <a:pt x="2884633" y="0"/>
                </a:lnTo>
                <a:lnTo>
                  <a:pt x="2884633" y="3844410"/>
                </a:lnTo>
                <a:lnTo>
                  <a:pt x="0" y="38444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0783971" y="2681977"/>
            <a:ext cx="3166362" cy="4219876"/>
          </a:xfrm>
          <a:custGeom>
            <a:avLst/>
            <a:gdLst/>
            <a:ahLst/>
            <a:cxnLst/>
            <a:rect r="r" b="b" t="t" l="l"/>
            <a:pathLst>
              <a:path h="4219876" w="3166362">
                <a:moveTo>
                  <a:pt x="0" y="0"/>
                </a:moveTo>
                <a:lnTo>
                  <a:pt x="3166362" y="0"/>
                </a:lnTo>
                <a:lnTo>
                  <a:pt x="3166362" y="4219875"/>
                </a:lnTo>
                <a:lnTo>
                  <a:pt x="0" y="42198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6645021" y="6901852"/>
            <a:ext cx="5591721" cy="3102167"/>
          </a:xfrm>
          <a:custGeom>
            <a:avLst/>
            <a:gdLst/>
            <a:ahLst/>
            <a:cxnLst/>
            <a:rect r="r" b="b" t="t" l="l"/>
            <a:pathLst>
              <a:path h="3102167" w="5591721">
                <a:moveTo>
                  <a:pt x="0" y="0"/>
                </a:moveTo>
                <a:lnTo>
                  <a:pt x="5591720" y="0"/>
                </a:lnTo>
                <a:lnTo>
                  <a:pt x="5591720" y="3102167"/>
                </a:lnTo>
                <a:lnTo>
                  <a:pt x="0" y="31021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2965903" y="544068"/>
            <a:ext cx="10713642" cy="1826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7"/>
              </a:lnSpc>
            </a:pPr>
            <a:r>
              <a:rPr lang="en-US" sz="5099" spc="499">
                <a:solidFill>
                  <a:srgbClr val="FFFFFF"/>
                </a:solidFill>
                <a:latin typeface="Codec Pro ExtraBold"/>
              </a:rPr>
              <a:t>Выставка современных технологий и на АМЕЕ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33448" y="374453"/>
            <a:ext cx="17021103" cy="3970203"/>
            <a:chOff x="0" y="0"/>
            <a:chExt cx="4482924" cy="1045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82924" cy="1045650"/>
            </a:xfrm>
            <a:custGeom>
              <a:avLst/>
              <a:gdLst/>
              <a:ahLst/>
              <a:cxnLst/>
              <a:rect r="r" b="b" t="t" l="l"/>
              <a:pathLst>
                <a:path h="1045650" w="4482924">
                  <a:moveTo>
                    <a:pt x="0" y="0"/>
                  </a:moveTo>
                  <a:lnTo>
                    <a:pt x="4482924" y="0"/>
                  </a:lnTo>
                  <a:lnTo>
                    <a:pt x="4482924" y="1045650"/>
                  </a:lnTo>
                  <a:lnTo>
                    <a:pt x="0" y="104565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667020" y="395051"/>
            <a:ext cx="16933642" cy="3949605"/>
          </a:xfrm>
          <a:custGeom>
            <a:avLst/>
            <a:gdLst/>
            <a:ahLst/>
            <a:cxnLst/>
            <a:rect r="r" b="b" t="t" l="l"/>
            <a:pathLst>
              <a:path h="3949605" w="16933642">
                <a:moveTo>
                  <a:pt x="0" y="0"/>
                </a:moveTo>
                <a:lnTo>
                  <a:pt x="16933643" y="0"/>
                </a:lnTo>
                <a:lnTo>
                  <a:pt x="16933643" y="3949605"/>
                </a:lnTo>
                <a:lnTo>
                  <a:pt x="0" y="3949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l="0" t="-92914" r="0" b="-92914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6596044" y="4621028"/>
            <a:ext cx="47625" cy="4637272"/>
            <a:chOff x="0" y="0"/>
            <a:chExt cx="12543" cy="122133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543" cy="1221339"/>
            </a:xfrm>
            <a:custGeom>
              <a:avLst/>
              <a:gdLst/>
              <a:ahLst/>
              <a:cxnLst/>
              <a:rect r="r" b="b" t="t" l="l"/>
              <a:pathLst>
                <a:path h="1221339" w="12543">
                  <a:moveTo>
                    <a:pt x="0" y="0"/>
                  </a:moveTo>
                  <a:lnTo>
                    <a:pt x="12543" y="0"/>
                  </a:lnTo>
                  <a:lnTo>
                    <a:pt x="12543" y="1221339"/>
                  </a:lnTo>
                  <a:lnTo>
                    <a:pt x="0" y="1221339"/>
                  </a:ln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2729028" y="1317753"/>
            <a:ext cx="12829944" cy="1546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502"/>
              </a:lnSpc>
              <a:spcBef>
                <a:spcPct val="0"/>
              </a:spcBef>
            </a:pPr>
            <a:r>
              <a:rPr lang="en-US" sz="8335" spc="816">
                <a:solidFill>
                  <a:srgbClr val="FFFFFF"/>
                </a:solidFill>
                <a:latin typeface="Codec Pro ExtraBold"/>
              </a:rPr>
              <a:t>ПРОЕКТ РЕШЕНИЯ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1644331" y="4621028"/>
            <a:ext cx="47625" cy="4637272"/>
            <a:chOff x="0" y="0"/>
            <a:chExt cx="12543" cy="122133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543" cy="1221339"/>
            </a:xfrm>
            <a:custGeom>
              <a:avLst/>
              <a:gdLst/>
              <a:ahLst/>
              <a:cxnLst/>
              <a:rect r="r" b="b" t="t" l="l"/>
              <a:pathLst>
                <a:path h="1221339" w="12543">
                  <a:moveTo>
                    <a:pt x="0" y="0"/>
                  </a:moveTo>
                  <a:lnTo>
                    <a:pt x="12543" y="0"/>
                  </a:lnTo>
                  <a:lnTo>
                    <a:pt x="12543" y="1221339"/>
                  </a:lnTo>
                  <a:lnTo>
                    <a:pt x="0" y="1221339"/>
                  </a:ln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370256" y="5095875"/>
            <a:ext cx="4468000" cy="2690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144" spc="308">
                <a:solidFill>
                  <a:srgbClr val="231F20"/>
                </a:solidFill>
                <a:latin typeface="Oswald"/>
                <a:hlinkClick r:id="rId3" tooltip="https://my.ltb.io/index.html#/showcase/amee"/>
              </a:rPr>
              <a:t>Принять информацию к сведению,</a:t>
            </a:r>
            <a:r>
              <a:rPr lang="en-US" sz="3144" spc="308">
                <a:solidFill>
                  <a:srgbClr val="231F20"/>
                </a:solidFill>
                <a:latin typeface="Oswald"/>
              </a:rPr>
              <a:t> разместить информацию о доступе к открытым ресурсам АМЕЕ на сайте УМО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910000" y="5095875"/>
            <a:ext cx="4468000" cy="4319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144" spc="308">
                <a:solidFill>
                  <a:srgbClr val="231F20"/>
                </a:solidFill>
                <a:latin typeface="Oswald"/>
              </a:rPr>
              <a:t>Рекомендовать университетам, НИИ, НЦ регулярно принимать участие в международных конференциях по медицинскому образованию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453956" y="4939155"/>
            <a:ext cx="4805344" cy="3776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144" spc="308">
                <a:solidFill>
                  <a:srgbClr val="231F20"/>
                </a:solidFill>
                <a:latin typeface="Oswald"/>
              </a:rPr>
              <a:t>Сформировать список международных конференций по медицинскому конференциям, рекомендуемых УМО для участия вузов, НИИ и НЦ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DAFto_heKaM</dc:identifier>
  <dcterms:modified xsi:type="dcterms:W3CDTF">2011-08-01T06:04:30Z</dcterms:modified>
  <cp:revision>1</cp:revision>
  <dc:title>Риклефс BRIMEA AMEE</dc:title>
</cp:coreProperties>
</file>