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1734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D6DA7-AE10-493F-904B-4043D89C3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D06D564-37E3-46A6-8767-9462501E7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8D41E8-8991-40C9-827A-ABAD903DE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7745EA-B518-45B6-ABCB-6123AA8CF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FBC562-7108-4FFC-A0DB-0D8D710CA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83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695CBE-C5E2-4FA1-8111-C78DE74A8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C775683-3C3C-4467-8A73-7AF7B0D86A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FBAC9A-DBC6-4A06-8F0C-7AC077602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4C79C2-92C7-4281-8E6A-7178336D6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C697AA-52BB-4830-97A2-0E90FBDC4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73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D876C85-42CF-41F9-9B2C-8E49D036C2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66A0D9-DE5A-4D05-9F1D-D72D3FCA7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B7B970-120A-413E-9BA9-8F9DF0E20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529A83-B4C1-40CB-9163-8E29FD690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190630-E2D8-44E7-8EEF-0E7F18939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569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E7A40F-5122-46E9-A831-ECA5378D2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A827B7-2934-4138-ACC3-3BD8B0076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27A7CE-1273-4A05-B29A-E19684DFB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B9DCC2-2459-4436-B934-BA450BAE0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AE4447-8B71-40AD-B4E5-8CDF9031F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48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6157F0-3D55-4791-93DF-9E6332A98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87A98A-41A3-4D9A-85E4-FD9A53383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64B910-0E63-4DA6-9DF1-D3F9D5581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2395EC-AA11-4D4D-992D-03801DF7F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5578D4-397F-470A-B707-CE0A8B158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455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B4AD13-0B75-406C-9E34-218E89B9B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83A807-9B90-4D2E-AF07-3375D04C96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1AA5CD-DA89-4942-8CD3-58AB01A0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BA59EA-4F4D-4007-AD42-21C4BA98E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7893367-A6F1-4ADC-BC07-733DBA831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61A2706-D832-4BD3-98D3-0A9D120FE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70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C7BA9D-23AA-495B-8A43-9FC574866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0F96965-35C6-4293-839E-AEC1B69B1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7C9A9D-BFDF-4958-8DF3-EB69E6807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965E3EB-060F-4C8A-9828-7FFBF6D64A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802A6B-57FD-446F-A112-8F25185CBC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488EB44-8C11-4535-A27E-A3C7975ED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47D9942-9C97-4674-A152-B59A4CA3E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C3ADB83-AEA9-4A0C-A7EE-626092467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75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533023-9C16-4EA9-B4B1-5C21B549D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524A904-DF85-43C6-8231-DC1D41EA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18DB374-A1E5-4610-9378-0CFB87826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7E7076B-325B-43FE-BA51-8503BA266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809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992B157-39F3-4FAF-BB09-72918128A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DAC6D03-B75A-48FB-BA94-610AB6B98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CAA8E6E-09FC-4856-A382-B2D2EF82A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506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B16D1F-F56E-4758-B938-F4ABEFA40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8B3BCF-15B8-44ED-9A94-F3182B032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3B22F63-2CAD-49F9-A4FC-0C1DD0E4B1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BDDAAEC-664E-4697-ADF8-044AF18B4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39B3311-5154-4D92-B484-33C67E66D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1DF94D-564A-430D-9330-115E02CF6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63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DED40-6B7A-4470-B43C-C90863C95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4EADD87-AB5B-49C0-80B5-CED3219392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5EBAC6A-E5B2-4EB0-AAF8-BA9997EAF7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AF035BA-0345-4688-86F1-878D81989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783F0DA-B884-462F-8E74-DC7D1F747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0AB187-D53B-4BFC-8F97-4A9A339E1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54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44B14A-64B7-458E-9D5B-8D4B1E791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7319D3-623C-437E-880C-F466CC8BF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F1B6FC-4EAA-43BE-931C-194A4533E9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4A273-C3A5-4626-8CC9-3FE8C06A2853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EB4E2D-96E7-4C25-ADD4-318C509D91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20C726-E40B-4F49-A534-66242DB944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E0EE0-62F7-4652-A0DC-D6DD87E87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3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kaznmu.edu.kz/rus/obrazovanie-2/uchebno-metodicheskoe-obedineni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umo.rums.med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2922B1-3497-4807-942D-02530CBCB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>
                <a:latin typeface="Arial Narrow" panose="020B0606020202030204" pitchFamily="34" charset="0"/>
              </a:rPr>
              <a:t>Обсуждение плана работы </a:t>
            </a:r>
            <a:br>
              <a:rPr lang="ru-RU" sz="4000" dirty="0">
                <a:latin typeface="Arial Narrow" panose="020B0606020202030204" pitchFamily="34" charset="0"/>
              </a:rPr>
            </a:br>
            <a:r>
              <a:rPr lang="ru-RU" sz="4000" dirty="0">
                <a:latin typeface="Arial Narrow" panose="020B0606020202030204" pitchFamily="34" charset="0"/>
              </a:rPr>
              <a:t>УМО направления подготовки «Здравоохранение» </a:t>
            </a:r>
            <a:br>
              <a:rPr lang="ru-RU" sz="4000" dirty="0">
                <a:latin typeface="Arial Narrow" panose="020B0606020202030204" pitchFamily="34" charset="0"/>
              </a:rPr>
            </a:br>
            <a:br>
              <a:rPr lang="ru-RU" sz="4000" dirty="0">
                <a:latin typeface="Arial Narrow" panose="020B0606020202030204" pitchFamily="34" charset="0"/>
              </a:rPr>
            </a:br>
            <a:r>
              <a:rPr lang="ru-RU" sz="4000" dirty="0">
                <a:latin typeface="Arial Narrow" panose="020B0606020202030204" pitchFamily="34" charset="0"/>
              </a:rPr>
              <a:t>на 2023-2024 учебный год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38091E7-4F8D-4C44-8248-0A94F51695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0679" y="4899170"/>
            <a:ext cx="9144000" cy="1273029"/>
          </a:xfrm>
        </p:spPr>
        <p:txBody>
          <a:bodyPr/>
          <a:lstStyle/>
          <a:p>
            <a:pPr algn="r"/>
            <a:r>
              <a:rPr lang="ru-RU" dirty="0">
                <a:latin typeface="Arial Narrow" panose="020B0606020202030204" pitchFamily="34" charset="0"/>
              </a:rPr>
              <a:t>руководитель управления координации УМО </a:t>
            </a:r>
            <a:r>
              <a:rPr lang="ru-RU" dirty="0" err="1">
                <a:latin typeface="Arial Narrow" panose="020B0606020202030204" pitchFamily="34" charset="0"/>
              </a:rPr>
              <a:t>Сыдыкова</a:t>
            </a:r>
            <a:r>
              <a:rPr lang="ru-RU" dirty="0">
                <a:latin typeface="Arial Narrow" panose="020B0606020202030204" pitchFamily="34" charset="0"/>
              </a:rPr>
              <a:t> С.И. </a:t>
            </a:r>
          </a:p>
        </p:txBody>
      </p:sp>
    </p:spTree>
    <p:extLst>
      <p:ext uri="{BB962C8B-B14F-4D97-AF65-F5344CB8AC3E}">
        <p14:creationId xmlns:p14="http://schemas.microsoft.com/office/powerpoint/2010/main" val="1059313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E5DEE8-CC5F-428B-9018-0657BAC3B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138" y="1"/>
            <a:ext cx="11573740" cy="1053838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Arial Narrow" panose="020B0606020202030204" pitchFamily="34" charset="0"/>
              </a:rPr>
              <a:t>Мониторинг реализации решений протоколов УМО за 2022-23 </a:t>
            </a:r>
            <a:r>
              <a:rPr lang="ru-RU" sz="3200" dirty="0" err="1">
                <a:latin typeface="Arial Narrow" panose="020B0606020202030204" pitchFamily="34" charset="0"/>
              </a:rPr>
              <a:t>уч.г</a:t>
            </a:r>
            <a:r>
              <a:rPr lang="ru-RU" sz="3200" dirty="0">
                <a:latin typeface="Arial Narrow" panose="020B0606020202030204" pitchFamily="34" charset="0"/>
              </a:rPr>
              <a:t>.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DDD3883-C919-4AE1-9404-E264E72DC1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3192553"/>
              </p:ext>
            </p:extLst>
          </p:nvPr>
        </p:nvGraphicFramePr>
        <p:xfrm>
          <a:off x="276138" y="1053838"/>
          <a:ext cx="11573740" cy="550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956">
                  <a:extLst>
                    <a:ext uri="{9D8B030D-6E8A-4147-A177-3AD203B41FA5}">
                      <a16:colId xmlns:a16="http://schemas.microsoft.com/office/drawing/2014/main" val="1279882857"/>
                    </a:ext>
                  </a:extLst>
                </a:gridCol>
                <a:gridCol w="3788228">
                  <a:extLst>
                    <a:ext uri="{9D8B030D-6E8A-4147-A177-3AD203B41FA5}">
                      <a16:colId xmlns:a16="http://schemas.microsoft.com/office/drawing/2014/main" val="1079278940"/>
                    </a:ext>
                  </a:extLst>
                </a:gridCol>
                <a:gridCol w="1418254">
                  <a:extLst>
                    <a:ext uri="{9D8B030D-6E8A-4147-A177-3AD203B41FA5}">
                      <a16:colId xmlns:a16="http://schemas.microsoft.com/office/drawing/2014/main" val="3304298858"/>
                    </a:ext>
                  </a:extLst>
                </a:gridCol>
                <a:gridCol w="3507554">
                  <a:extLst>
                    <a:ext uri="{9D8B030D-6E8A-4147-A177-3AD203B41FA5}">
                      <a16:colId xmlns:a16="http://schemas.microsoft.com/office/drawing/2014/main" val="838609382"/>
                    </a:ext>
                  </a:extLst>
                </a:gridCol>
                <a:gridCol w="2314748">
                  <a:extLst>
                    <a:ext uri="{9D8B030D-6E8A-4147-A177-3AD203B41FA5}">
                      <a16:colId xmlns:a16="http://schemas.microsoft.com/office/drawing/2014/main" val="36243793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№/п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Наименование вопроса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№ протокола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Реализация решений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Примечание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94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Независимая оценка обучающихся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1, 6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Вернуть на доработку (цель, ожидаемые результаты), РГ на базе МУК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Октябрь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241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Независимая оценка выпускников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1, 3, 4, 5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Плановые вопросы, результаты для оценки ОП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Октябрь, февраль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927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Подготовка кадров по специальности МПД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Результаты работы РГ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Февраль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071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Утверждение ОП СК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1, 3, 5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В 2023 на 3 года утверждали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Актуализация с 20.09.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261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Внесение изменений и дополнений в Классификатор направлений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1, 2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Приостановлено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Декабрь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214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Результаты трудоустройства выпускников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Изменения в 390, автоматизировать учет, </a:t>
                      </a:r>
                      <a:r>
                        <a:rPr lang="ru-RU" sz="1600" dirty="0" err="1">
                          <a:latin typeface="Arial Narrow" panose="020B0606020202030204" pitchFamily="34" charset="0"/>
                        </a:rPr>
                        <a:t>распределенике</a:t>
                      </a:r>
                      <a:r>
                        <a:rPr lang="ru-RU" sz="1600" dirty="0"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600" dirty="0" err="1">
                          <a:latin typeface="Arial Narrow" panose="020B0606020202030204" pitchFamily="34" charset="0"/>
                        </a:rPr>
                        <a:t>доезд</a:t>
                      </a:r>
                      <a:r>
                        <a:rPr lang="ru-RU" sz="1600" dirty="0"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600" dirty="0" err="1">
                          <a:latin typeface="Arial Narrow" panose="020B0606020202030204" pitchFamily="34" charset="0"/>
                        </a:rPr>
                        <a:t>соц.пподдержку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Январь (платформа приема в резидентуру)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428410"/>
                  </a:ext>
                </a:extLst>
              </a:tr>
              <a:tr h="261112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Обсуждение ОП НИМО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4, 5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ГОСО, </a:t>
                      </a:r>
                      <a:r>
                        <a:rPr lang="ru-RU" sz="1600" dirty="0" err="1">
                          <a:latin typeface="Arial Narrow" panose="020B0606020202030204" pitchFamily="34" charset="0"/>
                        </a:rPr>
                        <a:t>ТУПры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 Narrow" panose="020B0606020202030204" pitchFamily="34" charset="0"/>
                        </a:rPr>
                        <a:t>Декабрь, январь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510236"/>
                  </a:ext>
                </a:extLst>
              </a:tr>
              <a:tr h="186944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Разработка </a:t>
                      </a:r>
                      <a:r>
                        <a:rPr lang="ru-RU" sz="1600" dirty="0" err="1">
                          <a:latin typeface="Arial Narrow" panose="020B0606020202030204" pitchFamily="34" charset="0"/>
                        </a:rPr>
                        <a:t>профстандартов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1, 5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Приказ об РГ, проекты ПС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Ноябрь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82182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Предшествующий уровень подготовки для поступающих в магистратуру и докторантуру по направлению Здравоохранение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Предложения в приказ не вошли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Октябрь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2039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Анализ реализации ОП поручение (РУМС)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>
                          <a:latin typeface="Arial Narrow" panose="020B0606020202030204" pitchFamily="34" charset="0"/>
                        </a:rPr>
                        <a:t>Мед.факультетам</a:t>
                      </a:r>
                      <a:r>
                        <a:rPr lang="ru-RU" sz="1600" dirty="0">
                          <a:latin typeface="Arial Narrow" panose="020B0606020202030204" pitchFamily="34" charset="0"/>
                        </a:rPr>
                        <a:t> обеспечить соответствие приказу 391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Декабрь, январь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2865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1232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E5DEE8-CC5F-428B-9018-0657BAC3B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138" y="1"/>
            <a:ext cx="11573740" cy="1053838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Arial Narrow" panose="020B0606020202030204" pitchFamily="34" charset="0"/>
              </a:rPr>
              <a:t>Мониторинг реализации решений круглых столов УМО за 2022-23 </a:t>
            </a:r>
            <a:r>
              <a:rPr lang="ru-RU" sz="3200" dirty="0" err="1">
                <a:latin typeface="Arial Narrow" panose="020B0606020202030204" pitchFamily="34" charset="0"/>
              </a:rPr>
              <a:t>уч.г</a:t>
            </a:r>
            <a:r>
              <a:rPr lang="ru-RU" sz="3200" dirty="0">
                <a:latin typeface="Arial Narrow" panose="020B0606020202030204" pitchFamily="34" charset="0"/>
              </a:rPr>
              <a:t>.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DDD3883-C919-4AE1-9404-E264E72DC1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045040"/>
              </p:ext>
            </p:extLst>
          </p:nvPr>
        </p:nvGraphicFramePr>
        <p:xfrm>
          <a:off x="276137" y="1053838"/>
          <a:ext cx="11573740" cy="216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1061">
                  <a:extLst>
                    <a:ext uri="{9D8B030D-6E8A-4147-A177-3AD203B41FA5}">
                      <a16:colId xmlns:a16="http://schemas.microsoft.com/office/drawing/2014/main" val="1279882857"/>
                    </a:ext>
                  </a:extLst>
                </a:gridCol>
                <a:gridCol w="2685757">
                  <a:extLst>
                    <a:ext uri="{9D8B030D-6E8A-4147-A177-3AD203B41FA5}">
                      <a16:colId xmlns:a16="http://schemas.microsoft.com/office/drawing/2014/main" val="1079278940"/>
                    </a:ext>
                  </a:extLst>
                </a:gridCol>
                <a:gridCol w="5628910">
                  <a:extLst>
                    <a:ext uri="{9D8B030D-6E8A-4147-A177-3AD203B41FA5}">
                      <a16:colId xmlns:a16="http://schemas.microsoft.com/office/drawing/2014/main" val="838609382"/>
                    </a:ext>
                  </a:extLst>
                </a:gridCol>
                <a:gridCol w="2638012">
                  <a:extLst>
                    <a:ext uri="{9D8B030D-6E8A-4147-A177-3AD203B41FA5}">
                      <a16:colId xmlns:a16="http://schemas.microsoft.com/office/drawing/2014/main" val="36243793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№/п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Реализация решений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Примечание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94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 Narrow" panose="020B0606020202030204" pitchFamily="34" charset="0"/>
                        </a:rPr>
                        <a:t>Круглый стол  по разработке ОП НИМО на базе НАО «ЗКМУ»  02.12.2022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600" dirty="0"/>
                        <a:t>Рекомендовать обсуждение формата ОП НИМО.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600" dirty="0"/>
                        <a:t>Организовать мониторинг ОП НИМО организаций образования, входящих в состав УМО.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600" dirty="0"/>
                        <a:t>Рекомендовать УМО проведение встречи с представителями Центра Болонского процесса по результатам мониторинга ОП НИМО, загруженных в реестр ОП ЦБП.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Реализовано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241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081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E5DEE8-CC5F-428B-9018-0657BAC3B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138" y="1"/>
            <a:ext cx="11573740" cy="1053838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Arial Narrow" panose="020B0606020202030204" pitchFamily="34" charset="0"/>
              </a:rPr>
              <a:t>Мониторинг реализации решений круглых столов УМО за 2022-23 </a:t>
            </a:r>
            <a:r>
              <a:rPr lang="ru-RU" sz="3200" dirty="0" err="1">
                <a:latin typeface="Arial Narrow" panose="020B0606020202030204" pitchFamily="34" charset="0"/>
              </a:rPr>
              <a:t>уч.г</a:t>
            </a:r>
            <a:r>
              <a:rPr lang="ru-RU" sz="3200" dirty="0">
                <a:latin typeface="Arial Narrow" panose="020B0606020202030204" pitchFamily="34" charset="0"/>
              </a:rPr>
              <a:t>.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DDD3883-C919-4AE1-9404-E264E72DC1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2537103"/>
              </p:ext>
            </p:extLst>
          </p:nvPr>
        </p:nvGraphicFramePr>
        <p:xfrm>
          <a:off x="276137" y="1053838"/>
          <a:ext cx="11573740" cy="561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1061">
                  <a:extLst>
                    <a:ext uri="{9D8B030D-6E8A-4147-A177-3AD203B41FA5}">
                      <a16:colId xmlns:a16="http://schemas.microsoft.com/office/drawing/2014/main" val="1279882857"/>
                    </a:ext>
                  </a:extLst>
                </a:gridCol>
                <a:gridCol w="1734035">
                  <a:extLst>
                    <a:ext uri="{9D8B030D-6E8A-4147-A177-3AD203B41FA5}">
                      <a16:colId xmlns:a16="http://schemas.microsoft.com/office/drawing/2014/main" val="1079278940"/>
                    </a:ext>
                  </a:extLst>
                </a:gridCol>
                <a:gridCol w="6580632">
                  <a:extLst>
                    <a:ext uri="{9D8B030D-6E8A-4147-A177-3AD203B41FA5}">
                      <a16:colId xmlns:a16="http://schemas.microsoft.com/office/drawing/2014/main" val="838609382"/>
                    </a:ext>
                  </a:extLst>
                </a:gridCol>
                <a:gridCol w="2638012">
                  <a:extLst>
                    <a:ext uri="{9D8B030D-6E8A-4147-A177-3AD203B41FA5}">
                      <a16:colId xmlns:a16="http://schemas.microsoft.com/office/drawing/2014/main" val="36243793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№/п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Реализация решений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Примечание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94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 Narrow" panose="020B0606020202030204" pitchFamily="34" charset="0"/>
                        </a:rPr>
                        <a:t>Круглый стол ОП НИМО на базе НАО «МУК»  10.02.2023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 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дорожную карту по внедрению программ НИМО внести вопросы приведения в соответствие с НПА приема 2022 года, введения обязательной резидентуры, организацию мероприятий по разъяснительной компании на уровне вузов, обучению ППС и АУП с утверждением программы обучения на уровне УМО.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Рабочей группе НИМО медицинских программ учесть проблемные вопросы и пути решения разработки и внедрения ОП НИМО. Для решения вопросов внедрения и реализации ОП НИМО до заседания УМО обеспечить представительство организаций образования в Секции высшего и послевузовского образования УМО.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Рабочей группе по разработке ОП НИМО по МПД подготовить проект приказа с СТ для внесения изменений и дополнений ГОСО и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ТУПрах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программ здравоохранения. Для решения вопросов внедрения и реализации ОП НИМО ходатайствовать о формировании Комитета МПД в структуре ГУП Общественное здравоохранение.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Вопросы академического качества и аккредитации ОП НИМО обсудить на встрече с аккредитационными агентствами.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Вопрос переименования и изменения продолжительности обучения ОП «Общественное здоровья» вынести на обсуждение после утверждения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профстандартов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«Общественное здравоохранение» и «Медико-профилактическое дело».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Частично реализованы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927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983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E5DEE8-CC5F-428B-9018-0657BAC3B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138" y="1"/>
            <a:ext cx="11573740" cy="1053838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Arial Narrow" panose="020B0606020202030204" pitchFamily="34" charset="0"/>
              </a:rPr>
              <a:t>Мониторинг реализации решений круглых столов УМО за 2022-23 </a:t>
            </a:r>
            <a:r>
              <a:rPr lang="ru-RU" sz="3200" dirty="0" err="1">
                <a:latin typeface="Arial Narrow" panose="020B0606020202030204" pitchFamily="34" charset="0"/>
              </a:rPr>
              <a:t>уч.г</a:t>
            </a:r>
            <a:r>
              <a:rPr lang="ru-RU" sz="3200" dirty="0">
                <a:latin typeface="Arial Narrow" panose="020B0606020202030204" pitchFamily="34" charset="0"/>
              </a:rPr>
              <a:t>.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DDD3883-C919-4AE1-9404-E264E72DC1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1929255"/>
              </p:ext>
            </p:extLst>
          </p:nvPr>
        </p:nvGraphicFramePr>
        <p:xfrm>
          <a:off x="276137" y="1053838"/>
          <a:ext cx="11573740" cy="396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1061">
                  <a:extLst>
                    <a:ext uri="{9D8B030D-6E8A-4147-A177-3AD203B41FA5}">
                      <a16:colId xmlns:a16="http://schemas.microsoft.com/office/drawing/2014/main" val="1279882857"/>
                    </a:ext>
                  </a:extLst>
                </a:gridCol>
                <a:gridCol w="2685757">
                  <a:extLst>
                    <a:ext uri="{9D8B030D-6E8A-4147-A177-3AD203B41FA5}">
                      <a16:colId xmlns:a16="http://schemas.microsoft.com/office/drawing/2014/main" val="1079278940"/>
                    </a:ext>
                  </a:extLst>
                </a:gridCol>
                <a:gridCol w="5628910">
                  <a:extLst>
                    <a:ext uri="{9D8B030D-6E8A-4147-A177-3AD203B41FA5}">
                      <a16:colId xmlns:a16="http://schemas.microsoft.com/office/drawing/2014/main" val="838609382"/>
                    </a:ext>
                  </a:extLst>
                </a:gridCol>
                <a:gridCol w="2638012">
                  <a:extLst>
                    <a:ext uri="{9D8B030D-6E8A-4147-A177-3AD203B41FA5}">
                      <a16:colId xmlns:a16="http://schemas.microsoft.com/office/drawing/2014/main" val="36243793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№/п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Реализация решений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Примечание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94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Круглый стол по резидентуре на базе НАО «МУК» 20.04.2023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600" dirty="0">
                          <a:latin typeface="Arial Narrow" panose="020B0606020202030204" pitchFamily="34" charset="0"/>
                        </a:rPr>
                        <a:t>Поэтапно обсудить методику единого вступительного экзамена на образовательные программы резидентуры в вузах, НЦ, НИИ РК на уровне Секции высшего и послевузовского образования УМО и на заседании основного состава УМО в мае </a:t>
                      </a:r>
                      <a:r>
                        <a:rPr lang="ru-RU" sz="1600" dirty="0" err="1">
                          <a:latin typeface="Arial Narrow" panose="020B0606020202030204" pitchFamily="34" charset="0"/>
                        </a:rPr>
                        <a:t>т.г</a:t>
                      </a:r>
                      <a:r>
                        <a:rPr lang="ru-RU" sz="1600" dirty="0">
                          <a:latin typeface="Arial Narrow" panose="020B0606020202030204" pitchFamily="34" charset="0"/>
                        </a:rPr>
                        <a:t>. 2)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600" dirty="0">
                          <a:latin typeface="Arial Narrow" panose="020B0606020202030204" pitchFamily="34" charset="0"/>
                        </a:rPr>
                        <a:t>Учесть особенности подготовки в резидентуре в формировании отраслевой системы квалификаций, в том числе при разработке профессиональных стандартов.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Единый прием, проекты </a:t>
                      </a:r>
                      <a:r>
                        <a:rPr lang="ru-RU" sz="1600" dirty="0" err="1">
                          <a:latin typeface="Arial Narrow" panose="020B0606020202030204" pitchFamily="34" charset="0"/>
                        </a:rPr>
                        <a:t>профстандартов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071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 Narrow" panose="020B0606020202030204" pitchFamily="34" charset="0"/>
                        </a:rPr>
                        <a:t>Круглый стол с НААР, ЕЦА на базе НАО «МУК» 21.04.2023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600" dirty="0">
                          <a:latin typeface="Arial Narrow" panose="020B0606020202030204" pitchFamily="34" charset="0"/>
                        </a:rPr>
                        <a:t>Предусмотреть первичную аккредитацию ОП НИМО по стандартам базового медицинского образования.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600" dirty="0">
                          <a:latin typeface="Arial Narrow" panose="020B0606020202030204" pitchFamily="34" charset="0"/>
                        </a:rPr>
                        <a:t>Рассмотреть возможности продления сроков аккредитации действующих ОП.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600" dirty="0">
                          <a:latin typeface="Arial Narrow" panose="020B0606020202030204" pitchFamily="34" charset="0"/>
                        </a:rPr>
                        <a:t>Предусмотреть возможность выделения образовательных грантов для ОП магистратуры и докторантуры по Биомедицине с 2024 года.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261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0544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E5DEE8-CC5F-428B-9018-0657BAC3B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138" y="1"/>
            <a:ext cx="11573740" cy="818146"/>
          </a:xfrm>
        </p:spPr>
        <p:txBody>
          <a:bodyPr>
            <a:noAutofit/>
          </a:bodyPr>
          <a:lstStyle/>
          <a:p>
            <a:pPr algn="ctr"/>
            <a:r>
              <a:rPr lang="kk-KZ" sz="2000" b="1" dirty="0">
                <a:latin typeface="Arial Narrow" panose="020B0606020202030204" pitchFamily="34" charset="0"/>
              </a:rPr>
              <a:t>План работы Учебно-методического объединения по направлению подготовки – Здравоохранение </a:t>
            </a:r>
            <a:br>
              <a:rPr lang="kk-KZ" sz="2000" b="1" dirty="0">
                <a:latin typeface="Arial Narrow" panose="020B0606020202030204" pitchFamily="34" charset="0"/>
              </a:rPr>
            </a:br>
            <a:r>
              <a:rPr lang="kk-KZ" sz="2000" b="1" dirty="0">
                <a:latin typeface="Arial Narrow" panose="020B0606020202030204" pitchFamily="34" charset="0"/>
              </a:rPr>
              <a:t>на 2023-2024 учебный год</a:t>
            </a:r>
            <a:endParaRPr lang="ru-RU" sz="2000" dirty="0">
              <a:latin typeface="Arial Narrow" panose="020B0606020202030204" pitchFamily="34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43FF08DF-6060-414D-8355-66C85A906E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031131"/>
              </p:ext>
            </p:extLst>
          </p:nvPr>
        </p:nvGraphicFramePr>
        <p:xfrm>
          <a:off x="276138" y="818147"/>
          <a:ext cx="11639724" cy="5878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5757">
                  <a:extLst>
                    <a:ext uri="{9D8B030D-6E8A-4147-A177-3AD203B41FA5}">
                      <a16:colId xmlns:a16="http://schemas.microsoft.com/office/drawing/2014/main" val="1413525711"/>
                    </a:ext>
                  </a:extLst>
                </a:gridCol>
                <a:gridCol w="7432047">
                  <a:extLst>
                    <a:ext uri="{9D8B030D-6E8A-4147-A177-3AD203B41FA5}">
                      <a16:colId xmlns:a16="http://schemas.microsoft.com/office/drawing/2014/main" val="1316799110"/>
                    </a:ext>
                  </a:extLst>
                </a:gridCol>
                <a:gridCol w="1185817">
                  <a:extLst>
                    <a:ext uri="{9D8B030D-6E8A-4147-A177-3AD203B41FA5}">
                      <a16:colId xmlns:a16="http://schemas.microsoft.com/office/drawing/2014/main" val="2274105933"/>
                    </a:ext>
                  </a:extLst>
                </a:gridCol>
                <a:gridCol w="2576103">
                  <a:extLst>
                    <a:ext uri="{9D8B030D-6E8A-4147-A177-3AD203B41FA5}">
                      <a16:colId xmlns:a16="http://schemas.microsoft.com/office/drawing/2014/main" val="135254010"/>
                    </a:ext>
                  </a:extLst>
                </a:gridCol>
              </a:tblGrid>
              <a:tr h="61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spc="-5"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spc="-5">
                          <a:effectLst/>
                          <a:latin typeface="Arial Narrow" panose="020B0606020202030204" pitchFamily="34" charset="0"/>
                        </a:rPr>
                        <a:t>Мероприятие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spc="-5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Месяц 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spc="-5">
                          <a:effectLst/>
                          <a:latin typeface="Arial Narrow" panose="020B0606020202030204" pitchFamily="34" charset="0"/>
                        </a:rPr>
                        <a:t>Ответственный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 anchor="ctr"/>
                </a:tc>
                <a:extLst>
                  <a:ext uri="{0D108BD9-81ED-4DB2-BD59-A6C34878D82A}">
                    <a16:rowId xmlns:a16="http://schemas.microsoft.com/office/drawing/2014/main" val="2873913542"/>
                  </a:ext>
                </a:extLst>
              </a:tr>
              <a:tr h="22515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Актуализация и утверждение состава УМО, ГУП, Комитетов на 2023-2024 учебный год, утверждение планов работы УМО, Секций, ГУП, Комитетов на 2023-2024 учебный год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 Narrow" panose="020B0606020202030204" pitchFamily="34" charset="0"/>
                        </a:rPr>
                        <a:t>Сентябрь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Заместитель председателя УМО, </a:t>
                      </a: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Методист УМО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extLst>
                  <a:ext uri="{0D108BD9-81ED-4DB2-BD59-A6C34878D82A}">
                    <a16:rowId xmlns:a16="http://schemas.microsoft.com/office/drawing/2014/main" val="4098776946"/>
                  </a:ext>
                </a:extLst>
              </a:tr>
              <a:tr h="185919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Актуализация ОП СК, обсуждение Каталога ОП ДО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Сентябрь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Секция ДО и НФО, </a:t>
                      </a: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ННЦРЗ имени С.Каирбековой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extLst>
                  <a:ext uri="{0D108BD9-81ED-4DB2-BD59-A6C34878D82A}">
                    <a16:rowId xmlns:a16="http://schemas.microsoft.com/office/drawing/2014/main" val="1804726496"/>
                  </a:ext>
                </a:extLst>
              </a:tr>
              <a:tr h="14768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Анализ результатов независимой оценки выпускников программ высшего и послевузовского образования 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Октябрь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НЦНЭ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extLst>
                  <a:ext uri="{0D108BD9-81ED-4DB2-BD59-A6C34878D82A}">
                    <a16:rowId xmlns:a16="http://schemas.microsoft.com/office/drawing/2014/main" val="1051493083"/>
                  </a:ext>
                </a:extLst>
              </a:tr>
              <a:tr h="22515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Независимая оценка обучающихся ОП по направлению подготовки Здравоохранение: цель, ожидаемые результаты, формат оценивания, использование результатов оценивания 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Октябрь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НЦНЭ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extLst>
                  <a:ext uri="{0D108BD9-81ED-4DB2-BD59-A6C34878D82A}">
                    <a16:rowId xmlns:a16="http://schemas.microsoft.com/office/drawing/2014/main" val="496560715"/>
                  </a:ext>
                </a:extLst>
              </a:tr>
              <a:tr h="22515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Независимая оценка обучающихся ОП по направлению подготовки Здравоохранение: согласование спецификаций, списка экспертов, графика экспертизы и аттестации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Октябрь-ноябрь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НЦНЭ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extLst>
                  <a:ext uri="{0D108BD9-81ED-4DB2-BD59-A6C34878D82A}">
                    <a16:rowId xmlns:a16="http://schemas.microsoft.com/office/drawing/2014/main" val="102158011"/>
                  </a:ext>
                </a:extLst>
              </a:tr>
              <a:tr h="22515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Итоги приема в магистратуру и докторантуру по направлению «Здравоохранение», предшествующий уровень подготовки для поступающих в магистратуру и докторантуру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Октябрь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Секция ВиПВО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extLst>
                  <a:ext uri="{0D108BD9-81ED-4DB2-BD59-A6C34878D82A}">
                    <a16:rowId xmlns:a16="http://schemas.microsoft.com/office/drawing/2014/main" val="2203141959"/>
                  </a:ext>
                </a:extLst>
              </a:tr>
              <a:tr h="123946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Обсуждение централизованного приема в резидентуру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Ноябрь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ННЦРЗ имени С.Каирбековой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extLst>
                  <a:ext uri="{0D108BD9-81ED-4DB2-BD59-A6C34878D82A}">
                    <a16:rowId xmlns:a16="http://schemas.microsoft.com/office/drawing/2014/main" val="393437996"/>
                  </a:ext>
                </a:extLst>
              </a:tr>
              <a:tr h="14768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Разработка профессиональных стандартов в области здравоохранения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Ноябрь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УМО, ГУПы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extLst>
                  <a:ext uri="{0D108BD9-81ED-4DB2-BD59-A6C34878D82A}">
                    <a16:rowId xmlns:a16="http://schemas.microsoft.com/office/drawing/2014/main" val="2423582199"/>
                  </a:ext>
                </a:extLst>
              </a:tr>
              <a:tr h="14768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Признание результатов обучения формального и неформального обучения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Ноябрь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Секция ВиПВО, Секция ДО и НФО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extLst>
                  <a:ext uri="{0D108BD9-81ED-4DB2-BD59-A6C34878D82A}">
                    <a16:rowId xmlns:a16="http://schemas.microsoft.com/office/drawing/2014/main" val="2912827997"/>
                  </a:ext>
                </a:extLst>
              </a:tr>
              <a:tr h="70218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Внесение изменений и дополнений в Классификатор направлений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Декабрь 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ДНЧР, УМО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extLst>
                  <a:ext uri="{0D108BD9-81ED-4DB2-BD59-A6C34878D82A}">
                    <a16:rowId xmlns:a16="http://schemas.microsoft.com/office/drawing/2014/main" val="4252604826"/>
                  </a:ext>
                </a:extLst>
              </a:tr>
              <a:tr h="14768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Мониторинг образовательных программ по направлению подготовки «Здравоохранения» ОВПО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Декабрь 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УМО, НЦРВО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extLst>
                  <a:ext uri="{0D108BD9-81ED-4DB2-BD59-A6C34878D82A}">
                    <a16:rowId xmlns:a16="http://schemas.microsoft.com/office/drawing/2014/main" val="2821933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33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43FF08DF-6060-414D-8355-66C85A906E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654409"/>
              </p:ext>
            </p:extLst>
          </p:nvPr>
        </p:nvGraphicFramePr>
        <p:xfrm>
          <a:off x="107695" y="92994"/>
          <a:ext cx="11923883" cy="66720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6639">
                  <a:extLst>
                    <a:ext uri="{9D8B030D-6E8A-4147-A177-3AD203B41FA5}">
                      <a16:colId xmlns:a16="http://schemas.microsoft.com/office/drawing/2014/main" val="1413525711"/>
                    </a:ext>
                  </a:extLst>
                </a:gridCol>
                <a:gridCol w="7613485">
                  <a:extLst>
                    <a:ext uri="{9D8B030D-6E8A-4147-A177-3AD203B41FA5}">
                      <a16:colId xmlns:a16="http://schemas.microsoft.com/office/drawing/2014/main" val="1316799110"/>
                    </a:ext>
                  </a:extLst>
                </a:gridCol>
                <a:gridCol w="1214766">
                  <a:extLst>
                    <a:ext uri="{9D8B030D-6E8A-4147-A177-3AD203B41FA5}">
                      <a16:colId xmlns:a16="http://schemas.microsoft.com/office/drawing/2014/main" val="2274105933"/>
                    </a:ext>
                  </a:extLst>
                </a:gridCol>
                <a:gridCol w="2638993">
                  <a:extLst>
                    <a:ext uri="{9D8B030D-6E8A-4147-A177-3AD203B41FA5}">
                      <a16:colId xmlns:a16="http://schemas.microsoft.com/office/drawing/2014/main" val="135254010"/>
                    </a:ext>
                  </a:extLst>
                </a:gridCol>
              </a:tblGrid>
              <a:tr h="61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spc="-5"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spc="-5">
                          <a:effectLst/>
                          <a:latin typeface="Arial Narrow" panose="020B0606020202030204" pitchFamily="34" charset="0"/>
                        </a:rPr>
                        <a:t>Мероприятие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spc="-5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Месяц 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spc="-5">
                          <a:effectLst/>
                          <a:latin typeface="Arial Narrow" panose="020B0606020202030204" pitchFamily="34" charset="0"/>
                        </a:rPr>
                        <a:t>Ответственный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 anchor="ctr"/>
                </a:tc>
                <a:extLst>
                  <a:ext uri="{0D108BD9-81ED-4DB2-BD59-A6C34878D82A}">
                    <a16:rowId xmlns:a16="http://schemas.microsoft.com/office/drawing/2014/main" val="2873913542"/>
                  </a:ext>
                </a:extLst>
              </a:tr>
              <a:tr h="14768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Мониторинг образовательных программ по направлению подготовки «Здравоохранения» НИИ, НЦ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Январь 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УМО, НЦРВО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extLst>
                  <a:ext uri="{0D108BD9-81ED-4DB2-BD59-A6C34878D82A}">
                    <a16:rowId xmlns:a16="http://schemas.microsoft.com/office/drawing/2014/main" val="3492493926"/>
                  </a:ext>
                </a:extLst>
              </a:tr>
              <a:tr h="185919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Результаты трудоустройства выпускников 2023 года, анализ обеспеченности кадров здравоохранения РК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Январь 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Обсерватория кадровых ресурсов ННЦРЗ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extLst>
                  <a:ext uri="{0D108BD9-81ED-4DB2-BD59-A6C34878D82A}">
                    <a16:rowId xmlns:a16="http://schemas.microsoft.com/office/drawing/2014/main" val="53463797"/>
                  </a:ext>
                </a:extLst>
              </a:tr>
              <a:tr h="22515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Независимая оценка выпускников ОП по направлению подготовки Здравоохранение: согласование спецификаций, списка экспертов, графика экспертизы и аттестации 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Февраль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НЦНЭ, председатели ГУП, Секция ВО и ПВО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extLst>
                  <a:ext uri="{0D108BD9-81ED-4DB2-BD59-A6C34878D82A}">
                    <a16:rowId xmlns:a16="http://schemas.microsoft.com/office/drawing/2014/main" val="2146474360"/>
                  </a:ext>
                </a:extLst>
              </a:tr>
              <a:tr h="123946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Подготовка кадров по специальности МПД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Февраль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Секция ВО и ПВО, РГ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extLst>
                  <a:ext uri="{0D108BD9-81ED-4DB2-BD59-A6C34878D82A}">
                    <a16:rowId xmlns:a16="http://schemas.microsoft.com/office/drawing/2014/main" val="1583479608"/>
                  </a:ext>
                </a:extLst>
              </a:tr>
              <a:tr h="123946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Централизованный прием в резидентуру: готовность к внедрению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Март 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ННЦРЗ имени С.Каирбековой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extLst>
                  <a:ext uri="{0D108BD9-81ED-4DB2-BD59-A6C34878D82A}">
                    <a16:rowId xmlns:a16="http://schemas.microsoft.com/office/drawing/2014/main" val="3031186086"/>
                  </a:ext>
                </a:extLst>
              </a:tr>
              <a:tr h="123946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Круглый стол: Система квалификаций в области здравоохранения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Апрель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ГУПы, Секция ВиПВО, УМО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extLst>
                  <a:ext uri="{0D108BD9-81ED-4DB2-BD59-A6C34878D82A}">
                    <a16:rowId xmlns:a16="http://schemas.microsoft.com/office/drawing/2014/main" val="3072714837"/>
                  </a:ext>
                </a:extLst>
              </a:tr>
              <a:tr h="185919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Мониторинг деятельности ГУП и Комитетов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Май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Заместитель председателя УМО, Методист УМО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 anchor="ctr"/>
                </a:tc>
                <a:extLst>
                  <a:ext uri="{0D108BD9-81ED-4DB2-BD59-A6C34878D82A}">
                    <a16:rowId xmlns:a16="http://schemas.microsoft.com/office/drawing/2014/main" val="3051910051"/>
                  </a:ext>
                </a:extLst>
              </a:tr>
              <a:tr h="185919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Мониторинг деятельности Секций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Июнь 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Заместитель председателя УМО, Методист УМО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 anchor="ctr"/>
                </a:tc>
                <a:extLst>
                  <a:ext uri="{0D108BD9-81ED-4DB2-BD59-A6C34878D82A}">
                    <a16:rowId xmlns:a16="http://schemas.microsoft.com/office/drawing/2014/main" val="3043329669"/>
                  </a:ext>
                </a:extLst>
              </a:tr>
              <a:tr h="185919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Отчет УМО, обсуждение плана УМО</a:t>
                      </a: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Июль 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Заместитель председателя УМО, Методист УМО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 anchor="ctr"/>
                </a:tc>
                <a:extLst>
                  <a:ext uri="{0D108BD9-81ED-4DB2-BD59-A6C34878D82A}">
                    <a16:rowId xmlns:a16="http://schemas.microsoft.com/office/drawing/2014/main" val="4146983283"/>
                  </a:ext>
                </a:extLst>
              </a:tr>
              <a:tr h="247892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Утверждение учебников и учебных пособий, рекомендованных для присвоения грифов УМО по направлению подготовки Здравоохранение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По мере обращения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Организации образования, ННЦРЗ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extLst>
                  <a:ext uri="{0D108BD9-81ED-4DB2-BD59-A6C34878D82A}">
                    <a16:rowId xmlns:a16="http://schemas.microsoft.com/office/drawing/2014/main" val="3072287022"/>
                  </a:ext>
                </a:extLst>
              </a:tr>
              <a:tr h="247892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Подготовка рекомендаций для внесения изменений и дополнений в НПА в области здравоохранения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 Narrow" panose="020B0606020202030204" pitchFamily="34" charset="0"/>
                        </a:rPr>
                        <a:t>ГУПы, Секции, УМО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 anchor="ctr"/>
                </a:tc>
                <a:extLst>
                  <a:ext uri="{0D108BD9-81ED-4DB2-BD59-A6C34878D82A}">
                    <a16:rowId xmlns:a16="http://schemas.microsoft.com/office/drawing/2014/main" val="894161777"/>
                  </a:ext>
                </a:extLst>
              </a:tr>
              <a:tr h="185919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Подготовка рекомендаций по планированию и реализации программ высшего, послевузовского, дополнительного и неформального образования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ГУПы, Секции, УМО</a:t>
                      </a:r>
                      <a:endParaRPr lang="ru-RU" sz="160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 anchor="ctr"/>
                </a:tc>
                <a:extLst>
                  <a:ext uri="{0D108BD9-81ED-4DB2-BD59-A6C34878D82A}">
                    <a16:rowId xmlns:a16="http://schemas.microsoft.com/office/drawing/2014/main" val="2322766804"/>
                  </a:ext>
                </a:extLst>
              </a:tr>
              <a:tr h="123946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Ответы на обращения физических и юридических лиц по вопросам подготовки кадров здравоохранения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ГУПы, Секции, УМО</a:t>
                      </a:r>
                      <a:endParaRPr lang="ru-RU" sz="160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 anchor="ctr"/>
                </a:tc>
                <a:extLst>
                  <a:ext uri="{0D108BD9-81ED-4DB2-BD59-A6C34878D82A}">
                    <a16:rowId xmlns:a16="http://schemas.microsoft.com/office/drawing/2014/main" val="28857483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19920" marR="1992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Выполнение протокольных поручений РУМС </a:t>
                      </a:r>
                      <a:r>
                        <a:rPr lang="kk-KZ" sz="1600" dirty="0">
                          <a:effectLst/>
                          <a:latin typeface="Arial Narrow" panose="020B0606020202030204" pitchFamily="34" charset="0"/>
                        </a:rPr>
                        <a:t>МНВО</a:t>
                      </a: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 РК, </a:t>
                      </a:r>
                      <a:r>
                        <a:rPr lang="ru-RU" sz="1600" dirty="0" err="1">
                          <a:effectLst/>
                          <a:latin typeface="Arial Narrow" panose="020B0606020202030204" pitchFamily="34" charset="0"/>
                        </a:rPr>
                        <a:t>ЦБПиАМ</a:t>
                      </a: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, МЗ РК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 Narrow" panose="020B0606020202030204" pitchFamily="34" charset="0"/>
                        </a:rPr>
                        <a:t>ГУПы, Секции, УМО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920" marR="19920" marT="0" marB="0" anchor="ctr"/>
                </a:tc>
                <a:extLst>
                  <a:ext uri="{0D108BD9-81ED-4DB2-BD59-A6C34878D82A}">
                    <a16:rowId xmlns:a16="http://schemas.microsoft.com/office/drawing/2014/main" val="1041930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4857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857E8B4-B50A-4B5F-A861-1EF818E6BF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82" y="434390"/>
            <a:ext cx="7991475" cy="572452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D8E5347-A70C-44D5-A7EA-A919A7144D23}"/>
              </a:ext>
            </a:extLst>
          </p:cNvPr>
          <p:cNvSpPr/>
          <p:nvPr/>
        </p:nvSpPr>
        <p:spPr>
          <a:xfrm>
            <a:off x="8788318" y="2540351"/>
            <a:ext cx="28823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3"/>
              </a:rPr>
              <a:t>https://kaznmu.edu.kz/rus/obrazovanie-2/uchebno-metodicheskoe-obedinenie/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3756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E5DEE8-CC5F-428B-9018-0657BAC3B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130" y="445170"/>
            <a:ext cx="11573740" cy="1053838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Arial Narrow" panose="020B0606020202030204" pitchFamily="34" charset="0"/>
              </a:rPr>
              <a:t>ПРОЕКТ РЕШЕНИЯ: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A1F9EADB-60EE-4EC2-A3F4-855911229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ru-RU" sz="2800" dirty="0">
                <a:latin typeface="Arial Narrow" panose="020B0606020202030204" pitchFamily="34" charset="0"/>
              </a:rPr>
              <a:t>Предложения в план работы УМО на 2023-24 учебный год направить на электронную почту </a:t>
            </a:r>
            <a:r>
              <a:rPr lang="ru-RU" sz="2800" u="sng" dirty="0">
                <a:latin typeface="Arial Narrow" panose="020B0606020202030204" pitchFamily="34" charset="0"/>
                <a:hlinkClick r:id="rId2"/>
              </a:rPr>
              <a:t>umo.rums.med@gmail.com</a:t>
            </a:r>
            <a:r>
              <a:rPr lang="ru-RU" sz="2800" dirty="0">
                <a:latin typeface="Arial Narrow" panose="020B0606020202030204" pitchFamily="34" charset="0"/>
              </a:rPr>
              <a:t> до 15 сентября </a:t>
            </a:r>
            <a:r>
              <a:rPr lang="ru-RU" sz="2800" dirty="0" err="1">
                <a:latin typeface="Arial Narrow" panose="020B0606020202030204" pitchFamily="34" charset="0"/>
              </a:rPr>
              <a:t>т.г</a:t>
            </a:r>
            <a:r>
              <a:rPr lang="ru-RU" sz="2800" dirty="0">
                <a:latin typeface="Arial Narrow" panose="020B0606020202030204" pitchFamily="34" charset="0"/>
              </a:rPr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800" dirty="0">
                <a:latin typeface="Arial Narrow" panose="020B0606020202030204" pitchFamily="34" charset="0"/>
              </a:rPr>
              <a:t>Предложения по актуализации состава УМО, Секций, ГУП, Комитетов на 2023-24 учебный год направить на электронную почту </a:t>
            </a:r>
            <a:r>
              <a:rPr lang="ru-RU" sz="2800" u="sng" dirty="0">
                <a:latin typeface="Arial Narrow" panose="020B0606020202030204" pitchFamily="34" charset="0"/>
                <a:hlinkClick r:id="rId2"/>
              </a:rPr>
              <a:t>umo.rums.med@gmail.com</a:t>
            </a:r>
            <a:r>
              <a:rPr lang="ru-RU" sz="2800" dirty="0">
                <a:latin typeface="Arial Narrow" panose="020B0606020202030204" pitchFamily="34" charset="0"/>
              </a:rPr>
              <a:t> до 15 сентября </a:t>
            </a:r>
            <a:r>
              <a:rPr lang="ru-RU" sz="2800" dirty="0" err="1">
                <a:latin typeface="Arial Narrow" panose="020B0606020202030204" pitchFamily="34" charset="0"/>
              </a:rPr>
              <a:t>т.г</a:t>
            </a:r>
            <a:r>
              <a:rPr lang="ru-RU" sz="2800" dirty="0">
                <a:latin typeface="Arial Narrow" panose="020B0606020202030204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71246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1162</Words>
  <Application>Microsoft Office PowerPoint</Application>
  <PresentationFormat>Широкоэкранный</PresentationFormat>
  <Paragraphs>213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Times New Roman</vt:lpstr>
      <vt:lpstr>Тема Office</vt:lpstr>
      <vt:lpstr>Обсуждение плана работы  УМО направления подготовки «Здравоохранение»   на 2023-2024 учебный год</vt:lpstr>
      <vt:lpstr>Мониторинг реализации решений протоколов УМО за 2022-23 уч.г.</vt:lpstr>
      <vt:lpstr>Мониторинг реализации решений круглых столов УМО за 2022-23 уч.г.</vt:lpstr>
      <vt:lpstr>Мониторинг реализации решений круглых столов УМО за 2022-23 уч.г.</vt:lpstr>
      <vt:lpstr>Мониторинг реализации решений круглых столов УМО за 2022-23 уч.г.</vt:lpstr>
      <vt:lpstr>План работы Учебно-методического объединения по направлению подготовки – Здравоохранение  на 2023-2024 учебный год</vt:lpstr>
      <vt:lpstr>Презентация PowerPoint</vt:lpstr>
      <vt:lpstr>Презентация PowerPoint</vt:lpstr>
      <vt:lpstr>ПРОЕКТ РЕШЕНИЯ: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Обсуждение плана работы  УМО направления подготовки «Здравоохранение»   на 2023-2024 учебный год</dc:title>
  <dc:creator>Saule Sydykova</dc:creator>
  <cp:lastModifiedBy>Saule Sydykova</cp:lastModifiedBy>
  <cp:revision>11</cp:revision>
  <dcterms:created xsi:type="dcterms:W3CDTF">2023-09-02T13:16:18Z</dcterms:created>
  <dcterms:modified xsi:type="dcterms:W3CDTF">2023-09-02T14:46:31Z</dcterms:modified>
</cp:coreProperties>
</file>