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3" r:id="rId2"/>
    <p:sldId id="283" r:id="rId3"/>
    <p:sldId id="277" r:id="rId4"/>
    <p:sldId id="279" r:id="rId5"/>
    <p:sldId id="257" r:id="rId6"/>
    <p:sldId id="278" r:id="rId7"/>
    <p:sldId id="280" r:id="rId8"/>
    <p:sldId id="281" r:id="rId9"/>
    <p:sldId id="273" r:id="rId10"/>
    <p:sldId id="28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02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25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56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68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18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95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6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7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84" y="3334850"/>
            <a:ext cx="12153207" cy="235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4D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5538" y="4913774"/>
            <a:ext cx="1219199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УМО Сыдыкова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46262" y="5032401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5" y="137897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96975" y="3412172"/>
            <a:ext cx="12192000" cy="14858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/>
            <a:r>
              <a:rPr lang="ru-RU" sz="32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реализации образовательных программ с учетом методологического обеспечения, квалификации ППС, </a:t>
            </a:r>
          </a:p>
          <a:p>
            <a:pPr algn="ctr"/>
            <a:r>
              <a:rPr lang="ru-RU" sz="32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оборудования и др. (поручение РУМС от 18 мая 2023г), </a:t>
            </a:r>
            <a:endParaRPr lang="ru-RU" sz="32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9824" y="1290111"/>
            <a:ext cx="1141235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реализации ОП уровней высшего, базового медицинского, послевузовского уровней по информации, предоставленной </a:t>
            </a:r>
            <a:r>
              <a:rPr lang="ru-RU" sz="20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показал удовлетворительное методологическое обеспечение, соответствие квалификации ППС и оснащение оборудованием, базами практик и др.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</a:t>
            </a:r>
            <a:r>
              <a:rPr lang="ru-RU" sz="20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sz="20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КОУ, </a:t>
            </a:r>
            <a:r>
              <a:rPr lang="en-US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UIB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совершенствовать укомплектованность педагогическими и преподавательскими кадрами, обеспечение соответствующим оборудованием (фармация, стоматология). Для подготовки врачебных кадров </a:t>
            </a: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</a:t>
            </a:r>
            <a:r>
              <a:rPr lang="ru-RU" sz="20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sz="20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КОУ, </a:t>
            </a:r>
            <a:r>
              <a:rPr lang="en-US" sz="20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UIB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наличие 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риложений к лицензии на образовательную деятельность на уровне магистратуры, резидентуры, докторантуры.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10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6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ru-RU" sz="1600" dirty="0">
                <a:solidFill>
                  <a:srgbClr val="8B4D80"/>
                </a:solidFill>
              </a:rPr>
              <a:t>г. Алматы, ул. Толе би, 94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ru-RU" sz="1600" dirty="0">
                <a:solidFill>
                  <a:srgbClr val="8B4D80"/>
                </a:solidFill>
              </a:rPr>
              <a:t>+7 727 338 70 90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www.kaznmu.kz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360989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82472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729368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360989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360989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4999091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0526" y="487756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1" y="359276"/>
            <a:ext cx="568853" cy="6816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</a:t>
            </a:r>
            <a:r>
              <a:rPr lang="en-US" sz="1600" dirty="0" err="1">
                <a:solidFill>
                  <a:srgbClr val="8B4D80"/>
                </a:solidFill>
              </a:rPr>
              <a:t>kaznmu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https://www.facebook.com/KazNMU</a:t>
            </a:r>
            <a:endParaRPr lang="ru-RU" sz="1600" dirty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4D80"/>
                </a:solidFill>
              </a:rPr>
              <a:t>https://www.youtube.com/kaznmu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366708"/>
            <a:ext cx="257775" cy="2577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729367"/>
            <a:ext cx="257775" cy="257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4991859"/>
            <a:ext cx="265838" cy="2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поручение РУМС от 18 мая 2023г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39E475-2AC0-E8FC-7B27-7EEA2E2F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56" y="986865"/>
            <a:ext cx="4963470" cy="5654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ABE08D-C7C7-74F8-D872-B2DEDBCD07C7}"/>
              </a:ext>
            </a:extLst>
          </p:cNvPr>
          <p:cNvSpPr txBox="1"/>
          <p:nvPr/>
        </p:nvSpPr>
        <p:spPr>
          <a:xfrm>
            <a:off x="5814874" y="1189608"/>
            <a:ext cx="6027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Протокол УМО направления подготовки «Здравоохранение» </a:t>
            </a:r>
          </a:p>
          <a:p>
            <a:r>
              <a:rPr lang="ru-RU" dirty="0">
                <a:latin typeface="Arial Narrow" panose="020B0606020202030204" pitchFamily="34" charset="0"/>
              </a:rPr>
              <a:t>№5 от 29 мая 2023г.</a:t>
            </a:r>
          </a:p>
          <a:p>
            <a:r>
              <a:rPr lang="ru-RU" i="1" dirty="0">
                <a:latin typeface="Arial Narrow" panose="020B0606020202030204" pitchFamily="34" charset="0"/>
              </a:rPr>
              <a:t>2.1.2 Организациям образования предоставить анализ реализации ОП с учетом методологического обеспечения, квалификации ППС, оборудования и др. в срок до 15 июня </a:t>
            </a:r>
            <a:r>
              <a:rPr lang="ru-RU" i="1" dirty="0" err="1">
                <a:latin typeface="Arial Narrow" panose="020B0606020202030204" pitchFamily="34" charset="0"/>
              </a:rPr>
              <a:t>т.г</a:t>
            </a:r>
            <a:r>
              <a:rPr lang="ru-RU" i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79AFF-D083-1DBC-4065-E6907D6B9835}"/>
              </a:ext>
            </a:extLst>
          </p:cNvPr>
          <p:cNvSpPr txBox="1"/>
          <p:nvPr/>
        </p:nvSpPr>
        <p:spPr>
          <a:xfrm>
            <a:off x="5911106" y="3163498"/>
            <a:ext cx="6027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В указанный срок информация предоставлена 11 вузами: </a:t>
            </a:r>
            <a:r>
              <a:rPr lang="ru-RU" dirty="0" err="1">
                <a:latin typeface="Arial Narrow" panose="020B0606020202030204" pitchFamily="34" charset="0"/>
              </a:rPr>
              <a:t>КазНМУ</a:t>
            </a:r>
            <a:r>
              <a:rPr lang="ru-RU" dirty="0">
                <a:latin typeface="Arial Narrow" panose="020B0606020202030204" pitchFamily="34" charset="0"/>
              </a:rPr>
              <a:t>, МУК, МУС, ЗКМУ, КРМУ, ЮКМА, ВШОЗ, КУ </a:t>
            </a:r>
            <a:r>
              <a:rPr lang="ru-RU" dirty="0" err="1">
                <a:latin typeface="Arial Narrow" panose="020B0606020202030204" pitchFamily="34" charset="0"/>
              </a:rPr>
              <a:t>им.Ш.Уалиханова</a:t>
            </a:r>
            <a:r>
              <a:rPr lang="ru-RU" dirty="0">
                <a:latin typeface="Arial Narrow" panose="020B0606020202030204" pitchFamily="34" charset="0"/>
              </a:rPr>
              <a:t>, СКУ </a:t>
            </a:r>
            <a:r>
              <a:rPr lang="ru-RU" dirty="0" err="1">
                <a:latin typeface="Arial Narrow" panose="020B0606020202030204" pitchFamily="34" charset="0"/>
              </a:rPr>
              <a:t>им.М.Козыбаева</a:t>
            </a:r>
            <a:r>
              <a:rPr lang="ru-RU" dirty="0">
                <a:latin typeface="Arial Narrow" panose="020B0606020202030204" pitchFamily="34" charset="0"/>
              </a:rPr>
              <a:t>, КОУ, </a:t>
            </a:r>
            <a:r>
              <a:rPr lang="en-US" dirty="0">
                <a:latin typeface="Arial Narrow" panose="020B0606020202030204" pitchFamily="34" charset="0"/>
              </a:rPr>
              <a:t>UIB 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Предоставлена не по форме </a:t>
            </a:r>
            <a:r>
              <a:rPr lang="ru-RU" dirty="0" err="1">
                <a:latin typeface="Arial Narrow" panose="020B0606020202030204" pitchFamily="34" charset="0"/>
              </a:rPr>
              <a:t>КазНУ</a:t>
            </a:r>
            <a:r>
              <a:rPr lang="ru-RU" dirty="0">
                <a:latin typeface="Arial Narrow" panose="020B0606020202030204" pitchFamily="34" charset="0"/>
              </a:rPr>
              <a:t> им. «Аль-Фараби»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Информацию не предоставили 2 вуза: МУА, МКТУ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2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высшего образования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144" y="1025821"/>
            <a:ext cx="11301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НИМО: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6В 10104 Фармация, 6В07201 Технология фармацевтического производства,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6B10111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здравоохранение,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6B10101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дело.</a:t>
            </a:r>
          </a:p>
          <a:p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вузов (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КРМУ, 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КОУ,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UIB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- 27 ОП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2B897A-91EE-31FB-7CA2-82EEAF18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77371"/>
              </p:ext>
            </p:extLst>
          </p:nvPr>
        </p:nvGraphicFramePr>
        <p:xfrm>
          <a:off x="496048" y="2317797"/>
          <a:ext cx="10552952" cy="4020507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584712">
                  <a:extLst>
                    <a:ext uri="{9D8B030D-6E8A-4147-A177-3AD203B41FA5}">
                      <a16:colId xmlns:a16="http://schemas.microsoft.com/office/drawing/2014/main" val="714047490"/>
                    </a:ext>
                  </a:extLst>
                </a:gridCol>
                <a:gridCol w="4968240">
                  <a:extLst>
                    <a:ext uri="{9D8B030D-6E8A-4147-A177-3AD203B41FA5}">
                      <a16:colId xmlns:a16="http://schemas.microsoft.com/office/drawing/2014/main" val="561383674"/>
                    </a:ext>
                  </a:extLst>
                </a:gridCol>
              </a:tblGrid>
              <a:tr h="325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 в реестре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9 вузов – 26 ОП (1 ОП - ОЗ на экспертизе)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69735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аккредитации ОП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Аккредитовано – 23 ОП, новые - 2 (2025), договор – 1,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информации - 3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5380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ОП УМКД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9-100% (1 вуз -70%)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01448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Остепененность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ППС (не менее 40%)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1вуз - 20%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19731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 магистры, врачи с 1 и высшей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квал.кат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 более 60%)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1вуз - 80%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785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проф.компетенции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120 час за 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164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пед.компетенции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60 час за 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(50-100%)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307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наличии фонда учебной и научной литературы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000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симуляционного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 (центра)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694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кабинетами и лабораториями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897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базами практик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72174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3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53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базового медицинского образования (БМО)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144" y="1025821"/>
            <a:ext cx="11301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НИМО: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6В10107 Общая медицина,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6B10109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6B10110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</a:t>
            </a:r>
          </a:p>
          <a:p>
            <a:pPr fontAlgn="ctr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вузов (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КРМУ, 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КОУ,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UIB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- 22 ОП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2B897A-91EE-31FB-7CA2-82EEAF18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44881"/>
              </p:ext>
            </p:extLst>
          </p:nvPr>
        </p:nvGraphicFramePr>
        <p:xfrm>
          <a:off x="496048" y="2317797"/>
          <a:ext cx="10552952" cy="4020507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584712">
                  <a:extLst>
                    <a:ext uri="{9D8B030D-6E8A-4147-A177-3AD203B41FA5}">
                      <a16:colId xmlns:a16="http://schemas.microsoft.com/office/drawing/2014/main" val="714047490"/>
                    </a:ext>
                  </a:extLst>
                </a:gridCol>
                <a:gridCol w="4968240">
                  <a:extLst>
                    <a:ext uri="{9D8B030D-6E8A-4147-A177-3AD203B41FA5}">
                      <a16:colId xmlns:a16="http://schemas.microsoft.com/office/drawing/2014/main" val="561383674"/>
                    </a:ext>
                  </a:extLst>
                </a:gridCol>
              </a:tblGrid>
              <a:tr h="325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 в реестре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10 - 22 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69735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аккредитации ОП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Аккредитовано – 23, новая - 1 (2024), договор – 1, ожидается результат – 1,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 информации - 2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5380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ОП УМКД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9 - 100%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(1-70%)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01448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Остепененность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ППС (не менее 40%)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19731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 магистры, врачи с 1 и высшей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квал.кат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 более 60%)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785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проф.компетенции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120 час за 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(80-100%)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164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пед.компетенции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60 час за 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(50-100%)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307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наличии фонда учебной и научной литературы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000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симуляционного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 (центра)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694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кабинетами и лабораториями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897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клиническими базами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72174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3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97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непрерывного интегрированного медицинского образования (НИМО)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144" y="1025821"/>
            <a:ext cx="11301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НИМО: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6ВМ10101-Медицина, 6ВМ 10102 – Стоматология,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6BM10103 –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Педиатрия, </a:t>
            </a:r>
            <a:r>
              <a:rPr lang="en-US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6BM10104 –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Медико-профилактическое дело</a:t>
            </a:r>
          </a:p>
          <a:p>
            <a:pPr algn="just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вузов (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КРМУ, 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КОУ) – 25 ОП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2B897A-91EE-31FB-7CA2-82EEAF18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89195"/>
              </p:ext>
            </p:extLst>
          </p:nvPr>
        </p:nvGraphicFramePr>
        <p:xfrm>
          <a:off x="496048" y="2412061"/>
          <a:ext cx="11095814" cy="3863067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895352">
                  <a:extLst>
                    <a:ext uri="{9D8B030D-6E8A-4147-A177-3AD203B41FA5}">
                      <a16:colId xmlns:a16="http://schemas.microsoft.com/office/drawing/2014/main" val="714047490"/>
                    </a:ext>
                  </a:extLst>
                </a:gridCol>
                <a:gridCol w="4200462">
                  <a:extLst>
                    <a:ext uri="{9D8B030D-6E8A-4147-A177-3AD203B41FA5}">
                      <a16:colId xmlns:a16="http://schemas.microsoft.com/office/drawing/2014/main" val="561383674"/>
                    </a:ext>
                  </a:extLst>
                </a:gridCol>
              </a:tblGrid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бакалавриат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69735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магистратуру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53803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резидентуру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01448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докторантуру по направлению "Здравоохранение"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19731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 в реестре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(МУС)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785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ОП УМКД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9-100% (1-80%)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164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Остепененность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ППС (не менее 40%)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307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 магистры, врачи с 1 и высшей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квал.кат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 более 60%)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000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проф.компетенции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120 час за 5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6943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пед.компетенции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60 час за 5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897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наличии фонда учебной и научной литературы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72174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симуляционного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 (центра)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59261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клинических базах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3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0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послевузовского образования (резидентура)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144" y="1025821"/>
            <a:ext cx="11301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резидентуры: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наименований согласно перечню приказа от 25 мая 2021 года № ҚР ДСМ - 43.</a:t>
            </a:r>
          </a:p>
          <a:p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вузов (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КРМУ, 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- 236 ОП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2B897A-91EE-31FB-7CA2-82EEAF18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34714"/>
              </p:ext>
            </p:extLst>
          </p:nvPr>
        </p:nvGraphicFramePr>
        <p:xfrm>
          <a:off x="496048" y="2317797"/>
          <a:ext cx="10552952" cy="336882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584712">
                  <a:extLst>
                    <a:ext uri="{9D8B030D-6E8A-4147-A177-3AD203B41FA5}">
                      <a16:colId xmlns:a16="http://schemas.microsoft.com/office/drawing/2014/main" val="714047490"/>
                    </a:ext>
                  </a:extLst>
                </a:gridCol>
                <a:gridCol w="4968240">
                  <a:extLst>
                    <a:ext uri="{9D8B030D-6E8A-4147-A177-3AD203B41FA5}">
                      <a16:colId xmlns:a16="http://schemas.microsoft.com/office/drawing/2014/main" val="561383674"/>
                    </a:ext>
                  </a:extLst>
                </a:gridCol>
              </a:tblGrid>
              <a:tr h="325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 в реестре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9 вузов – 233 ОП (3 – на экспертизе)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69735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аккредитации ОП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Аккредитовано – 206,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аккредитованы – 30 (новые, нет информации)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5380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ППС: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высш.категория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остепененность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публикации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КВТ – 233 ОП,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сведений – 3 ОП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785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проф.компетенции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120 час за 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164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ППС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пед.компетенции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60 час за 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(50-100%)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307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наличии фонда учебной и научной литературы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000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симуляционного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 (центра)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694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кабинетами и лабораториями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897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клиническими базами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72174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3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81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послевузовского образования (магистратура)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144" y="1025821"/>
            <a:ext cx="11301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магистратуры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9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вузов (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КРМУ, 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им.Ш.Уалиханова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 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им.М.Козыбаева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- 66 ОП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2B897A-91EE-31FB-7CA2-82EEAF18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41966"/>
              </p:ext>
            </p:extLst>
          </p:nvPr>
        </p:nvGraphicFramePr>
        <p:xfrm>
          <a:off x="455839" y="2142433"/>
          <a:ext cx="10552952" cy="404475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584712">
                  <a:extLst>
                    <a:ext uri="{9D8B030D-6E8A-4147-A177-3AD203B41FA5}">
                      <a16:colId xmlns:a16="http://schemas.microsoft.com/office/drawing/2014/main" val="714047490"/>
                    </a:ext>
                  </a:extLst>
                </a:gridCol>
                <a:gridCol w="4968240">
                  <a:extLst>
                    <a:ext uri="{9D8B030D-6E8A-4147-A177-3AD203B41FA5}">
                      <a16:colId xmlns:a16="http://schemas.microsoft.com/office/drawing/2014/main" val="561383674"/>
                    </a:ext>
                  </a:extLst>
                </a:gridCol>
              </a:tblGrid>
              <a:tr h="325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 в реестре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9 вузов – 65 ОП (1 – на экспертизе)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69735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аккредитации ОП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Аккредитовано – 54,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аккредитованы – 12 (новые, нет информации)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5380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педагогическими и преподавательскими кадрами (доля ППС для которых основным местом работы является ОВПО)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КВТ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785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соглашений о сотрудничестве с организациями образования или научными или научно-образовательными или научно-производственными центрами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ОП – имеется (5 ОП – нет сведений ВШОЗ)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164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Научное руководство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307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специализированной научно-технической, научно-методической, клинической, экспериментальной базой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000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практикой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6943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Антиплагиат</a:t>
                      </a: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8972"/>
                  </a:ext>
                </a:extLst>
              </a:tr>
              <a:tr h="325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3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6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послевузовского образования (докторантура)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144" y="1025821"/>
            <a:ext cx="1130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докторантуры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вузов (</a:t>
            </a:r>
            <a:r>
              <a:rPr lang="ru-RU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МУК, МУС, ЗКМУ, ЮКМА, КРМУ, ВШОЗ) - 21 ОП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D29139-6935-716A-D1CC-B0F99F8E5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26539"/>
              </p:ext>
            </p:extLst>
          </p:nvPr>
        </p:nvGraphicFramePr>
        <p:xfrm>
          <a:off x="496048" y="1969112"/>
          <a:ext cx="11095814" cy="340783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895352">
                  <a:extLst>
                    <a:ext uri="{9D8B030D-6E8A-4147-A177-3AD203B41FA5}">
                      <a16:colId xmlns:a16="http://schemas.microsoft.com/office/drawing/2014/main" val="714047490"/>
                    </a:ext>
                  </a:extLst>
                </a:gridCol>
                <a:gridCol w="4200462">
                  <a:extLst>
                    <a:ext uri="{9D8B030D-6E8A-4147-A177-3AD203B41FA5}">
                      <a16:colId xmlns:a16="http://schemas.microsoft.com/office/drawing/2014/main" val="561383674"/>
                    </a:ext>
                  </a:extLst>
                </a:gridCol>
              </a:tblGrid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бакалавриат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вузов имеется  (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ВШОЗ - нет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69735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магистратуру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вузов имеется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53803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резидентуру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вузов имеется  (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ВШОЗ - нет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01448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приложения к лицензии на докторантуру по направлению "Здравоохранение"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вузов имеется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19731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педагогическими и преподавательскими кадрами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2785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Научное руководство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КВТ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164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финансируемых научно-исследовательских и опытно-конструкторских работ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1307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практикой/стажировкой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000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лабораториями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6943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Антиплагиат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897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93-100%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3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ВУЗОВ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9503" y="1272185"/>
            <a:ext cx="1141299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восполнения дефицита фармацевтических кадров в Республике, необходимо ходатайствовать об увеличении количества грантов на обучение;                      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вопрос о разработке ТУП  по непрерывному интегрированному медицинскому образованию для ОП Фармация (4+1) или сократить срок обучения по ОП Фармация до 4 лет;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возможность обучения резидентов на базе НИИ, НЦ не менее 10 кредитов (трансплантация костного мозга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детский компонент программ резидентуры (увеличить продолжительность, актуализировать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врачей наставников из ведущих научно-клинических центров РК и СНГ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Предосмотреть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выездной стажировки резидентов;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анализа имеющихся нозологий, необходимо определить набор порогового перечня нозологий.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9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55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1565</Words>
  <Application>Microsoft Office PowerPoint</Application>
  <PresentationFormat>Широкоэкранный</PresentationFormat>
  <Paragraphs>210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Saule Sydykova</cp:lastModifiedBy>
  <cp:revision>93</cp:revision>
  <dcterms:created xsi:type="dcterms:W3CDTF">2023-04-06T04:06:43Z</dcterms:created>
  <dcterms:modified xsi:type="dcterms:W3CDTF">2023-06-19T22:08:56Z</dcterms:modified>
</cp:coreProperties>
</file>