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8"/>
  </p:notesMasterIdLst>
  <p:sldIdLst>
    <p:sldId id="256" r:id="rId3"/>
    <p:sldId id="261" r:id="rId4"/>
    <p:sldId id="299" r:id="rId5"/>
    <p:sldId id="277" r:id="rId6"/>
    <p:sldId id="282" r:id="rId7"/>
    <p:sldId id="260" r:id="rId8"/>
    <p:sldId id="283" r:id="rId9"/>
    <p:sldId id="286" r:id="rId10"/>
    <p:sldId id="291" r:id="rId11"/>
    <p:sldId id="290" r:id="rId12"/>
    <p:sldId id="293" r:id="rId13"/>
    <p:sldId id="294" r:id="rId14"/>
    <p:sldId id="284" r:id="rId15"/>
    <p:sldId id="295" r:id="rId16"/>
    <p:sldId id="296" r:id="rId1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3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27B47-E205-487D-A113-D978A36FFBD3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C8188-E48E-4979-A019-90E5A9A50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0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3748" y="282066"/>
            <a:ext cx="11144503" cy="467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937ECB0A-4066-4E6F-86AA-FEAF787B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02E77-78C5-4599-BDA6-ED418ACA884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10F5DA58-9AA3-48BC-9D2D-B4D4D13C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A055DF72-C2A9-49A3-A5CA-4E52DD67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BEB17B-55C3-4007-B88F-5E3387E871B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205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937ECB0A-4066-4E6F-86AA-FEAF787B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F1428-9BEC-4143-83B4-86B0F423858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0F5DA58-9AA3-48BC-9D2D-B4D4D13C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055DF72-C2A9-49A3-A5CA-4E52DD67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B0BC15-450C-45E4-A448-F06457121DF9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533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937ECB0A-4066-4E6F-86AA-FEAF787B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1A97C-DF91-4E39-878D-F8D30DF4AB0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10F5DA58-9AA3-48BC-9D2D-B4D4D13C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A055DF72-C2A9-49A3-A5CA-4E52DD67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366101-9E6E-4AF3-98E1-5317AB2265B4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716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37ECB0A-4066-4E6F-86AA-FEAF787B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840C82-B2F2-49F9-90C1-99BDA7B9362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0F5DA58-9AA3-48BC-9D2D-B4D4D13C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055DF72-C2A9-49A3-A5CA-4E52DD67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BE422E-B971-4CF2-9A66-4622D5A71E19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662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37ECB0A-4066-4E6F-86AA-FEAF787B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69873-2445-4D65-A72B-53E6E2CE4C0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0F5DA58-9AA3-48BC-9D2D-B4D4D13C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055DF72-C2A9-49A3-A5CA-4E52DD67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3C05F8-57F2-4543-B191-4A8A7CF48645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412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ECB0A-4066-4E6F-86AA-FEAF787B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DE1C1-1EB8-4802-9F0B-711B3014865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F5DA58-9AA3-48BC-9D2D-B4D4D13C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55DF72-C2A9-49A3-A5CA-4E52DD67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32882E-38B0-4014-AB8B-88ABA42EA4AB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280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ECB0A-4066-4E6F-86AA-FEAF787B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59F038-5DAA-4872-8E13-A56221CD089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F5DA58-9AA3-48BC-9D2D-B4D4D13C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55DF72-C2A9-49A3-A5CA-4E52DD67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BC32AF-706F-4D47-BBE8-091D6E864CD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86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ECB0A-4066-4E6F-86AA-FEAF787B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31479-F467-4049-8931-F2068E93F0E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F5DA58-9AA3-48BC-9D2D-B4D4D13C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55DF72-C2A9-49A3-A5CA-4E52DD67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9192D-5CE2-4875-8E48-A722486D4AF5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53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ECB0A-4066-4E6F-86AA-FEAF787B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CC989-53F3-456C-9E3D-C9DEFEDC756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F5DA58-9AA3-48BC-9D2D-B4D4D13C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55DF72-C2A9-49A3-A5CA-4E52DD67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AA702B-2EFB-46C1-B717-625AC4303DE9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08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ECB0A-4066-4E6F-86AA-FEAF787B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083F4-025F-43F8-8E53-B55E8300C20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F5DA58-9AA3-48BC-9D2D-B4D4D13C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55DF72-C2A9-49A3-A5CA-4E52DD67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43B76F-8FA8-4005-89D6-A21743872FE4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15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37ECB0A-4066-4E6F-86AA-FEAF787B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52868-6DB0-4348-BF4A-CD93DD3ABFE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0F5DA58-9AA3-48BC-9D2D-B4D4D13C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055DF72-C2A9-49A3-A5CA-4E52DD67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05C98E-DCDA-4EFF-8EDF-2CA1F7F16FAA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19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2280" y="2350388"/>
            <a:ext cx="9727438" cy="1001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3748" y="1199134"/>
            <a:ext cx="11144503" cy="2089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ECB0A-4066-4E6F-86AA-FEAF787B7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BD3B9F-EA4A-4833-88DB-722F16EDFF0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F5DA58-9AA3-48BC-9D2D-B4D4D13CA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55DF72-C2A9-49A3-A5CA-4E52DD67D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ECFC3E-8942-415A-9A40-A120DD50308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75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2280" y="2350388"/>
            <a:ext cx="9727438" cy="19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87365">
              <a:lnSpc>
                <a:spcPct val="100000"/>
              </a:lnSpc>
              <a:spcBef>
                <a:spcPts val="105"/>
              </a:spcBef>
            </a:pPr>
            <a:r>
              <a:rPr lang="ru-RU" spc="-10" dirty="0"/>
              <a:t>НЕЗАВИСИМАЯ ОЦЕНКА</a:t>
            </a:r>
            <a:br>
              <a:rPr lang="ru-RU" spc="-10" dirty="0"/>
            </a:br>
            <a:r>
              <a:rPr lang="ru-RU" spc="-10" dirty="0"/>
              <a:t> ОБУЧАЮЩИХСЯ (пилот)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5DAEB-333F-4CA8-9C2A-F8851F15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325563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krobat" pitchFamily="50" charset="-52"/>
              </a:rPr>
              <a:t>Спецификация теста «Стоматология»</a:t>
            </a:r>
            <a:br>
              <a:rPr lang="ru-RU" sz="3200" b="1" dirty="0">
                <a:latin typeface="Akrobat" pitchFamily="50" charset="-52"/>
              </a:rPr>
            </a:br>
            <a:endParaRPr lang="ru-RU" sz="3200" b="1" dirty="0">
              <a:solidFill>
                <a:schemeClr val="accent5">
                  <a:lumMod val="75000"/>
                </a:schemeClr>
              </a:solidFill>
              <a:latin typeface="Akrobat" pitchFamily="50" charset="-52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B01246-4DF4-486B-8416-35FA283939A5}"/>
              </a:ext>
            </a:extLst>
          </p:cNvPr>
          <p:cNvCxnSpPr/>
          <p:nvPr/>
        </p:nvCxnSpPr>
        <p:spPr>
          <a:xfrm flipV="1">
            <a:off x="823913" y="1423988"/>
            <a:ext cx="10509250" cy="14287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13250" y="16652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986273"/>
              </p:ext>
            </p:extLst>
          </p:nvPr>
        </p:nvGraphicFramePr>
        <p:xfrm>
          <a:off x="533400" y="1523998"/>
          <a:ext cx="11201400" cy="5029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8857">
                  <a:extLst>
                    <a:ext uri="{9D8B030D-6E8A-4147-A177-3AD203B41FA5}">
                      <a16:colId xmlns:a16="http://schemas.microsoft.com/office/drawing/2014/main" val="390607279"/>
                    </a:ext>
                  </a:extLst>
                </a:gridCol>
                <a:gridCol w="5965343">
                  <a:extLst>
                    <a:ext uri="{9D8B030D-6E8A-4147-A177-3AD203B41FA5}">
                      <a16:colId xmlns:a16="http://schemas.microsoft.com/office/drawing/2014/main" val="656853707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1634733383"/>
                    </a:ext>
                  </a:extLst>
                </a:gridCol>
              </a:tblGrid>
              <a:tr h="52371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Название темы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Удельный вес, в 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extLst>
                  <a:ext uri="{0D108BD9-81ED-4DB2-BD59-A6C34878D82A}">
                    <a16:rowId xmlns:a16="http://schemas.microsoft.com/office/drawing/2014/main" val="2606371686"/>
                  </a:ext>
                </a:extLst>
              </a:tr>
              <a:tr h="54632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Общественное здравоохранение. Биостатистика. Доказательная медицина</a:t>
                      </a:r>
                    </a:p>
                    <a:p>
                      <a:pPr marL="342900" lvl="0" indent="-342900" algn="l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95910" algn="l"/>
                        </a:tabLst>
                      </a:pPr>
                      <a:r>
                        <a:rPr lang="ru-RU" sz="1400">
                          <a:effectLst/>
                        </a:rPr>
                        <a:t>Эпидемиология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 anchor="ctr"/>
                </a:tc>
                <a:extLst>
                  <a:ext uri="{0D108BD9-81ED-4DB2-BD59-A6C34878D82A}">
                    <a16:rowId xmlns:a16="http://schemas.microsoft.com/office/drawing/2014/main" val="2499020145"/>
                  </a:ext>
                </a:extLst>
              </a:tr>
              <a:tr h="78557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Коммуникативные навыки </a:t>
                      </a:r>
                    </a:p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Этика</a:t>
                      </a:r>
                    </a:p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Деонтология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extLst>
                  <a:ext uri="{0D108BD9-81ED-4DB2-BD59-A6C34878D82A}">
                    <a16:rowId xmlns:a16="http://schemas.microsoft.com/office/drawing/2014/main" val="3284183900"/>
                  </a:ext>
                </a:extLst>
              </a:tr>
              <a:tr h="104743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ru-RU" sz="1400" dirty="0">
                          <a:effectLst/>
                        </a:rPr>
                        <a:t>Основы медицины</a:t>
                      </a:r>
                    </a:p>
                    <a:p>
                      <a:pPr marL="342900" lvl="0" indent="-342900" algn="l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95910" algn="l"/>
                        </a:tabLst>
                      </a:pPr>
                      <a:r>
                        <a:rPr lang="ru-RU" sz="1400" dirty="0">
                          <a:effectLst/>
                        </a:rPr>
                        <a:t>Биохимия</a:t>
                      </a:r>
                    </a:p>
                    <a:p>
                      <a:pPr marL="342900" lvl="0" indent="-342900" algn="l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95910" algn="l"/>
                        </a:tabLst>
                      </a:pPr>
                      <a:r>
                        <a:rPr lang="ru-RU" sz="1400" dirty="0">
                          <a:effectLst/>
                        </a:rPr>
                        <a:t>Молекулярная биология</a:t>
                      </a:r>
                    </a:p>
                    <a:p>
                      <a:pPr marL="342900" lvl="0" indent="-342900" algn="l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95910" algn="l"/>
                        </a:tabLst>
                      </a:pPr>
                      <a:r>
                        <a:rPr lang="ru-RU" sz="1400" dirty="0">
                          <a:effectLst/>
                        </a:rPr>
                        <a:t>Гистология</a:t>
                      </a:r>
                      <a:r>
                        <a:rPr lang="en-US" sz="1400" dirty="0">
                          <a:effectLst/>
                        </a:rPr>
                        <a:t>. </a:t>
                      </a:r>
                      <a:r>
                        <a:rPr lang="ru-RU" sz="1400" dirty="0">
                          <a:effectLst/>
                        </a:rPr>
                        <a:t>Эмбриология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 anchor="ctr"/>
                </a:tc>
                <a:extLst>
                  <a:ext uri="{0D108BD9-81ED-4DB2-BD59-A6C34878D82A}">
                    <a16:rowId xmlns:a16="http://schemas.microsoft.com/office/drawing/2014/main" val="561643032"/>
                  </a:ext>
                </a:extLst>
              </a:tr>
              <a:tr h="26185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ru-RU" sz="1400" dirty="0">
                          <a:effectLst/>
                        </a:rPr>
                        <a:t>Анатомия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 anchor="ctr"/>
                </a:tc>
                <a:extLst>
                  <a:ext uri="{0D108BD9-81ED-4DB2-BD59-A6C34878D82A}">
                    <a16:rowId xmlns:a16="http://schemas.microsoft.com/office/drawing/2014/main" val="2607955763"/>
                  </a:ext>
                </a:extLst>
              </a:tr>
              <a:tr h="26185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ru-RU" sz="1400">
                          <a:effectLst/>
                        </a:rPr>
                        <a:t>Клиническая анатомия головы и шеи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 anchor="ctr"/>
                </a:tc>
                <a:extLst>
                  <a:ext uri="{0D108BD9-81ED-4DB2-BD59-A6C34878D82A}">
                    <a16:rowId xmlns:a16="http://schemas.microsoft.com/office/drawing/2014/main" val="23079933"/>
                  </a:ext>
                </a:extLst>
              </a:tr>
              <a:tr h="26185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ru-RU" sz="1400" dirty="0">
                          <a:effectLst/>
                        </a:rPr>
                        <a:t>Физиология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 anchor="ctr"/>
                </a:tc>
                <a:extLst>
                  <a:ext uri="{0D108BD9-81ED-4DB2-BD59-A6C34878D82A}">
                    <a16:rowId xmlns:a16="http://schemas.microsoft.com/office/drawing/2014/main" val="4225821025"/>
                  </a:ext>
                </a:extLst>
              </a:tr>
              <a:tr h="26185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ru-RU" sz="1400">
                          <a:effectLst/>
                        </a:rPr>
                        <a:t>Микробиология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 anchor="ctr"/>
                </a:tc>
                <a:extLst>
                  <a:ext uri="{0D108BD9-81ED-4DB2-BD59-A6C34878D82A}">
                    <a16:rowId xmlns:a16="http://schemas.microsoft.com/office/drawing/2014/main" val="3327283793"/>
                  </a:ext>
                </a:extLst>
              </a:tr>
              <a:tr h="26185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Патологическая анатомия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extLst>
                  <a:ext uri="{0D108BD9-81ED-4DB2-BD59-A6C34878D82A}">
                    <a16:rowId xmlns:a16="http://schemas.microsoft.com/office/drawing/2014/main" val="3644455507"/>
                  </a:ext>
                </a:extLst>
              </a:tr>
              <a:tr h="26185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Патологическая физиология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extLst>
                  <a:ext uri="{0D108BD9-81ED-4DB2-BD59-A6C34878D82A}">
                    <a16:rowId xmlns:a16="http://schemas.microsoft.com/office/drawing/2014/main" val="2548541137"/>
                  </a:ext>
                </a:extLst>
              </a:tr>
              <a:tr h="26185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Фармакология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extLst>
                  <a:ext uri="{0D108BD9-81ED-4DB2-BD59-A6C34878D82A}">
                    <a16:rowId xmlns:a16="http://schemas.microsoft.com/office/drawing/2014/main" val="1093616212"/>
                  </a:ext>
                </a:extLst>
              </a:tr>
              <a:tr h="29313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Итого: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</a:t>
                      </a:r>
                      <a:r>
                        <a:rPr lang="ru-RU" sz="1400" dirty="0">
                          <a:effectLst/>
                        </a:rPr>
                        <a:t>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83" marR="64883" marT="0" marB="0"/>
                </a:tc>
                <a:extLst>
                  <a:ext uri="{0D108BD9-81ED-4DB2-BD59-A6C34878D82A}">
                    <a16:rowId xmlns:a16="http://schemas.microsoft.com/office/drawing/2014/main" val="1508323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97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5DAEB-333F-4CA8-9C2A-F8851F15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325563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krobat" pitchFamily="50" charset="-52"/>
              </a:rPr>
              <a:t>Спецификация теста «Фармация»</a:t>
            </a:r>
            <a:br>
              <a:rPr lang="ru-RU" sz="3200" dirty="0">
                <a:solidFill>
                  <a:schemeClr val="accent5">
                    <a:lumMod val="75000"/>
                  </a:schemeClr>
                </a:solidFill>
                <a:latin typeface="Akrobat" pitchFamily="50" charset="-52"/>
              </a:rPr>
            </a:br>
            <a:endParaRPr lang="ru-RU" sz="3200" dirty="0">
              <a:solidFill>
                <a:schemeClr val="accent5">
                  <a:lumMod val="75000"/>
                </a:schemeClr>
              </a:solidFill>
              <a:latin typeface="Akrobat" pitchFamily="50" charset="-52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B01246-4DF4-486B-8416-35FA283939A5}"/>
              </a:ext>
            </a:extLst>
          </p:cNvPr>
          <p:cNvCxnSpPr/>
          <p:nvPr/>
        </p:nvCxnSpPr>
        <p:spPr>
          <a:xfrm flipV="1">
            <a:off x="823913" y="1423988"/>
            <a:ext cx="10509250" cy="14287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744724"/>
              </p:ext>
            </p:extLst>
          </p:nvPr>
        </p:nvGraphicFramePr>
        <p:xfrm>
          <a:off x="533398" y="1905004"/>
          <a:ext cx="11277602" cy="4495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606">
                  <a:extLst>
                    <a:ext uri="{9D8B030D-6E8A-4147-A177-3AD203B41FA5}">
                      <a16:colId xmlns:a16="http://schemas.microsoft.com/office/drawing/2014/main" val="3528648569"/>
                    </a:ext>
                  </a:extLst>
                </a:gridCol>
                <a:gridCol w="6770969">
                  <a:extLst>
                    <a:ext uri="{9D8B030D-6E8A-4147-A177-3AD203B41FA5}">
                      <a16:colId xmlns:a16="http://schemas.microsoft.com/office/drawing/2014/main" val="187636497"/>
                    </a:ext>
                  </a:extLst>
                </a:gridCol>
                <a:gridCol w="3124027">
                  <a:extLst>
                    <a:ext uri="{9D8B030D-6E8A-4147-A177-3AD203B41FA5}">
                      <a16:colId xmlns:a16="http://schemas.microsoft.com/office/drawing/2014/main" val="1328447843"/>
                    </a:ext>
                  </a:extLst>
                </a:gridCol>
              </a:tblGrid>
              <a:tr h="295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Содержание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 вопросов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2276063"/>
                  </a:ext>
                </a:extLst>
              </a:tr>
              <a:tr h="2953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Неорганическая химия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6370602"/>
                  </a:ext>
                </a:extLst>
              </a:tr>
              <a:tr h="2953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</a:rPr>
                        <a:t>2 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Физическая и коллоидная химия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643586"/>
                  </a:ext>
                </a:extLst>
              </a:tr>
              <a:tr h="2953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Органическая химия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3829711"/>
                  </a:ext>
                </a:extLst>
              </a:tr>
              <a:tr h="2953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</a:rPr>
                        <a:t>4 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Аналитическая химия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8954553"/>
                  </a:ext>
                </a:extLst>
              </a:tr>
              <a:tr h="2953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Патологическая физиология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1734311"/>
                  </a:ext>
                </a:extLst>
              </a:tr>
              <a:tr h="2953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Биологическая химия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4203804"/>
                  </a:ext>
                </a:extLst>
              </a:tr>
              <a:tr h="2953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Ботаника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6016265"/>
                  </a:ext>
                </a:extLst>
              </a:tr>
              <a:tr h="3604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Молекулярная биология с основами медицинской генетики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4775248"/>
                  </a:ext>
                </a:extLst>
              </a:tr>
              <a:tr h="2953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Микробиология и вирусология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4183802"/>
                  </a:ext>
                </a:extLst>
              </a:tr>
              <a:tr h="2953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Физиология с основами анатомии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5836955"/>
                  </a:ext>
                </a:extLst>
              </a:tr>
              <a:tr h="2953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Фармакология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8617930"/>
                  </a:ext>
                </a:extLst>
              </a:tr>
              <a:tr h="2953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Аптечная технология лекарств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9781394"/>
                  </a:ext>
                </a:extLst>
              </a:tr>
              <a:tr h="590763">
                <a:tc>
                  <a:txBody>
                    <a:bodyPr/>
                    <a:lstStyle/>
                    <a:p>
                      <a:pPr marL="5886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Итого: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3818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284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5DAEB-333F-4CA8-9C2A-F8851F15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325563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krobat" pitchFamily="50" charset="-52"/>
              </a:rPr>
              <a:t>Спецификация теста «Сестринское дело»</a:t>
            </a:r>
            <a:br>
              <a:rPr lang="ru-RU" sz="3200" b="1" dirty="0">
                <a:latin typeface="Akrobat" pitchFamily="50" charset="-52"/>
              </a:rPr>
            </a:br>
            <a:endParaRPr lang="ru-RU" sz="3200" b="1" dirty="0">
              <a:solidFill>
                <a:schemeClr val="accent5">
                  <a:lumMod val="75000"/>
                </a:schemeClr>
              </a:solidFill>
              <a:latin typeface="Akrobat" pitchFamily="50" charset="-52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B01246-4DF4-486B-8416-35FA283939A5}"/>
              </a:ext>
            </a:extLst>
          </p:cNvPr>
          <p:cNvCxnSpPr/>
          <p:nvPr/>
        </p:nvCxnSpPr>
        <p:spPr>
          <a:xfrm flipV="1">
            <a:off x="823913" y="1423988"/>
            <a:ext cx="10509250" cy="14287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396576"/>
              </p:ext>
            </p:extLst>
          </p:nvPr>
        </p:nvGraphicFramePr>
        <p:xfrm>
          <a:off x="823913" y="1690688"/>
          <a:ext cx="10682289" cy="4534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1346">
                  <a:extLst>
                    <a:ext uri="{9D8B030D-6E8A-4147-A177-3AD203B41FA5}">
                      <a16:colId xmlns:a16="http://schemas.microsoft.com/office/drawing/2014/main" val="3508302485"/>
                    </a:ext>
                  </a:extLst>
                </a:gridCol>
                <a:gridCol w="7563093">
                  <a:extLst>
                    <a:ext uri="{9D8B030D-6E8A-4147-A177-3AD203B41FA5}">
                      <a16:colId xmlns:a16="http://schemas.microsoft.com/office/drawing/2014/main" val="975362251"/>
                    </a:ext>
                  </a:extLst>
                </a:gridCol>
                <a:gridCol w="2137850">
                  <a:extLst>
                    <a:ext uri="{9D8B030D-6E8A-4147-A177-3AD203B41FA5}">
                      <a16:colId xmlns:a16="http://schemas.microsoft.com/office/drawing/2014/main" val="2527533156"/>
                    </a:ext>
                  </a:extLst>
                </a:gridCol>
              </a:tblGrid>
              <a:tr h="571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Содержание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 вопросов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9020099"/>
                  </a:ext>
                </a:extLst>
              </a:tr>
              <a:tr h="2792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Анатомия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2606151"/>
                  </a:ext>
                </a:extLst>
              </a:tr>
              <a:tr h="2792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Физиология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3956250"/>
                  </a:ext>
                </a:extLst>
              </a:tr>
              <a:tr h="2792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Патология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0434326"/>
                  </a:ext>
                </a:extLst>
              </a:tr>
              <a:tr h="2792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Основы доказательного сестринского дела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7610259"/>
                  </a:ext>
                </a:extLst>
              </a:tr>
              <a:tr h="2792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Фармакология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6055867"/>
                  </a:ext>
                </a:extLst>
              </a:tr>
              <a:tr h="2792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Социально-значимые заболевания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8209966"/>
                  </a:ext>
                </a:extLst>
              </a:tr>
              <a:tr h="2792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Укрепление здоровья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3172314"/>
                  </a:ext>
                </a:extLst>
              </a:tr>
              <a:tr h="2792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Психическое здоровье, аддикция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4723402"/>
                  </a:ext>
                </a:extLst>
              </a:tr>
              <a:tr h="30429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Основы психологии и коммуникативные навыки в сестринрском деле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8136981"/>
                  </a:ext>
                </a:extLst>
              </a:tr>
              <a:tr h="2792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Основы кинезитерапии в сестринском деле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1765911"/>
                  </a:ext>
                </a:extLst>
              </a:tr>
              <a:tr h="2792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</a:rPr>
                        <a:t>11 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Основы эрготерапии в сестринском деле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4134479"/>
                  </a:ext>
                </a:extLst>
              </a:tr>
              <a:tr h="57143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</a:rPr>
                        <a:t>12 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Статистика и основы биостатистики (количественные и качественные методы исследования)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9181894"/>
                  </a:ext>
                </a:extLst>
              </a:tr>
              <a:tr h="279272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Всего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668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364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5DAEB-333F-4CA8-9C2A-F8851F15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325563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krobat" pitchFamily="50" charset="-52"/>
              </a:rPr>
              <a:t>Спецификация теста «Общественное здоровье»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krobat" pitchFamily="50" charset="-52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381738"/>
              </p:ext>
            </p:extLst>
          </p:nvPr>
        </p:nvGraphicFramePr>
        <p:xfrm>
          <a:off x="823915" y="1724358"/>
          <a:ext cx="10758485" cy="4676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1433">
                  <a:extLst>
                    <a:ext uri="{9D8B030D-6E8A-4147-A177-3AD203B41FA5}">
                      <a16:colId xmlns:a16="http://schemas.microsoft.com/office/drawing/2014/main" val="1329260605"/>
                    </a:ext>
                  </a:extLst>
                </a:gridCol>
                <a:gridCol w="6081140">
                  <a:extLst>
                    <a:ext uri="{9D8B030D-6E8A-4147-A177-3AD203B41FA5}">
                      <a16:colId xmlns:a16="http://schemas.microsoft.com/office/drawing/2014/main" val="2458666267"/>
                    </a:ext>
                  </a:extLst>
                </a:gridCol>
                <a:gridCol w="1712956">
                  <a:extLst>
                    <a:ext uri="{9D8B030D-6E8A-4147-A177-3AD203B41FA5}">
                      <a16:colId xmlns:a16="http://schemas.microsoft.com/office/drawing/2014/main" val="949700034"/>
                    </a:ext>
                  </a:extLst>
                </a:gridCol>
                <a:gridCol w="1712956">
                  <a:extLst>
                    <a:ext uri="{9D8B030D-6E8A-4147-A177-3AD203B41FA5}">
                      <a16:colId xmlns:a16="http://schemas.microsoft.com/office/drawing/2014/main" val="704971440"/>
                    </a:ext>
                  </a:extLst>
                </a:gridCol>
              </a:tblGrid>
              <a:tr h="740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Содержание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 вопросов (Предложено ГУП)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вопросо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(по</a:t>
                      </a:r>
                      <a:r>
                        <a:rPr lang="ru-RU" sz="1400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пилоту)</a:t>
                      </a:r>
                      <a:endParaRPr lang="ru-RU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1249251"/>
                  </a:ext>
                </a:extLst>
              </a:tr>
              <a:tr h="35781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</a:rPr>
                        <a:t>1 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Генетика и молекулярная биология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4456819"/>
                  </a:ext>
                </a:extLst>
              </a:tr>
              <a:tr h="35781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Основы анатомии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7006921"/>
                  </a:ext>
                </a:extLst>
              </a:tr>
              <a:tr h="35781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</a:rPr>
                        <a:t>3 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Основы физиологии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778780"/>
                  </a:ext>
                </a:extLst>
              </a:tr>
              <a:tr h="35781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Биологическая химия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3266534"/>
                  </a:ext>
                </a:extLst>
              </a:tr>
              <a:tr h="35781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Биостатистика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3309422"/>
                  </a:ext>
                </a:extLst>
              </a:tr>
              <a:tr h="35781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Общая гигиена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2462433"/>
                  </a:ext>
                </a:extLst>
              </a:tr>
              <a:tr h="35781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Психология здоровья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1560525"/>
                  </a:ext>
                </a:extLst>
              </a:tr>
              <a:tr h="35781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Основы исследования. Биоэтика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8743736"/>
                  </a:ext>
                </a:extLst>
              </a:tr>
              <a:tr h="35781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Окружающая среда и здоровье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7537950"/>
                  </a:ext>
                </a:extLst>
              </a:tr>
              <a:tr h="35781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Микробиология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6028942"/>
                  </a:ext>
                </a:extLst>
              </a:tr>
              <a:tr h="357815">
                <a:tc>
                  <a:txBody>
                    <a:bodyPr/>
                    <a:lstStyle/>
                    <a:p>
                      <a:pPr marL="22860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Итого: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2087119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B01246-4DF4-486B-8416-35FA283939A5}"/>
              </a:ext>
            </a:extLst>
          </p:cNvPr>
          <p:cNvCxnSpPr/>
          <p:nvPr/>
        </p:nvCxnSpPr>
        <p:spPr>
          <a:xfrm flipV="1">
            <a:off x="823913" y="1423988"/>
            <a:ext cx="10509250" cy="14287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16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5DAEB-333F-4CA8-9C2A-F8851F15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325563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krobat" pitchFamily="50" charset="-52"/>
              </a:rPr>
              <a:t>Сроки проведения независимой оценки Обучающихся (в пилотном режиме)</a:t>
            </a:r>
            <a:br>
              <a:rPr lang="ru-RU" sz="3200" b="1" dirty="0">
                <a:latin typeface="Akrobat" pitchFamily="50" charset="-52"/>
              </a:rPr>
            </a:br>
            <a:endParaRPr lang="ru-RU" sz="3200" b="1" dirty="0">
              <a:solidFill>
                <a:schemeClr val="accent5">
                  <a:lumMod val="75000"/>
                </a:schemeClr>
              </a:solidFill>
              <a:latin typeface="Akrobat" pitchFamily="50" charset="-52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B01246-4DF4-486B-8416-35FA283939A5}"/>
              </a:ext>
            </a:extLst>
          </p:cNvPr>
          <p:cNvCxnSpPr/>
          <p:nvPr/>
        </p:nvCxnSpPr>
        <p:spPr>
          <a:xfrm flipV="1">
            <a:off x="823913" y="1423988"/>
            <a:ext cx="10509250" cy="14287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825625"/>
            <a:ext cx="10820400" cy="4351338"/>
          </a:xfrm>
        </p:spPr>
        <p:txBody>
          <a:bodyPr/>
          <a:lstStyle/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сроки проведения экспертизы экзаменационного материала: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10 по 20 сентября 2023 г.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Предварительные сроки проведения независимой оценки  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Обучающихся ( в пилотном режиме):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10 по 20 октября  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2023 г.</a:t>
            </a:r>
          </a:p>
        </p:txBody>
      </p:sp>
    </p:spTree>
    <p:extLst>
      <p:ext uri="{BB962C8B-B14F-4D97-AF65-F5344CB8AC3E}">
        <p14:creationId xmlns:p14="http://schemas.microsoft.com/office/powerpoint/2010/main" val="3971525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C7FE2-B0E4-5069-A301-28C4AB1F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krobat" pitchFamily="50" charset="-52"/>
              </a:rPr>
              <a:t>Проект решения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C18B3B-3A05-C731-A563-DB982D3CE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53331"/>
            <a:ext cx="11201400" cy="4351338"/>
          </a:xfrm>
        </p:spPr>
        <p:txBody>
          <a:bodyPr/>
          <a:lstStyle/>
          <a:p>
            <a:pPr marL="815975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Akrobat" pitchFamily="50" charset="-52"/>
              </a:rPr>
              <a:t>Утвердить перечень организаций образования для проведения независимой оценки Обучающихся (в пилотном режиме) в 2023-2024 </a:t>
            </a:r>
            <a:r>
              <a:rPr lang="ru-RU" sz="2400" dirty="0" err="1">
                <a:solidFill>
                  <a:prstClr val="black"/>
                </a:solidFill>
                <a:latin typeface="Akrobat" pitchFamily="50" charset="-52"/>
              </a:rPr>
              <a:t>уч.году</a:t>
            </a:r>
            <a:r>
              <a:rPr lang="ru-RU" sz="2400" dirty="0">
                <a:solidFill>
                  <a:prstClr val="black"/>
                </a:solidFill>
                <a:latin typeface="Akrobat" pitchFamily="50" charset="-52"/>
              </a:rPr>
              <a:t> согласно приложения 1 к настоящему протоколу.</a:t>
            </a:r>
          </a:p>
          <a:p>
            <a:pPr marL="815975" indent="-457200">
              <a:buFont typeface="+mj-lt"/>
              <a:buAutoNum type="arabicPeriod"/>
              <a:defRPr/>
            </a:pPr>
            <a:r>
              <a:rPr lang="ru-RU" sz="2400" dirty="0">
                <a:solidFill>
                  <a:prstClr val="black"/>
                </a:solidFill>
                <a:latin typeface="Akrobat" pitchFamily="50" charset="-52"/>
              </a:rPr>
              <a:t>Согласовать спецификации тестовых заданий по образовательным программам «Общая медицина», «Педиатрия», «Стоматология».</a:t>
            </a:r>
          </a:p>
          <a:p>
            <a:pPr marL="815975" indent="-457200">
              <a:buFont typeface="+mj-lt"/>
              <a:buAutoNum type="arabicPeriod"/>
              <a:defRPr/>
            </a:pPr>
            <a:r>
              <a:rPr lang="ru-RU" sz="2400" dirty="0">
                <a:solidFill>
                  <a:prstClr val="black"/>
                </a:solidFill>
                <a:latin typeface="Akrobat" pitchFamily="50" charset="-52"/>
              </a:rPr>
              <a:t>Согласовать перечень клинических станций  2–го этапа  по образовательным программам «Общая медицина, «Педиатрия», «Стоматология».</a:t>
            </a:r>
          </a:p>
          <a:p>
            <a:pPr marL="815975" indent="-457200">
              <a:buFont typeface="+mj-lt"/>
              <a:buAutoNum type="arabicPeriod"/>
              <a:defRPr/>
            </a:pPr>
            <a:r>
              <a:rPr lang="ru-RU" sz="2400" dirty="0">
                <a:solidFill>
                  <a:prstClr val="black"/>
                </a:solidFill>
                <a:latin typeface="Akrobat" pitchFamily="50" charset="-52"/>
              </a:rPr>
              <a:t>Согласовать спецификации тестов по образовательным программам    «Сестринское дело», «Общественное здоровье», «Фармация».</a:t>
            </a:r>
          </a:p>
          <a:p>
            <a:pPr marL="815975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Akrobat" pitchFamily="50" charset="-52"/>
              </a:rPr>
              <a:t>Согласовать сроки проведения экспертизы экзаменационного материала: с 10 по 20 сентября 2023г.</a:t>
            </a:r>
          </a:p>
          <a:p>
            <a:pPr marL="815975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Akrobat" pitchFamily="50" charset="-52"/>
              </a:rPr>
              <a:t>Согласовать сроки проведения независимой оценки Обучающихся ( в пилотном режиме):  с 10 по 20 октября 2023г.</a:t>
            </a:r>
          </a:p>
        </p:txBody>
      </p:sp>
    </p:spTree>
    <p:extLst>
      <p:ext uri="{BB962C8B-B14F-4D97-AF65-F5344CB8AC3E}">
        <p14:creationId xmlns:p14="http://schemas.microsoft.com/office/powerpoint/2010/main" val="330300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5DAEB-333F-4CA8-9C2A-F8851F15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325563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krobat" pitchFamily="50" charset="-52"/>
              </a:rPr>
              <a:t>ВОПРОСЫ ДЛЯ ОБСУЖДЕНИЯ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98535C24-1A23-4318-B823-D08D0AF40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3863"/>
            <a:ext cx="10853738" cy="4781550"/>
          </a:xfrm>
        </p:spPr>
        <p:txBody>
          <a:bodyPr/>
          <a:lstStyle/>
          <a:p>
            <a:pPr marL="963613" indent="-514350">
              <a:buFont typeface="Arial" charset="0"/>
              <a:buAutoNum type="arabicPeriod"/>
              <a:defRPr/>
            </a:pPr>
            <a:r>
              <a:rPr lang="ru-RU" sz="2400" b="1" dirty="0">
                <a:latin typeface="Akrobat" pitchFamily="50" charset="-52"/>
              </a:rPr>
              <a:t>Независимая оценка обучающихся 2023-2024 учебного года:</a:t>
            </a:r>
          </a:p>
          <a:p>
            <a:pPr marL="906463" indent="-457200">
              <a:lnSpc>
                <a:spcPct val="100000"/>
              </a:lnSpc>
              <a:defRPr/>
            </a:pPr>
            <a:r>
              <a:rPr lang="ru-RU" sz="2400" dirty="0">
                <a:latin typeface="Akrobat" pitchFamily="50" charset="-52"/>
              </a:rPr>
              <a:t>Спецификации тестов по образовательным программам «Общая медицина, «Педиатрия», «Стоматология», «Фармация», «Сестринское дело», «Общественное здоровье»( Согласование)</a:t>
            </a:r>
          </a:p>
          <a:p>
            <a:pPr marL="906463" indent="-457200">
              <a:lnSpc>
                <a:spcPct val="100000"/>
              </a:lnSpc>
              <a:defRPr/>
            </a:pPr>
            <a:r>
              <a:rPr lang="ru-RU" sz="2400" dirty="0">
                <a:latin typeface="Akrobat" pitchFamily="50" charset="-52"/>
              </a:rPr>
              <a:t> Клинические станции для проведения 2-го этапа независимой оценки обучающихся по программам </a:t>
            </a:r>
            <a:r>
              <a:rPr lang="ru-RU" sz="2400" dirty="0">
                <a:solidFill>
                  <a:prstClr val="black"/>
                </a:solidFill>
                <a:latin typeface="Akrobat" pitchFamily="50" charset="-52"/>
              </a:rPr>
              <a:t>«Общая медицина, «Педиатрия», «Стоматология» (Согласование)</a:t>
            </a:r>
          </a:p>
          <a:p>
            <a:pPr marL="906463" indent="-457200">
              <a:lnSpc>
                <a:spcPct val="100000"/>
              </a:lnSpc>
              <a:defRPr/>
            </a:pPr>
            <a:r>
              <a:rPr lang="ru-RU" sz="2400" dirty="0">
                <a:solidFill>
                  <a:prstClr val="black"/>
                </a:solidFill>
                <a:latin typeface="Akrobat" pitchFamily="50" charset="-52"/>
              </a:rPr>
              <a:t>Предварительные сроки проведения независимой оценки Обучающихся (Согласование)</a:t>
            </a:r>
            <a:endParaRPr lang="ru-RU" sz="2400" dirty="0">
              <a:latin typeface="Akrobat" pitchFamily="50" charset="-52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B01246-4DF4-486B-8416-35FA283939A5}"/>
              </a:ext>
            </a:extLst>
          </p:cNvPr>
          <p:cNvCxnSpPr/>
          <p:nvPr/>
        </p:nvCxnSpPr>
        <p:spPr>
          <a:xfrm flipV="1">
            <a:off x="823913" y="1423988"/>
            <a:ext cx="10509250" cy="14287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37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5DAEB-333F-4CA8-9C2A-F8851F15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325563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krobat" pitchFamily="50" charset="-52"/>
              </a:rPr>
              <a:t>Перечень организаций образования для проведения независимой оценки Обучающихся (в пилотном режиме)</a:t>
            </a:r>
            <a:br>
              <a:rPr lang="ru-RU" sz="3200" b="1" dirty="0">
                <a:latin typeface="Akrobat" pitchFamily="50" charset="-52"/>
              </a:rPr>
            </a:br>
            <a:endParaRPr lang="ru-RU" sz="3200" b="1" dirty="0">
              <a:solidFill>
                <a:schemeClr val="accent5">
                  <a:lumMod val="75000"/>
                </a:schemeClr>
              </a:solidFill>
              <a:latin typeface="Akrobat" pitchFamily="50" charset="-52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B01246-4DF4-486B-8416-35FA283939A5}"/>
              </a:ext>
            </a:extLst>
          </p:cNvPr>
          <p:cNvCxnSpPr/>
          <p:nvPr/>
        </p:nvCxnSpPr>
        <p:spPr>
          <a:xfrm flipV="1">
            <a:off x="823913" y="1423988"/>
            <a:ext cx="10509250" cy="14287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825625"/>
            <a:ext cx="108204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С.Д.Асфендиярова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МУА</a:t>
            </a:r>
          </a:p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МУК</a:t>
            </a:r>
          </a:p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МУС</a:t>
            </a:r>
          </a:p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ЗКМУ</a:t>
            </a:r>
          </a:p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КРМУ</a:t>
            </a:r>
          </a:p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ЮКМА</a:t>
            </a:r>
          </a:p>
        </p:txBody>
      </p:sp>
    </p:spTree>
    <p:extLst>
      <p:ext uri="{BB962C8B-B14F-4D97-AF65-F5344CB8AC3E}">
        <p14:creationId xmlns:p14="http://schemas.microsoft.com/office/powerpoint/2010/main" val="23014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5DAEB-333F-4CA8-9C2A-F8851F15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325563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krobat" pitchFamily="50" charset="-52"/>
              </a:rPr>
              <a:t>Независимая оценка обучающихся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krobat" pitchFamily="50" charset="-52"/>
              </a:rPr>
              <a:t>(пилот)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98535C24-1A23-4318-B823-D08D0AF40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93863"/>
            <a:ext cx="11310938" cy="4781550"/>
          </a:xfrm>
        </p:spPr>
        <p:txBody>
          <a:bodyPr/>
          <a:lstStyle/>
          <a:p>
            <a:pPr marL="963613" indent="-514350">
              <a:buFont typeface="Arial" charset="0"/>
              <a:buAutoNum type="arabicPeriod"/>
              <a:defRPr/>
            </a:pPr>
            <a:r>
              <a:rPr lang="ru-RU" b="1" dirty="0">
                <a:latin typeface="Akrobat" pitchFamily="50" charset="-52"/>
              </a:rPr>
              <a:t>Общая медицина </a:t>
            </a:r>
            <a:r>
              <a:rPr lang="ru-RU" dirty="0">
                <a:latin typeface="Akrobat" pitchFamily="50" charset="-52"/>
              </a:rPr>
              <a:t>– 3 курс (тестирование + практические навыки)</a:t>
            </a:r>
          </a:p>
          <a:p>
            <a:pPr marL="963613" lvl="0" indent="-514350">
              <a:buFont typeface="Arial" charset="0"/>
              <a:buAutoNum type="arabicPeriod"/>
              <a:defRPr/>
            </a:pPr>
            <a:r>
              <a:rPr lang="ru-RU" b="1" dirty="0">
                <a:latin typeface="Akrobat" pitchFamily="50" charset="-52"/>
              </a:rPr>
              <a:t>Педиатрия</a:t>
            </a:r>
            <a:r>
              <a:rPr lang="ru-RU" dirty="0">
                <a:latin typeface="Akrobat" pitchFamily="50" charset="-52"/>
              </a:rPr>
              <a:t> – 3 курс </a:t>
            </a:r>
            <a:r>
              <a:rPr lang="ru-RU" dirty="0">
                <a:solidFill>
                  <a:prstClr val="black"/>
                </a:solidFill>
                <a:latin typeface="Akrobat" pitchFamily="50" charset="-52"/>
              </a:rPr>
              <a:t>(тестирование + практические навыки)</a:t>
            </a:r>
            <a:endParaRPr lang="ru-RU" dirty="0">
              <a:latin typeface="Akrobat" pitchFamily="50" charset="-52"/>
            </a:endParaRPr>
          </a:p>
          <a:p>
            <a:pPr marL="963613" lvl="0" indent="-514350">
              <a:buFont typeface="Arial" charset="0"/>
              <a:buAutoNum type="arabicPeriod"/>
              <a:defRPr/>
            </a:pPr>
            <a:r>
              <a:rPr lang="ru-RU" b="1" dirty="0">
                <a:latin typeface="Akrobat" pitchFamily="50" charset="-52"/>
              </a:rPr>
              <a:t>Стоматология </a:t>
            </a:r>
            <a:r>
              <a:rPr lang="ru-RU" dirty="0">
                <a:latin typeface="Akrobat" pitchFamily="50" charset="-52"/>
              </a:rPr>
              <a:t>– 3 курс </a:t>
            </a:r>
            <a:r>
              <a:rPr lang="ru-RU" dirty="0">
                <a:solidFill>
                  <a:prstClr val="black"/>
                </a:solidFill>
                <a:latin typeface="Akrobat" pitchFamily="50" charset="-52"/>
              </a:rPr>
              <a:t>(тестирование + практические навыки)</a:t>
            </a:r>
          </a:p>
          <a:p>
            <a:pPr marL="963613" indent="-514350">
              <a:buFont typeface="Arial" charset="0"/>
              <a:buAutoNum type="arabicPeriod"/>
              <a:defRPr/>
            </a:pPr>
            <a:r>
              <a:rPr lang="ru-RU" b="1" dirty="0">
                <a:latin typeface="Akrobat" pitchFamily="50" charset="-52"/>
              </a:rPr>
              <a:t>Фармация</a:t>
            </a:r>
            <a:r>
              <a:rPr lang="ru-RU" dirty="0">
                <a:latin typeface="Akrobat" pitchFamily="50" charset="-52"/>
              </a:rPr>
              <a:t> – 3 курс (тестирование) </a:t>
            </a:r>
          </a:p>
          <a:p>
            <a:pPr marL="963613" indent="-514350">
              <a:buFont typeface="Arial" charset="0"/>
              <a:buAutoNum type="arabicPeriod"/>
              <a:defRPr/>
            </a:pPr>
            <a:r>
              <a:rPr lang="ru-RU" b="1" dirty="0">
                <a:latin typeface="Akrobat" pitchFamily="50" charset="-52"/>
              </a:rPr>
              <a:t>Сестринское дело </a:t>
            </a:r>
            <a:r>
              <a:rPr lang="ru-RU" dirty="0">
                <a:latin typeface="Akrobat" pitchFamily="50" charset="-52"/>
              </a:rPr>
              <a:t>-  2 курс (тестирование)</a:t>
            </a:r>
          </a:p>
          <a:p>
            <a:pPr marL="963613" indent="-514350">
              <a:buFont typeface="Arial" charset="0"/>
              <a:buAutoNum type="arabicPeriod"/>
              <a:defRPr/>
            </a:pPr>
            <a:r>
              <a:rPr lang="ru-RU" b="1" dirty="0">
                <a:latin typeface="Akrobat" pitchFamily="50" charset="-52"/>
              </a:rPr>
              <a:t>Общественное здоровье </a:t>
            </a:r>
            <a:r>
              <a:rPr lang="ru-RU" dirty="0">
                <a:latin typeface="Akrobat" pitchFamily="50" charset="-52"/>
              </a:rPr>
              <a:t>– 2 курс (тестирование)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B01246-4DF4-486B-8416-35FA283939A5}"/>
              </a:ext>
            </a:extLst>
          </p:cNvPr>
          <p:cNvCxnSpPr/>
          <p:nvPr/>
        </p:nvCxnSpPr>
        <p:spPr>
          <a:xfrm flipV="1">
            <a:off x="823913" y="1423988"/>
            <a:ext cx="10509250" cy="14287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346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5DAEB-333F-4CA8-9C2A-F8851F15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5361"/>
            <a:ext cx="10820400" cy="1325563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krobat" pitchFamily="50" charset="-52"/>
              </a:rPr>
              <a:t>Независимая оценка обучающихся 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Akrobat" pitchFamily="50" charset="-52"/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krobat" pitchFamily="50" charset="-52"/>
              </a:rPr>
              <a:t>2023-2024 учебного года: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98535C24-1A23-4318-B823-D08D0AF40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3863"/>
            <a:ext cx="11691938" cy="4781550"/>
          </a:xfrm>
        </p:spPr>
        <p:txBody>
          <a:bodyPr/>
          <a:lstStyle/>
          <a:p>
            <a:pPr marL="963613" indent="-514350">
              <a:buAutoNum type="arabicPeriod"/>
              <a:defRPr/>
            </a:pPr>
            <a:r>
              <a:rPr lang="ru-RU" dirty="0">
                <a:latin typeface="Akrobat" pitchFamily="50" charset="-52"/>
              </a:rPr>
              <a:t>Спецификации тестов по образовательным программам «Общая медицина», «Педиатрия», «Стоматология» (согласование)</a:t>
            </a:r>
          </a:p>
          <a:p>
            <a:pPr marL="963613" indent="-514350">
              <a:buAutoNum type="arabicPeriod"/>
              <a:defRPr/>
            </a:pPr>
            <a:r>
              <a:rPr lang="ru-RU" dirty="0">
                <a:latin typeface="Akrobat" pitchFamily="50" charset="-52"/>
              </a:rPr>
              <a:t>Перечень клинических станций  2–</a:t>
            </a:r>
            <a:r>
              <a:rPr lang="ru-RU" dirty="0" err="1">
                <a:latin typeface="Akrobat" pitchFamily="50" charset="-52"/>
              </a:rPr>
              <a:t>го</a:t>
            </a:r>
            <a:r>
              <a:rPr lang="ru-RU" dirty="0">
                <a:latin typeface="Akrobat" pitchFamily="50" charset="-52"/>
              </a:rPr>
              <a:t> этапа </a:t>
            </a:r>
            <a:r>
              <a:rPr lang="ru-RU" dirty="0">
                <a:solidFill>
                  <a:prstClr val="black"/>
                </a:solidFill>
                <a:latin typeface="Akrobat" pitchFamily="50" charset="-52"/>
              </a:rPr>
              <a:t> по образовательным программам «Общая медицина, «Педиатрия», «Стоматология» (согласование)</a:t>
            </a:r>
          </a:p>
          <a:p>
            <a:pPr marL="963613" indent="-514350"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latin typeface="Akrobat" pitchFamily="50" charset="-52"/>
              </a:rPr>
              <a:t>Спецификации тестов по образовательным программам    «Сестринское дело», «Общественное здоровье»,    «Фармация» (согласование)</a:t>
            </a:r>
            <a:endParaRPr lang="ru-RU" sz="3200" dirty="0">
              <a:latin typeface="Akrobat" pitchFamily="50" charset="-52"/>
            </a:endParaRPr>
          </a:p>
          <a:p>
            <a:pPr marL="449263" indent="0">
              <a:buNone/>
              <a:defRPr/>
            </a:pPr>
            <a:endParaRPr lang="ru-RU" b="1" dirty="0">
              <a:solidFill>
                <a:prstClr val="black"/>
              </a:solidFill>
              <a:latin typeface="Akrobat" pitchFamily="50" charset="-52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B01246-4DF4-486B-8416-35FA283939A5}"/>
              </a:ext>
            </a:extLst>
          </p:cNvPr>
          <p:cNvCxnSpPr/>
          <p:nvPr/>
        </p:nvCxnSpPr>
        <p:spPr>
          <a:xfrm flipV="1">
            <a:off x="823913" y="1423988"/>
            <a:ext cx="10509250" cy="14287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84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748" y="282066"/>
            <a:ext cx="11439652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ru-RU" sz="29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75CD46E-ECC4-421D-B6C2-7F173D3B5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147402"/>
              </p:ext>
            </p:extLst>
          </p:nvPr>
        </p:nvGraphicFramePr>
        <p:xfrm>
          <a:off x="0" y="0"/>
          <a:ext cx="12192000" cy="859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474834618"/>
                    </a:ext>
                  </a:extLst>
                </a:gridCol>
                <a:gridCol w="1869830">
                  <a:extLst>
                    <a:ext uri="{9D8B030D-6E8A-4147-A177-3AD203B41FA5}">
                      <a16:colId xmlns:a16="http://schemas.microsoft.com/office/drawing/2014/main" val="345432489"/>
                    </a:ext>
                  </a:extLst>
                </a:gridCol>
                <a:gridCol w="6095998">
                  <a:extLst>
                    <a:ext uri="{9D8B030D-6E8A-4147-A177-3AD203B41FA5}">
                      <a16:colId xmlns:a16="http://schemas.microsoft.com/office/drawing/2014/main" val="2985854439"/>
                    </a:ext>
                  </a:extLst>
                </a:gridCol>
                <a:gridCol w="1406772">
                  <a:extLst>
                    <a:ext uri="{9D8B030D-6E8A-4147-A177-3AD203B41FA5}">
                      <a16:colId xmlns:a16="http://schemas.microsoft.com/office/drawing/2014/main" val="3693455637"/>
                    </a:ext>
                  </a:extLst>
                </a:gridCol>
              </a:tblGrid>
              <a:tr h="57179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КОНТИНГЕНТ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 </a:t>
                      </a:r>
                      <a:r>
                        <a:rPr lang="kk-KZ" sz="1800" dirty="0"/>
                        <a:t>ЭТАП</a:t>
                      </a:r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(тестирование)</a:t>
                      </a:r>
                    </a:p>
                    <a:p>
                      <a:pPr algn="ctr"/>
                      <a:r>
                        <a:rPr lang="ru-RU" sz="1800" dirty="0"/>
                        <a:t>Кол-во тестовых</a:t>
                      </a:r>
                      <a:r>
                        <a:rPr lang="ru-RU" sz="1800" baseline="0" dirty="0"/>
                        <a:t> вопросов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kk-K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</a:t>
                      </a:r>
                    </a:p>
                    <a:p>
                      <a:pPr algn="ctr"/>
                      <a:r>
                        <a:rPr lang="kk-K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(практические навыки)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 проведения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7595252"/>
                  </a:ext>
                </a:extLst>
              </a:tr>
              <a:tr h="6286210">
                <a:tc>
                  <a:txBody>
                    <a:bodyPr/>
                    <a:lstStyle/>
                    <a:p>
                      <a:endParaRPr lang="ru-RU" sz="2400" b="1" dirty="0"/>
                    </a:p>
                    <a:p>
                      <a:endParaRPr lang="ru-RU" sz="24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медицина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Педиатрия</a:t>
                      </a:r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b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24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4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4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4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400" b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24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400" b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Физикальный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осмотр: аускультация по органам и системам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Физикальный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осмотр: пальпация по органам и системам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Физикальный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осмотр: перкуссия по органам и системам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Техника инструментального исследования (установка ЭКГ электродов/методика проведения спирометрии)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Техника выполнения инъекций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1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1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ОСКЭ</a:t>
                      </a:r>
                    </a:p>
                    <a:p>
                      <a:pPr marL="0" lvl="1" indent="0" algn="ctr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1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1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1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ОСКЭ</a:t>
                      </a:r>
                    </a:p>
                    <a:p>
                      <a:pPr marL="0" lvl="1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1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1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ОСКЭ</a:t>
                      </a:r>
                    </a:p>
                    <a:p>
                      <a:pPr marL="0" lvl="1" indent="0" algn="ctr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1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1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ОСПЭ</a:t>
                      </a:r>
                    </a:p>
                    <a:p>
                      <a:pPr marL="0" lvl="1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1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1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ОСКЭ</a:t>
                      </a:r>
                    </a:p>
                    <a:p>
                      <a:pPr marL="0" lvl="1" algn="ctr">
                        <a:lnSpc>
                          <a:spcPct val="100000"/>
                        </a:lnSpc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8500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29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748" y="282066"/>
            <a:ext cx="11439652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ru-RU" sz="29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75CD46E-ECC4-421D-B6C2-7F173D3B5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787412"/>
              </p:ext>
            </p:extLst>
          </p:nvPr>
        </p:nvGraphicFramePr>
        <p:xfrm>
          <a:off x="0" y="0"/>
          <a:ext cx="12192000" cy="8224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474834618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45432489"/>
                    </a:ext>
                  </a:extLst>
                </a:gridCol>
                <a:gridCol w="6137029">
                  <a:extLst>
                    <a:ext uri="{9D8B030D-6E8A-4147-A177-3AD203B41FA5}">
                      <a16:colId xmlns:a16="http://schemas.microsoft.com/office/drawing/2014/main" val="2985854439"/>
                    </a:ext>
                  </a:extLst>
                </a:gridCol>
                <a:gridCol w="1406771">
                  <a:extLst>
                    <a:ext uri="{9D8B030D-6E8A-4147-A177-3AD203B41FA5}">
                      <a16:colId xmlns:a16="http://schemas.microsoft.com/office/drawing/2014/main" val="3693455637"/>
                    </a:ext>
                  </a:extLst>
                </a:gridCol>
              </a:tblGrid>
              <a:tr h="55403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КОНТИНГЕНТ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kk-KZ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ЭТАП</a:t>
                      </a:r>
                      <a:endParaRPr kumimoji="0" lang="ru-RU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(тестирование)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Кол-во тестовых вопросов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kumimoji="0" lang="kk-KZ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ЭТАП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(практические навыки)</a:t>
                      </a:r>
                      <a:endParaRPr kumimoji="0" lang="ru-RU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Формат проведения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7595252"/>
                  </a:ext>
                </a:extLst>
              </a:tr>
              <a:tr h="630396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2000" b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2000" b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2000" b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2000" b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800" b="0" dirty="0"/>
                        <a:t>Стоматология 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160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endParaRPr lang="ru-RU" sz="2000" dirty="0"/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 стоматологический осмотр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Основы хирургической стоматологии</a:t>
                      </a:r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подготовка</a:t>
                      </a:r>
                      <a:r>
                        <a:rPr lang="ru-RU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инструментов для проведения операции удаления зуба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Основы ортопедической стоматологии</a:t>
                      </a:r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trike="sng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расположение границ базиса частичного съемного протеза на верхней и нижней челюстях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strike="sng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ортопедической стоматологии </a:t>
                      </a: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границы базиса съемной конструкции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Основы терапевтической стоматологии</a:t>
                      </a:r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замешивание пломбировочного материала (временная пломба)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Оценка жизненно важных параметров (измерение АД и пульса)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ОСКЭ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ОСКЭ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ОСКЭ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ОСКЭ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ОСКЭ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8500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787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5DAEB-333F-4CA8-9C2A-F8851F15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325563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krobat" pitchFamily="50" charset="-52"/>
              </a:rPr>
              <a:t>Спецификация теста «Общая медицина»</a:t>
            </a:r>
            <a:br>
              <a:rPr lang="ru-RU" sz="3200" dirty="0">
                <a:solidFill>
                  <a:schemeClr val="accent5">
                    <a:lumMod val="75000"/>
                  </a:schemeClr>
                </a:solidFill>
                <a:latin typeface="Akrobat" pitchFamily="50" charset="-52"/>
              </a:rPr>
            </a:br>
            <a:endParaRPr lang="ru-RU" sz="3200" dirty="0">
              <a:solidFill>
                <a:schemeClr val="accent5">
                  <a:lumMod val="75000"/>
                </a:schemeClr>
              </a:solidFill>
              <a:latin typeface="Akrobat" pitchFamily="50" charset="-52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B01246-4DF4-486B-8416-35FA283939A5}"/>
              </a:ext>
            </a:extLst>
          </p:cNvPr>
          <p:cNvCxnSpPr/>
          <p:nvPr/>
        </p:nvCxnSpPr>
        <p:spPr>
          <a:xfrm flipV="1">
            <a:off x="823913" y="1423988"/>
            <a:ext cx="10509250" cy="14287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803517"/>
              </p:ext>
            </p:extLst>
          </p:nvPr>
        </p:nvGraphicFramePr>
        <p:xfrm>
          <a:off x="823914" y="1664994"/>
          <a:ext cx="10682286" cy="4677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8292">
                  <a:extLst>
                    <a:ext uri="{9D8B030D-6E8A-4147-A177-3AD203B41FA5}">
                      <a16:colId xmlns:a16="http://schemas.microsoft.com/office/drawing/2014/main" val="4154167681"/>
                    </a:ext>
                  </a:extLst>
                </a:gridCol>
                <a:gridCol w="6574966">
                  <a:extLst>
                    <a:ext uri="{9D8B030D-6E8A-4147-A177-3AD203B41FA5}">
                      <a16:colId xmlns:a16="http://schemas.microsoft.com/office/drawing/2014/main" val="155655793"/>
                    </a:ext>
                  </a:extLst>
                </a:gridCol>
                <a:gridCol w="3369028">
                  <a:extLst>
                    <a:ext uri="{9D8B030D-6E8A-4147-A177-3AD203B41FA5}">
                      <a16:colId xmlns:a16="http://schemas.microsoft.com/office/drawing/2014/main" val="3765008704"/>
                    </a:ext>
                  </a:extLst>
                </a:gridCol>
              </a:tblGrid>
              <a:tr h="32493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050">
                          <a:effectLst/>
                        </a:rPr>
                        <a:t>№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050">
                          <a:effectLst/>
                        </a:rPr>
                        <a:t>Название темы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Удельный вес, в 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extLst>
                  <a:ext uri="{0D108BD9-81ED-4DB2-BD59-A6C34878D82A}">
                    <a16:rowId xmlns:a16="http://schemas.microsoft.com/office/drawing/2014/main" val="861369072"/>
                  </a:ext>
                </a:extLst>
              </a:tr>
              <a:tr h="248878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Общественное здравоохранение. </a:t>
                      </a:r>
                      <a:r>
                        <a:rPr lang="ru-RU" sz="1400" dirty="0" err="1">
                          <a:effectLst/>
                        </a:rPr>
                        <a:t>Биостатистика</a:t>
                      </a:r>
                      <a:r>
                        <a:rPr lang="ru-RU" sz="1400" dirty="0">
                          <a:effectLst/>
                        </a:rPr>
                        <a:t>. Доказательная медицина</a:t>
                      </a: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extLst>
                  <a:ext uri="{0D108BD9-81ED-4DB2-BD59-A6C34878D82A}">
                    <a16:rowId xmlns:a16="http://schemas.microsoft.com/office/drawing/2014/main" val="2374000007"/>
                  </a:ext>
                </a:extLst>
              </a:tr>
              <a:tr h="24493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Коммуникативные навыки </a:t>
                      </a: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extLst>
                  <a:ext uri="{0D108BD9-81ED-4DB2-BD59-A6C34878D82A}">
                    <a16:rowId xmlns:a16="http://schemas.microsoft.com/office/drawing/2014/main" val="2808205173"/>
                  </a:ext>
                </a:extLst>
              </a:tr>
              <a:tr h="331826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ru-RU" sz="1400" dirty="0">
                          <a:effectLst/>
                        </a:rPr>
                        <a:t>Основы медицины</a:t>
                      </a: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extLst>
                  <a:ext uri="{0D108BD9-81ED-4DB2-BD59-A6C34878D82A}">
                    <a16:rowId xmlns:a16="http://schemas.microsoft.com/office/drawing/2014/main" val="2262931027"/>
                  </a:ext>
                </a:extLst>
              </a:tr>
              <a:tr h="24493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Общая патология </a:t>
                      </a: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ru-RU" sz="1400" dirty="0">
                          <a:effectLst/>
                        </a:rPr>
                        <a:t>Патологическая анатомия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extLst>
                  <a:ext uri="{0D108BD9-81ED-4DB2-BD59-A6C34878D82A}">
                    <a16:rowId xmlns:a16="http://schemas.microsoft.com/office/drawing/2014/main" val="3905522529"/>
                  </a:ext>
                </a:extLst>
              </a:tr>
              <a:tr h="24493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Общая патология </a:t>
                      </a: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ru-RU" sz="1400" dirty="0">
                          <a:effectLst/>
                        </a:rPr>
                        <a:t>Патологическая физиология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extLst>
                  <a:ext uri="{0D108BD9-81ED-4DB2-BD59-A6C34878D82A}">
                    <a16:rowId xmlns:a16="http://schemas.microsoft.com/office/drawing/2014/main" val="1452486627"/>
                  </a:ext>
                </a:extLst>
              </a:tr>
              <a:tr h="24493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ru-RU" sz="1400" dirty="0">
                          <a:effectLst/>
                        </a:rPr>
                        <a:t>Нервная система</a:t>
                      </a: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extLst>
                  <a:ext uri="{0D108BD9-81ED-4DB2-BD59-A6C34878D82A}">
                    <a16:rowId xmlns:a16="http://schemas.microsoft.com/office/drawing/2014/main" val="2847177653"/>
                  </a:ext>
                </a:extLst>
              </a:tr>
              <a:tr h="324932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ru-RU" sz="1400" dirty="0">
                          <a:effectLst/>
                        </a:rPr>
                        <a:t>Система крови</a:t>
                      </a: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extLst>
                  <a:ext uri="{0D108BD9-81ED-4DB2-BD59-A6C34878D82A}">
                    <a16:rowId xmlns:a16="http://schemas.microsoft.com/office/drawing/2014/main" val="2399737369"/>
                  </a:ext>
                </a:extLst>
              </a:tr>
              <a:tr h="24493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Иммунная система</a:t>
                      </a: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extLst>
                  <a:ext uri="{0D108BD9-81ED-4DB2-BD59-A6C34878D82A}">
                    <a16:rowId xmlns:a16="http://schemas.microsoft.com/office/drawing/2014/main" val="2988060839"/>
                  </a:ext>
                </a:extLst>
              </a:tr>
              <a:tr h="24493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ru-RU" sz="1400">
                          <a:effectLst/>
                        </a:rPr>
                        <a:t>Опорно-двигательная система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extLst>
                  <a:ext uri="{0D108BD9-81ED-4DB2-BD59-A6C34878D82A}">
                    <a16:rowId xmlns:a16="http://schemas.microsoft.com/office/drawing/2014/main" val="1401799110"/>
                  </a:ext>
                </a:extLst>
              </a:tr>
              <a:tr h="24493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ru-RU" sz="1400" dirty="0">
                          <a:effectLst/>
                        </a:rPr>
                        <a:t>Покровная система</a:t>
                      </a: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extLst>
                  <a:ext uri="{0D108BD9-81ED-4DB2-BD59-A6C34878D82A}">
                    <a16:rowId xmlns:a16="http://schemas.microsoft.com/office/drawing/2014/main" val="3402850366"/>
                  </a:ext>
                </a:extLst>
              </a:tr>
              <a:tr h="24493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ru-RU" sz="1400">
                          <a:effectLst/>
                        </a:rPr>
                        <a:t>Сердечно-сосудистая система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extLst>
                  <a:ext uri="{0D108BD9-81ED-4DB2-BD59-A6C34878D82A}">
                    <a16:rowId xmlns:a16="http://schemas.microsoft.com/office/drawing/2014/main" val="563416926"/>
                  </a:ext>
                </a:extLst>
              </a:tr>
              <a:tr h="24493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ru-RU" sz="1400" dirty="0">
                          <a:effectLst/>
                        </a:rPr>
                        <a:t>Респираторная система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extLst>
                  <a:ext uri="{0D108BD9-81ED-4DB2-BD59-A6C34878D82A}">
                    <a16:rowId xmlns:a16="http://schemas.microsoft.com/office/drawing/2014/main" val="2991326836"/>
                  </a:ext>
                </a:extLst>
              </a:tr>
              <a:tr h="24493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ru-RU" sz="1400" dirty="0">
                          <a:effectLst/>
                        </a:rPr>
                        <a:t>Мочеполовая система</a:t>
                      </a: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 anchor="ctr"/>
                </a:tc>
                <a:extLst>
                  <a:ext uri="{0D108BD9-81ED-4DB2-BD59-A6C34878D82A}">
                    <a16:rowId xmlns:a16="http://schemas.microsoft.com/office/drawing/2014/main" val="132465396"/>
                  </a:ext>
                </a:extLst>
              </a:tr>
              <a:tr h="24493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Пищеварительная система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extLst>
                  <a:ext uri="{0D108BD9-81ED-4DB2-BD59-A6C34878D82A}">
                    <a16:rowId xmlns:a16="http://schemas.microsoft.com/office/drawing/2014/main" val="1244069803"/>
                  </a:ext>
                </a:extLst>
              </a:tr>
              <a:tr h="24493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Эндокринная система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extLst>
                  <a:ext uri="{0D108BD9-81ED-4DB2-BD59-A6C34878D82A}">
                    <a16:rowId xmlns:a16="http://schemas.microsoft.com/office/drawing/2014/main" val="1865633178"/>
                  </a:ext>
                </a:extLst>
              </a:tr>
              <a:tr h="24493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Фармакология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extLst>
                  <a:ext uri="{0D108BD9-81ED-4DB2-BD59-A6C34878D82A}">
                    <a16:rowId xmlns:a16="http://schemas.microsoft.com/office/drawing/2014/main" val="488622608"/>
                  </a:ext>
                </a:extLst>
              </a:tr>
              <a:tr h="24493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Итого: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</a:t>
                      </a:r>
                      <a:r>
                        <a:rPr lang="ru-RU" sz="1400" dirty="0">
                          <a:effectLst/>
                        </a:rPr>
                        <a:t>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70" marR="37170" marT="0" marB="0"/>
                </a:tc>
                <a:extLst>
                  <a:ext uri="{0D108BD9-81ED-4DB2-BD59-A6C34878D82A}">
                    <a16:rowId xmlns:a16="http://schemas.microsoft.com/office/drawing/2014/main" val="4059920189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13250" y="16652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28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5DAEB-333F-4CA8-9C2A-F8851F15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325563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krobat" pitchFamily="50" charset="-52"/>
              </a:rPr>
              <a:t>Спецификация теста «Педиатрия»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B01246-4DF4-486B-8416-35FA283939A5}"/>
              </a:ext>
            </a:extLst>
          </p:cNvPr>
          <p:cNvCxnSpPr/>
          <p:nvPr/>
        </p:nvCxnSpPr>
        <p:spPr>
          <a:xfrm flipV="1">
            <a:off x="823913" y="1423988"/>
            <a:ext cx="10509250" cy="14287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13250" y="16652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527728"/>
              </p:ext>
            </p:extLst>
          </p:nvPr>
        </p:nvGraphicFramePr>
        <p:xfrm>
          <a:off x="630238" y="1524000"/>
          <a:ext cx="10896600" cy="4965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104">
                  <a:extLst>
                    <a:ext uri="{9D8B030D-6E8A-4147-A177-3AD203B41FA5}">
                      <a16:colId xmlns:a16="http://schemas.microsoft.com/office/drawing/2014/main" val="382814381"/>
                    </a:ext>
                  </a:extLst>
                </a:gridCol>
                <a:gridCol w="6372592">
                  <a:extLst>
                    <a:ext uri="{9D8B030D-6E8A-4147-A177-3AD203B41FA5}">
                      <a16:colId xmlns:a16="http://schemas.microsoft.com/office/drawing/2014/main" val="1921127999"/>
                    </a:ext>
                  </a:extLst>
                </a:gridCol>
                <a:gridCol w="3770904">
                  <a:extLst>
                    <a:ext uri="{9D8B030D-6E8A-4147-A177-3AD203B41FA5}">
                      <a16:colId xmlns:a16="http://schemas.microsoft.com/office/drawing/2014/main" val="3398873664"/>
                    </a:ext>
                  </a:extLst>
                </a:gridCol>
              </a:tblGrid>
              <a:tr h="42310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№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Название темы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050">
                          <a:effectLst/>
                        </a:rPr>
                        <a:t>Удельный вес, в 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extLst>
                  <a:ext uri="{0D108BD9-81ED-4DB2-BD59-A6C34878D82A}">
                    <a16:rowId xmlns:a16="http://schemas.microsoft.com/office/drawing/2014/main" val="998784314"/>
                  </a:ext>
                </a:extLst>
              </a:tr>
              <a:tr h="27019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Общественное здравоохранение.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Биостатистика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Доказательная медицина</a:t>
                      </a: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 anchor="ctr"/>
                </a:tc>
                <a:extLst>
                  <a:ext uri="{0D108BD9-81ED-4DB2-BD59-A6C34878D82A}">
                    <a16:rowId xmlns:a16="http://schemas.microsoft.com/office/drawing/2014/main" val="685879275"/>
                  </a:ext>
                </a:extLst>
              </a:tr>
              <a:tr h="19103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Коммуникативные навыки </a:t>
                      </a: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extLst>
                  <a:ext uri="{0D108BD9-81ED-4DB2-BD59-A6C34878D82A}">
                    <a16:rowId xmlns:a16="http://schemas.microsoft.com/office/drawing/2014/main" val="2136278290"/>
                  </a:ext>
                </a:extLst>
              </a:tr>
              <a:tr h="21154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патология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Патологическая анатомия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extLst>
                  <a:ext uri="{0D108BD9-81ED-4DB2-BD59-A6C34878D82A}">
                    <a16:rowId xmlns:a16="http://schemas.microsoft.com/office/drawing/2014/main" val="770361084"/>
                  </a:ext>
                </a:extLst>
              </a:tr>
              <a:tr h="21154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патология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Патологическая физиология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extLst>
                  <a:ext uri="{0D108BD9-81ED-4DB2-BD59-A6C34878D82A}">
                    <a16:rowId xmlns:a16="http://schemas.microsoft.com/office/drawing/2014/main" val="3853539324"/>
                  </a:ext>
                </a:extLst>
              </a:tr>
              <a:tr h="34846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медицины</a:t>
                      </a: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 anchor="ctr"/>
                </a:tc>
                <a:extLst>
                  <a:ext uri="{0D108BD9-81ED-4DB2-BD59-A6C34878D82A}">
                    <a16:rowId xmlns:a16="http://schemas.microsoft.com/office/drawing/2014/main" val="3234540358"/>
                  </a:ext>
                </a:extLst>
              </a:tr>
              <a:tr h="35326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Нервная система, особенности у детей</a:t>
                      </a: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 anchor="ctr"/>
                </a:tc>
                <a:extLst>
                  <a:ext uri="{0D108BD9-81ED-4DB2-BD59-A6C34878D82A}">
                    <a16:rowId xmlns:a16="http://schemas.microsoft.com/office/drawing/2014/main" val="3206013160"/>
                  </a:ext>
                </a:extLst>
              </a:tr>
              <a:tr h="27502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крови, особенности у детей </a:t>
                      </a: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 anchor="ctr"/>
                </a:tc>
                <a:extLst>
                  <a:ext uri="{0D108BD9-81ED-4DB2-BD59-A6C34878D82A}">
                    <a16:rowId xmlns:a16="http://schemas.microsoft.com/office/drawing/2014/main" val="3225583571"/>
                  </a:ext>
                </a:extLst>
              </a:tr>
              <a:tr h="27502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Иммунная система, особенности у детей</a:t>
                      </a: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 anchor="ctr"/>
                </a:tc>
                <a:extLst>
                  <a:ext uri="{0D108BD9-81ED-4DB2-BD59-A6C34878D82A}">
                    <a16:rowId xmlns:a16="http://schemas.microsoft.com/office/drawing/2014/main" val="2835779789"/>
                  </a:ext>
                </a:extLst>
              </a:tr>
              <a:tr h="21154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Опорно-двигательная, система особенности у детей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 anchor="ctr"/>
                </a:tc>
                <a:extLst>
                  <a:ext uri="{0D108BD9-81ED-4DB2-BD59-A6C34878D82A}">
                    <a16:rowId xmlns:a16="http://schemas.microsoft.com/office/drawing/2014/main" val="2400330989"/>
                  </a:ext>
                </a:extLst>
              </a:tr>
              <a:tr h="33850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Покровная система, особенности у детей</a:t>
                      </a: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 anchor="ctr"/>
                </a:tc>
                <a:extLst>
                  <a:ext uri="{0D108BD9-81ED-4DB2-BD59-A6C34878D82A}">
                    <a16:rowId xmlns:a16="http://schemas.microsoft.com/office/drawing/2014/main" val="1730354618"/>
                  </a:ext>
                </a:extLst>
              </a:tr>
              <a:tr h="21154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Сердечно-сосудистая система, особенности у детей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 anchor="ctr"/>
                </a:tc>
                <a:extLst>
                  <a:ext uri="{0D108BD9-81ED-4DB2-BD59-A6C34878D82A}">
                    <a16:rowId xmlns:a16="http://schemas.microsoft.com/office/drawing/2014/main" val="3403076463"/>
                  </a:ext>
                </a:extLst>
              </a:tr>
              <a:tr h="21154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Респираторная система, особенности у детей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 anchor="ctr"/>
                </a:tc>
                <a:extLst>
                  <a:ext uri="{0D108BD9-81ED-4DB2-BD59-A6C34878D82A}">
                    <a16:rowId xmlns:a16="http://schemas.microsoft.com/office/drawing/2014/main" val="2680604526"/>
                  </a:ext>
                </a:extLst>
              </a:tr>
              <a:tr h="26447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Мочеполовая система, особенности у детей</a:t>
                      </a: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 anchor="ctr"/>
                </a:tc>
                <a:extLst>
                  <a:ext uri="{0D108BD9-81ED-4DB2-BD59-A6C34878D82A}">
                    <a16:rowId xmlns:a16="http://schemas.microsoft.com/office/drawing/2014/main" val="1942324467"/>
                  </a:ext>
                </a:extLst>
              </a:tr>
              <a:tr h="21154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Пищеварительная система, особенности у детей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extLst>
                  <a:ext uri="{0D108BD9-81ED-4DB2-BD59-A6C34878D82A}">
                    <a16:rowId xmlns:a16="http://schemas.microsoft.com/office/drawing/2014/main" val="2040195365"/>
                  </a:ext>
                </a:extLst>
              </a:tr>
              <a:tr h="21154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Эндокринная система, особенности у детей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extLst>
                  <a:ext uri="{0D108BD9-81ED-4DB2-BD59-A6C34878D82A}">
                    <a16:rowId xmlns:a16="http://schemas.microsoft.com/office/drawing/2014/main" val="1990594850"/>
                  </a:ext>
                </a:extLst>
              </a:tr>
              <a:tr h="21154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Фармакология, особенности у детей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extLst>
                  <a:ext uri="{0D108BD9-81ED-4DB2-BD59-A6C34878D82A}">
                    <a16:rowId xmlns:a16="http://schemas.microsoft.com/office/drawing/2014/main" val="1227487983"/>
                  </a:ext>
                </a:extLst>
              </a:tr>
              <a:tr h="23681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68" marR="35168" marT="0" marB="0"/>
                </a:tc>
                <a:extLst>
                  <a:ext uri="{0D108BD9-81ED-4DB2-BD59-A6C34878D82A}">
                    <a16:rowId xmlns:a16="http://schemas.microsoft.com/office/drawing/2014/main" val="1042473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742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1104</Words>
  <Application>Microsoft Office PowerPoint</Application>
  <PresentationFormat>Широкоэкранный</PresentationFormat>
  <Paragraphs>436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Akrobat</vt:lpstr>
      <vt:lpstr>Arial</vt:lpstr>
      <vt:lpstr>Calibri</vt:lpstr>
      <vt:lpstr>Calibri Light</vt:lpstr>
      <vt:lpstr>Symbol</vt:lpstr>
      <vt:lpstr>Times New Roman</vt:lpstr>
      <vt:lpstr>Office Theme</vt:lpstr>
      <vt:lpstr>Тема Office</vt:lpstr>
      <vt:lpstr>НЕЗАВИСИМАЯ ОЦЕНКА  ОБУЧАЮЩИХСЯ (пилот)</vt:lpstr>
      <vt:lpstr>ВОПРОСЫ ДЛЯ ОБСУЖДЕНИЯ</vt:lpstr>
      <vt:lpstr>Перечень организаций образования для проведения независимой оценки Обучающихся (в пилотном режиме) </vt:lpstr>
      <vt:lpstr>Независимая оценка обучающихся (пилот)</vt:lpstr>
      <vt:lpstr>Независимая оценка обучающихся  2023-2024 учебного года:</vt:lpstr>
      <vt:lpstr>Презентация PowerPoint</vt:lpstr>
      <vt:lpstr>Презентация PowerPoint</vt:lpstr>
      <vt:lpstr>Спецификация теста «Общая медицина» </vt:lpstr>
      <vt:lpstr>Спецификация теста «Педиатрия»</vt:lpstr>
      <vt:lpstr>Спецификация теста «Стоматология» </vt:lpstr>
      <vt:lpstr>Спецификация теста «Фармация» </vt:lpstr>
      <vt:lpstr>Спецификация теста «Сестринское дело» </vt:lpstr>
      <vt:lpstr>Спецификация теста «Общественное здоровье»</vt:lpstr>
      <vt:lpstr>Сроки проведения независимой оценки Обучающихся (в пилотном режиме) </vt:lpstr>
      <vt:lpstr>Проект решения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центр независимой экзаменации</dc:title>
  <dc:creator>Admin</dc:creator>
  <cp:lastModifiedBy>Saule Sydykova</cp:lastModifiedBy>
  <cp:revision>118</cp:revision>
  <dcterms:created xsi:type="dcterms:W3CDTF">2023-01-23T08:10:07Z</dcterms:created>
  <dcterms:modified xsi:type="dcterms:W3CDTF">2023-06-19T14:45:23Z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2022-11-25T00:00:00Z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2023-01-23T00:00:00Z</vt:filetime>
  </property>
</Properties>
</file>