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3" r:id="rId2"/>
    <p:sldId id="301" r:id="rId3"/>
    <p:sldId id="302" r:id="rId4"/>
    <p:sldId id="303" r:id="rId5"/>
    <p:sldId id="304" r:id="rId6"/>
    <p:sldId id="306" r:id="rId7"/>
    <p:sldId id="307" r:id="rId8"/>
    <p:sldId id="309" r:id="rId9"/>
    <p:sldId id="283" r:id="rId10"/>
    <p:sldId id="310" r:id="rId11"/>
    <p:sldId id="31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49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4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22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69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96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1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95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5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5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02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2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84" y="3334850"/>
            <a:ext cx="12153207" cy="202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4D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049" y="4526485"/>
            <a:ext cx="1219199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УМО Сыдыкова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9327" y="4555868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5" y="137897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7884" y="3766186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/>
            <a:r>
              <a:rPr lang="ru-RU" sz="3200" b="1" dirty="0">
                <a:solidFill>
                  <a:srgbClr val="8B4D80"/>
                </a:solidFill>
                <a:latin typeface="Times New Roman" panose="02020603050405020304" pitchFamily="18" charset="0"/>
              </a:rPr>
              <a:t>Отчет деятельности УМО за 2022-2023 </a:t>
            </a:r>
            <a:r>
              <a:rPr lang="ru-RU" sz="3200" b="1" dirty="0" err="1">
                <a:solidFill>
                  <a:srgbClr val="8B4D80"/>
                </a:solidFill>
                <a:latin typeface="Times New Roman" panose="02020603050405020304" pitchFamily="18" charset="0"/>
              </a:rPr>
              <a:t>уч.год</a:t>
            </a:r>
            <a:endParaRPr lang="ru-RU" sz="3200" b="1" dirty="0">
              <a:solidFill>
                <a:srgbClr val="8B4D8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Круглые столы УМО направления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10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154EF7C-8D47-69D6-0CFE-F23F1344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82110"/>
              </p:ext>
            </p:extLst>
          </p:nvPr>
        </p:nvGraphicFramePr>
        <p:xfrm>
          <a:off x="390144" y="957396"/>
          <a:ext cx="11417045" cy="5280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966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5722287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  <a:gridCol w="5033792">
                  <a:extLst>
                    <a:ext uri="{9D8B030D-6E8A-4147-A177-3AD203B41FA5}">
                      <a16:colId xmlns:a16="http://schemas.microsoft.com/office/drawing/2014/main" val="1718904805"/>
                    </a:ext>
                  </a:extLst>
                </a:gridCol>
              </a:tblGrid>
              <a:tr h="348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b="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 b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b="0" spc="-5" dirty="0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11059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Обсуждение разработки программ непрерывного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интегрированного медицинского образования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рамках мероприятий 65-летнего юбилея НАО «Западно-Казахстанский медицинский университет имени Марата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декабря 2022 года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54163196"/>
                  </a:ext>
                </a:extLst>
              </a:tr>
              <a:tr h="10831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Обсуждение формата образовательных программ непрерывного интегрированного медицинского образования (НИМО)»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базе НАО «Медицинский университет Караганды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февраля 2023 года 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518434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Проблемы и перспективы подготовки специалистов в резидентуре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рамках мероприятий Конференции VI Центрально-Азиатской международной научно-практической конференции по медицинскому образованию «Образование будущего: ветер перемен»  20 апреля 2023 года 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1578377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Процедура аккредитации и обеспечения качества новой программы непрерывного интегрированного медицинского образования</a:t>
                      </a:r>
                      <a:endParaRPr lang="ru-RU" sz="16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рамках мероприятий Конференции VI Центрально-Азиатской международной научно-практической конференции по медицинскому образованию «Образование будущего: ветер перемен»  20 апреля 2023 года 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410957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4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Переносятся вопросы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11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154EF7C-8D47-69D6-0CFE-F23F1344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59425"/>
              </p:ext>
            </p:extLst>
          </p:nvPr>
        </p:nvGraphicFramePr>
        <p:xfrm>
          <a:off x="584660" y="1409331"/>
          <a:ext cx="10771527" cy="252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474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5713856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97316219"/>
                    </a:ext>
                  </a:extLst>
                </a:gridCol>
                <a:gridCol w="3069437">
                  <a:extLst>
                    <a:ext uri="{9D8B030D-6E8A-4147-A177-3AD203B41FA5}">
                      <a16:colId xmlns:a16="http://schemas.microsoft.com/office/drawing/2014/main" val="3678091591"/>
                    </a:ext>
                  </a:extLst>
                </a:gridCol>
              </a:tblGrid>
              <a:tr h="504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 dirty="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10099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Мониторинг образовательных программ медицинских вузов, анализ Центра Болонского процесса и академической мобильности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МНиВО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 РК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23-24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внесение ОП НИМО в реестр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2859142382"/>
                  </a:ext>
                </a:extLst>
              </a:tr>
              <a:tr h="10099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Признание результатов обучения формального и неформального обучения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23-24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обсуждения на Секции высшего и послевузовского образования УМО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152282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63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ru-RU" sz="1600" dirty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ru-RU" sz="1600" dirty="0">
                <a:solidFill>
                  <a:srgbClr val="8B4D80"/>
                </a:solidFill>
              </a:rPr>
              <a:t>+7 727 338 70 90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www.kaznmu.kz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1" y="359276"/>
            <a:ext cx="568853" cy="681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https://www.facebook.com/KazNMU</a:t>
            </a:r>
            <a:endParaRPr lang="ru-RU" sz="1600" dirty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4D80"/>
                </a:solidFill>
              </a:rPr>
              <a:t>https://www.youtube.com/kaznmu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83988-E0FB-8B62-97D4-BD80C7DF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838" y="960936"/>
            <a:ext cx="7945429" cy="5403548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CFE6FA89-C9A8-16CE-CD9A-0644BEDA9C4F}"/>
              </a:ext>
            </a:extLst>
          </p:cNvPr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УМО направления подготовки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4953DE-CD55-D2CD-8347-881C4AD47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33" y="898074"/>
            <a:ext cx="8364718" cy="57738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23C81922-1C22-8E2F-87CC-86A5ACEE24CF}"/>
              </a:ext>
            </a:extLst>
          </p:cNvPr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УМО направления подготовки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3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F75CA-5318-546D-B074-B8A9B0AB6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44" y="931026"/>
            <a:ext cx="8193455" cy="5820996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F50D1B5-8594-7EE2-FDFA-78B1374E407B}"/>
              </a:ext>
            </a:extLst>
          </p:cNvPr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УМО направления подготовки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5A83EE-463D-3870-AECA-CC5252BC7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93" y="1345779"/>
            <a:ext cx="9305925" cy="332422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9CAE9B6F-1474-5D38-4262-B1C34B4E6E0A}"/>
              </a:ext>
            </a:extLst>
          </p:cNvPr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УМО направления подготовки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заседания УМО направления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154EF7C-8D47-69D6-0CFE-F23F1344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22002"/>
              </p:ext>
            </p:extLst>
          </p:nvPr>
        </p:nvGraphicFramePr>
        <p:xfrm>
          <a:off x="640694" y="1341771"/>
          <a:ext cx="7336137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554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5314099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  <a:gridCol w="1695484">
                  <a:extLst>
                    <a:ext uri="{9D8B030D-6E8A-4147-A177-3AD203B41FA5}">
                      <a16:colId xmlns:a16="http://schemas.microsoft.com/office/drawing/2014/main" val="297316219"/>
                    </a:ext>
                  </a:extLst>
                </a:gridCol>
              </a:tblGrid>
              <a:tr h="57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 dirty="0">
                          <a:effectLst/>
                          <a:latin typeface="Arial Narrow" panose="020B0606020202030204" pitchFamily="34" charset="0"/>
                        </a:rPr>
                        <a:t>Выполнение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Актуализация и утверждение состава УМО, ГУП, Комитетов на 2022 -2023 учебный год, утверждение планов работы УМО, Секций, ГУП, Комитетов на 2022-2023 учебный год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207053086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Внесение изменений и дополнений в приказы МОН РК, МЗ РК  по вопросам подготовки кадров здравоохранения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17854798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Анализ результатов независимой оценки выпускников программ высшего и послевузовского образования 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85072295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Анализ результатов независимой оценки обучающихся программ высшего образования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28704567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Подготовка кадров специальности «Медико-профилактическое дело» в рамках образовательной программы "Общественное здоровье"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7991075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Разработка профессиональных стандартов в области здравоохранения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Прот.№1 от 9 декабря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8626267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93B1C5-E87A-B81B-0779-BBC33A5AB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397" y="966802"/>
            <a:ext cx="3864510" cy="52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заседания УМО направления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154EF7C-8D47-69D6-0CFE-F23F1344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96942"/>
              </p:ext>
            </p:extLst>
          </p:nvPr>
        </p:nvGraphicFramePr>
        <p:xfrm>
          <a:off x="390144" y="1222551"/>
          <a:ext cx="7484726" cy="430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68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5421733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  <a:gridCol w="1729825">
                  <a:extLst>
                    <a:ext uri="{9D8B030D-6E8A-4147-A177-3AD203B41FA5}">
                      <a16:colId xmlns:a16="http://schemas.microsoft.com/office/drawing/2014/main" val="297316219"/>
                    </a:ext>
                  </a:extLst>
                </a:gridCol>
              </a:tblGrid>
              <a:tr h="358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 dirty="0">
                          <a:effectLst/>
                          <a:latin typeface="Arial Narrow" panose="020B0606020202030204" pitchFamily="34" charset="0"/>
                        </a:rPr>
                        <a:t>Выполнение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789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Результаты трудоустройства выпускников 2022 года, анализ обеспеченности кадров здравоохранения РК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Прот.№3 от 17 февраля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2070530869"/>
                  </a:ext>
                </a:extLst>
              </a:tr>
              <a:tr h="789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Анализ потребности в специалистах, подготовка к приему 2023 (с широким участием)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Прот.№3 от 17 февраля 2022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1785479816"/>
                  </a:ext>
                </a:extLst>
              </a:tr>
              <a:tr h="789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Независимая оценка выпускников ОП по направлению подготовки Здравоохранение: согласование спецификаций, списка экспертов, графика экспертизы и аттестации НЦНЭ по материалам председателей ГУПов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Прот.№3 от 17 февраля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850722950"/>
                  </a:ext>
                </a:extLst>
              </a:tr>
              <a:tr h="789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Подготовка рекомендаций по списку литературы и формирования базы экспертов для подготовки к независимой оценке выпускников ОП по направлению подготовки Здравоохранение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Прот.№3 от 17 февраля 2022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2870456733"/>
                  </a:ext>
                </a:extLst>
              </a:tr>
              <a:tr h="789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Список литературы по уровням обучения (бакалавриат, НИМО, резидентура)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Прот.№3 от 17 февраля 2022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79910752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BC35-E61D-118C-71D3-31D6BB12C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45" y="853474"/>
            <a:ext cx="4021868" cy="57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заседания УМО направления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154EF7C-8D47-69D6-0CFE-F23F1344B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18328"/>
              </p:ext>
            </p:extLst>
          </p:nvPr>
        </p:nvGraphicFramePr>
        <p:xfrm>
          <a:off x="778764" y="1809274"/>
          <a:ext cx="5461617" cy="1431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13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3956248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  <a:gridCol w="1262256">
                  <a:extLst>
                    <a:ext uri="{9D8B030D-6E8A-4147-A177-3AD203B41FA5}">
                      <a16:colId xmlns:a16="http://schemas.microsoft.com/office/drawing/2014/main" val="297316219"/>
                    </a:ext>
                  </a:extLst>
                </a:gridCol>
              </a:tblGrid>
              <a:tr h="477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spc="-5" dirty="0">
                          <a:effectLst/>
                          <a:latin typeface="Arial Narrow" panose="020B0606020202030204" pitchFamily="34" charset="0"/>
                        </a:rPr>
                        <a:t>Выполнение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9542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Обсуждение проектов профессиональных стандартов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Прот.№5 от 29 мая 2023</a:t>
                      </a: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85072295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58754B-5045-820D-AF37-FC1D405C4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879" y="1222551"/>
            <a:ext cx="3904483" cy="43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029810" y="371670"/>
            <a:ext cx="1095729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Внеочередные заседания УМО «Здравоохранение» на 22-23 </a:t>
            </a:r>
            <a:r>
              <a:rPr lang="ru-RU" sz="2400" b="1" dirty="0" err="1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8B4D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7C5C8A-396B-2DD4-DF8B-7838DA992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3" y="986721"/>
            <a:ext cx="4104952" cy="42367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28C7C9-959F-BF65-4332-F969E075C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519" y="957396"/>
            <a:ext cx="3841801" cy="327470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055FA-0851-40C9-E8E5-82173EFD4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388" y="986721"/>
            <a:ext cx="3918717" cy="3630999"/>
          </a:xfrm>
          <a:prstGeom prst="rect">
            <a:avLst/>
          </a:prstGeom>
        </p:spPr>
      </p:pic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FA319203-B6BF-B1A3-2F83-F91890DB5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92275"/>
              </p:ext>
            </p:extLst>
          </p:nvPr>
        </p:nvGraphicFramePr>
        <p:xfrm>
          <a:off x="240030" y="5129346"/>
          <a:ext cx="11658599" cy="157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951">
                  <a:extLst>
                    <a:ext uri="{9D8B030D-6E8A-4147-A177-3AD203B41FA5}">
                      <a16:colId xmlns:a16="http://schemas.microsoft.com/office/drawing/2014/main" val="2585989000"/>
                    </a:ext>
                  </a:extLst>
                </a:gridCol>
                <a:gridCol w="10983648">
                  <a:extLst>
                    <a:ext uri="{9D8B030D-6E8A-4147-A177-3AD203B41FA5}">
                      <a16:colId xmlns:a16="http://schemas.microsoft.com/office/drawing/2014/main" val="2851256584"/>
                    </a:ext>
                  </a:extLst>
                </a:gridCol>
              </a:tblGrid>
              <a:tr h="301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600" spc="-5">
                          <a:effectLst/>
                          <a:latin typeface="Arial Narrow" panose="020B0606020202030204" pitchFamily="34" charset="0"/>
                        </a:rPr>
                        <a:t>Мероприятие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 anchor="ctr"/>
                </a:tc>
                <a:extLst>
                  <a:ext uri="{0D108BD9-81ED-4DB2-BD59-A6C34878D82A}">
                    <a16:rowId xmlns:a16="http://schemas.microsoft.com/office/drawing/2014/main" val="685959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Подготовка рекомендаций для внесения изменений и дополнений в НПА в области здравоохранения с учетом анализа и обобщения международного опыта и лучшей практики (как основа для триединства и дуального обучения)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/>
                </a:tc>
                <a:extLst>
                  <a:ext uri="{0D108BD9-81ED-4DB2-BD59-A6C34878D82A}">
                    <a16:rowId xmlns:a16="http://schemas.microsoft.com/office/drawing/2014/main" val="3757368599"/>
                  </a:ext>
                </a:extLst>
              </a:tr>
              <a:tr h="3454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</a:rPr>
                        <a:t>Подготовка рекомендаций по планированию и реализации программ высшего, послевузовского, дополнительного и неформального образования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/>
                </a:tc>
                <a:extLst>
                  <a:ext uri="{0D108BD9-81ED-4DB2-BD59-A6C34878D82A}">
                    <a16:rowId xmlns:a16="http://schemas.microsoft.com/office/drawing/2014/main" val="1722594303"/>
                  </a:ext>
                </a:extLst>
              </a:tr>
              <a:tr h="301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012" marR="170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Выполнение протокольных поручений РУМС </a:t>
                      </a:r>
                      <a:r>
                        <a:rPr lang="kk-KZ" sz="1600" dirty="0">
                          <a:effectLst/>
                          <a:latin typeface="Arial Narrow" panose="020B0606020202030204" pitchFamily="34" charset="0"/>
                        </a:rPr>
                        <a:t>МНВО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 РК,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ЦБПиАМ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, МЗ РК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12" marR="17012" marT="0" marB="0"/>
                </a:tc>
                <a:extLst>
                  <a:ext uri="{0D108BD9-81ED-4DB2-BD59-A6C34878D82A}">
                    <a16:rowId xmlns:a16="http://schemas.microsoft.com/office/drawing/2014/main" val="235513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28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837</Words>
  <Application>Microsoft Office PowerPoint</Application>
  <PresentationFormat>Широкоэкранный</PresentationFormat>
  <Paragraphs>128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94</cp:revision>
  <dcterms:created xsi:type="dcterms:W3CDTF">2023-04-06T04:06:43Z</dcterms:created>
  <dcterms:modified xsi:type="dcterms:W3CDTF">2023-06-19T23:20:49Z</dcterms:modified>
</cp:coreProperties>
</file>