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1163" r:id="rId3"/>
    <p:sldId id="1164" r:id="rId4"/>
    <p:sldId id="1165" r:id="rId5"/>
    <p:sldId id="115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F9099"/>
    <a:srgbClr val="209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5923" autoAdjust="0"/>
  </p:normalViewPr>
  <p:slideViewPr>
    <p:cSldViewPr snapToGrid="0">
      <p:cViewPr varScale="1">
        <p:scale>
          <a:sx n="102" d="100"/>
          <a:sy n="102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4061-041D-4EDB-AA8B-18F33985F468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8683E-59C3-4B89-B5EC-8296FA1B1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9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1411C-7B98-FC5B-454E-6B198EFE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134606-E0CE-0F9A-4CFC-7F9BE3BAD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C50DB-3E3A-0688-4DB1-EB9AADF6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4F9DD4-4B76-84CD-4212-6CCA6944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4EDCF-D6F0-9D1E-6387-C5CF70B7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8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55DB6-E376-A126-5A8A-09EB1F7A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65763E-DAFF-C890-EFF7-6DEC47B5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76D80B-0C48-F9D9-5D0B-9BBC22CA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9A10B-EC94-D5F6-D9E1-16D8DC65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CB5AC-1BC9-7531-2960-991CE26B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8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322AA5-7036-EBF8-6DA5-D2336D3A5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77DE27-0906-4757-285F-C759F887E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485A34-53B4-FA50-98E0-324E1D79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95F317-0A12-7F77-3BCD-40581E30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54841-EFBF-BD66-83E5-1F9442FB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1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B7AFA-66F8-53EE-3143-A4F83BC6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CAD2B0-F157-4E08-3F53-8BBA5651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8048F-94D0-47BA-7274-9FE8430C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CA558-225A-BCBD-A603-E8D27101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02CA0-2204-0DFC-3F65-989D46CB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F78A7-9B1D-E586-B420-EE71353E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0AA2FC-101C-8A43-ED7F-1C56A1F23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44029-96DC-16DE-87AF-FE5092AF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9669D-B49B-3C37-4094-24C7DFB0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4257-3FDD-986B-3364-3B1B01B7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1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0153F-AFDE-3EB7-E5BE-C88782DE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5A48F-8CE5-3A15-30EA-D27FA65FE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D5574B-2F0A-6676-EF9F-3657E1E5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B3F727-AA6F-0D08-DA1D-0E09E456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F3BD95-9F1D-DC6C-F674-8196CE5B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093B4-95DA-1E7D-BD49-4070F74D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817DE-1399-6A01-23D4-737A3F9A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B130E-B720-AF03-D197-1CD2C8B2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5C7425-9FAA-58CC-DAED-3DA47C7C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71B0CC-9F28-BB31-C550-EEB21A991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F5445B-19C2-5237-B137-0FE917D3A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E7A94C-90F0-434C-43AA-6EB01B4D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9602D0-AD4B-46DF-7E99-F6C5B18B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AF100E-534E-1B03-7A73-1ECFB778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E92FC-38A9-A82C-F6A7-1A9002C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065BBB-C13C-A039-C5B2-6BCF8F81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F08FC5-A89A-320F-38CC-B2FCFBC1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E3D716-76E5-2A87-7426-F584757C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B4E11-86E1-D4A3-24E4-6F3C9B19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6BDEDD-7C95-5675-2ABB-20F617DA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390238-045C-46F3-E59B-90173F6F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3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7F852-88A8-4CBC-9AD7-51AA9E04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A5268-1502-C8BE-8DB8-D3258225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1A4A7E-E489-FA79-85AC-4BEB7ED41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91A04F-C227-615A-D658-DCE73749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407B6-9D90-D405-1E5A-2A9C0723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05532-341A-47E1-FC70-C506853A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3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19C2C-7823-11B6-09EC-51D29F2E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0D8565-5667-388E-5741-A3EA4BFE3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6996F8-1A8D-6A3E-0054-E87058D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586AC2-1732-A2F0-C3CB-5FE9EC9F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A3C30-95B3-9AEF-1297-44978974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96183-62A0-AE6B-63F2-4287CCCF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8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64D8C-E14F-B0D6-9A31-5443A45A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853E3F-1E77-C2F8-A811-E833F9C3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2BD60C-2DD2-FD77-7A60-073FBFF7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0D1931-E724-A273-1D5C-62BB60C42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518A2-6220-709F-1FBE-42693369F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aznmu.edu.kz/rus/obrazovanie-2/uchebno-metodicheskoe-obedinenie/normativno-pravovye-ak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FD35-4CA2-E8A4-A531-05CB52C05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9978"/>
            <a:ext cx="9144000" cy="409797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4CB9A7-C4D1-FA38-E948-2A16B5BF6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9285" y="4988368"/>
            <a:ext cx="4657816" cy="1655762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</a:rPr>
              <a:t>докладчик </a:t>
            </a:r>
            <a:r>
              <a:rPr lang="ru-RU" sz="18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заместитель председателя УМО </a:t>
            </a:r>
            <a:r>
              <a:rPr lang="ru-RU" sz="1800" dirty="0">
                <a:latin typeface="Arial Narrow" panose="020B0606020202030204" pitchFamily="34" charset="0"/>
              </a:rPr>
              <a:t>направления подготовки «Здравоохранение» Сыдыкова С.И.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содокладчик председатель секции дополнительного образования УМО </a:t>
            </a:r>
            <a:r>
              <a:rPr lang="ru-RU" sz="18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Султангазиева</a:t>
            </a: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Айгуль </a:t>
            </a:r>
            <a:r>
              <a:rPr lang="ru-RU" sz="18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Атакановна</a:t>
            </a:r>
            <a:endParaRPr lang="ru-RU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FE0D4-111C-2263-AF1A-4921BAB0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7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Программы сертификационных курсов в области здравоохранения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01F034-AAE4-28AE-FC0D-DDF4C33AAD05}"/>
              </a:ext>
            </a:extLst>
          </p:cNvPr>
          <p:cNvSpPr txBox="1"/>
          <p:nvPr/>
        </p:nvSpPr>
        <p:spPr>
          <a:xfrm>
            <a:off x="6384303" y="4534057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https://kaznmu.edu.kz/rus/obrazovanie-2/uchebno-metodicheskoe-obedinenie/normativno-pravovye-akty/</a:t>
            </a:r>
            <a:r>
              <a:rPr lang="ru-RU" dirty="0"/>
              <a:t> 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E4A143B-DDC6-6371-D970-91CC9A917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1037"/>
            <a:ext cx="12192000" cy="38530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1E438F9-E225-AC94-18AC-9103BC66FA94}"/>
              </a:ext>
            </a:extLst>
          </p:cNvPr>
          <p:cNvSpPr txBox="1"/>
          <p:nvPr/>
        </p:nvSpPr>
        <p:spPr>
          <a:xfrm>
            <a:off x="2619866" y="5430086"/>
            <a:ext cx="69522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Актуализированные </a:t>
            </a:r>
            <a:r>
              <a:rPr lang="ru-RU" sz="2000" kern="1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ОП СК выносятся на заседание УМО при наличии пересмотренной ОП, акта экспертизы и предварительном обсуждении на заседании секции ДО и НФО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9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FE0D4-111C-2263-AF1A-4921BAB0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493"/>
            <a:ext cx="10515600" cy="68103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Результаты обучения работников организаций образования по предоставлению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гос.услуги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b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Выдача документов о прохождении повышения квалификации и сертификационных курсов кадров отрасли здравоохранения</a:t>
            </a:r>
            <a:r>
              <a:rPr lang="ru-RU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</a:t>
            </a:r>
            <a:endParaRPr lang="ru-RU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E7C2DA-E223-9BB7-4359-5B4ECD1063B3}"/>
              </a:ext>
            </a:extLst>
          </p:cNvPr>
          <p:cNvSpPr txBox="1"/>
          <p:nvPr/>
        </p:nvSpPr>
        <p:spPr>
          <a:xfrm>
            <a:off x="103695" y="1109017"/>
            <a:ext cx="742832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программы: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формирование профессиональных навыков работников организаций образования в предоставлении государственной услуги «Выдача документов о прохождении повышения квалификации и сертификационных курсов кадров отрасли здравоохранения» в контексте НПА, регламентирующих деятельность дополнительного образования и непрерывного профессионального развития кадров отрасли здравоохранения.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8F498F7-DE48-398A-F7E1-54717ED0D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02380"/>
              </p:ext>
            </p:extLst>
          </p:nvPr>
        </p:nvGraphicFramePr>
        <p:xfrm>
          <a:off x="214198" y="3571944"/>
          <a:ext cx="11612776" cy="2652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643">
                  <a:extLst>
                    <a:ext uri="{9D8B030D-6E8A-4147-A177-3AD203B41FA5}">
                      <a16:colId xmlns:a16="http://schemas.microsoft.com/office/drawing/2014/main" val="290719640"/>
                    </a:ext>
                  </a:extLst>
                </a:gridCol>
                <a:gridCol w="5719868">
                  <a:extLst>
                    <a:ext uri="{9D8B030D-6E8A-4147-A177-3AD203B41FA5}">
                      <a16:colId xmlns:a16="http://schemas.microsoft.com/office/drawing/2014/main" val="2935037177"/>
                    </a:ext>
                  </a:extLst>
                </a:gridCol>
                <a:gridCol w="3440783">
                  <a:extLst>
                    <a:ext uri="{9D8B030D-6E8A-4147-A177-3AD203B41FA5}">
                      <a16:colId xmlns:a16="http://schemas.microsoft.com/office/drawing/2014/main" val="3042318303"/>
                    </a:ext>
                  </a:extLst>
                </a:gridCol>
                <a:gridCol w="1998482">
                  <a:extLst>
                    <a:ext uri="{9D8B030D-6E8A-4147-A177-3AD203B41FA5}">
                      <a16:colId xmlns:a16="http://schemas.microsoft.com/office/drawing/2014/main" val="84404293"/>
                    </a:ext>
                  </a:extLst>
                </a:gridCol>
              </a:tblGrid>
              <a:tr h="763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№/п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Результат обучения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Метод оценки (КИС согласно приложению к ОП)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Метод обучения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extLst>
                  <a:ext uri="{0D108BD9-81ED-4DB2-BD59-A6C34878D82A}">
                    <a16:rowId xmlns:a16="http://schemas.microsoft.com/office/drawing/2014/main" val="601090096"/>
                  </a:ext>
                </a:extLst>
              </a:tr>
              <a:tr h="103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Знать систему дополнительного образования и непрерывного профессионального развития кадров отрасли здравоохранения </a:t>
                      </a:r>
                      <a:endParaRPr lang="ru-RU" sz="1400" kern="1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Устный опрос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Лекция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Практическое занятие 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extLst>
                  <a:ext uri="{0D108BD9-81ED-4DB2-BD59-A6C34878D82A}">
                    <a16:rowId xmlns:a16="http://schemas.microsoft.com/office/drawing/2014/main" val="227219784"/>
                  </a:ext>
                </a:extLst>
              </a:tr>
              <a:tr h="198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Использовать нормативно-правовые акты, регламентирующие деятельность ОВПО для организации обучения в рамках дополнительного образования 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Оценка практического занятия 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Лекция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Практическое занятие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extLst>
                  <a:ext uri="{0D108BD9-81ED-4DB2-BD59-A6C34878D82A}">
                    <a16:rowId xmlns:a16="http://schemas.microsoft.com/office/drawing/2014/main" val="3209698742"/>
                  </a:ext>
                </a:extLst>
              </a:tr>
              <a:tr h="113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Разрабатывать внутренние нормативные документы, регламентирующие деятельность дополнительного образования и непрерывного профессионального развития кадров отрасли здравоохранения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Оценка проекта документа</a:t>
                      </a:r>
                      <a:endParaRPr lang="ru-RU" sz="1400" kern="1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Практическое занятие 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extLst>
                  <a:ext uri="{0D108BD9-81ED-4DB2-BD59-A6C34878D82A}">
                    <a16:rowId xmlns:a16="http://schemas.microsoft.com/office/drawing/2014/main" val="1869745829"/>
                  </a:ext>
                </a:extLst>
              </a:tr>
              <a:tr h="6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Консультировать слушателей программ дополнительного образования в вопросах получения услуги «Выдача документов о прохождении повышения квалификации и сертификационных курсов кадров отрасли здравоохранения»</a:t>
                      </a:r>
                      <a:endParaRPr lang="ru-RU" sz="1400" kern="1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Оценка навыка</a:t>
                      </a:r>
                      <a:endParaRPr lang="ru-RU" sz="1400" kern="1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Практическое занятие </a:t>
                      </a:r>
                      <a:endParaRPr lang="ru-RU" sz="1400" kern="1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89" marR="57189" marT="0" marB="0" anchor="ctr"/>
                </a:tc>
                <a:extLst>
                  <a:ext uri="{0D108BD9-81ED-4DB2-BD59-A6C34878D82A}">
                    <a16:rowId xmlns:a16="http://schemas.microsoft.com/office/drawing/2014/main" val="2538314393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C29EDD3-B447-355A-14BC-404039BDB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314" y="1331361"/>
            <a:ext cx="2993486" cy="194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34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FE0D4-111C-2263-AF1A-4921BAB0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431" y="612743"/>
            <a:ext cx="10515600" cy="681037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Утверждение ОП СК в области здравоохранения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E438F9-E225-AC94-18AC-9103BC66FA94}"/>
              </a:ext>
            </a:extLst>
          </p:cNvPr>
          <p:cNvSpPr txBox="1"/>
          <p:nvPr/>
        </p:nvSpPr>
        <p:spPr>
          <a:xfrm>
            <a:off x="1262405" y="1781913"/>
            <a:ext cx="69522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ОП СК «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Персонифицированная 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медицина», 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ОП СК «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Перфузиология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ОП СК «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Профессиональная патология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ОП СК «Трансфузиология».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BDE1A-C9A0-DE36-CBE9-75E73A22E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CF826-EDB7-A7E9-2A7A-55C088FC7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43" y="1325563"/>
            <a:ext cx="11434713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2.2.1 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Актуализированные </a:t>
            </a: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ОП СК выносятся на заседание УМО при наличии пересмотренной ОП, акта экспертизы и предварительном обсуждении на заседании секции ДО и НФО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2.2.2. 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Рекомендовать организациям образования результаты обучения для формирования навыков работников организаций образования в </a:t>
            </a:r>
            <a:r>
              <a:rPr lang="ru-RU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предоставлении государственной услуги 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«Выдача документов о прохождении повышения квалификации и сертификационных курсов кадров отрасли здравоохранения» согласно приложения №3 к настоящему протоколу.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2.2.3 </a:t>
            </a: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Утвердить ОП СК «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Персонифицированная 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медицина», «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Перфузиология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«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Профессиональная патология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«Трансфузиология».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2.2.4</a:t>
            </a: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Разместить ОП СК «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Персонифицированная 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медицина», «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Перфузиология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«</a:t>
            </a:r>
            <a:r>
              <a:rPr lang="kk-KZ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Профессиональная патология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», «Трансфузиология» </a:t>
            </a: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на сайте УМО.</a:t>
            </a:r>
            <a:endParaRPr lang="ru-RU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143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385</Words>
  <Application>Microsoft Office PowerPoint</Application>
  <PresentationFormat>Широкоэкранный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Тема Office</vt:lpstr>
      <vt:lpstr>Утверждение программ сертификационных курсов дополнительного образования в области здравоохранения</vt:lpstr>
      <vt:lpstr>Программы сертификационных курсов в области здравоохранения</vt:lpstr>
      <vt:lpstr>Результаты обучения работников организаций образования по предоставлению гос.услуги  «Выдача документов о прохождении повышения квалификации и сертификационных курсов кадров отрасли здравоохранения»</vt:lpstr>
      <vt:lpstr>Утверждение ОП СК в области здравоохранения</vt:lpstr>
      <vt:lpstr>Проект решения: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«Нормативное обеспечение внедрения программ непрерывной интегрированной подготовки врачей»,</dc:title>
  <dc:creator>Saule Sydykova</dc:creator>
  <cp:lastModifiedBy>User</cp:lastModifiedBy>
  <cp:revision>23</cp:revision>
  <dcterms:created xsi:type="dcterms:W3CDTF">2022-12-01T13:41:30Z</dcterms:created>
  <dcterms:modified xsi:type="dcterms:W3CDTF">2023-05-29T08:27:13Z</dcterms:modified>
</cp:coreProperties>
</file>