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159" r:id="rId3"/>
    <p:sldId id="1160" r:id="rId4"/>
    <p:sldId id="1164" r:id="rId5"/>
    <p:sldId id="1165" r:id="rId6"/>
    <p:sldId id="1156" r:id="rId7"/>
    <p:sldId id="1161" r:id="rId8"/>
    <p:sldId id="1163" r:id="rId9"/>
    <p:sldId id="1157" r:id="rId10"/>
    <p:sldId id="115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F9099"/>
    <a:srgbClr val="20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5923" autoAdjust="0"/>
  </p:normalViewPr>
  <p:slideViewPr>
    <p:cSldViewPr snapToGrid="0">
      <p:cViewPr varScale="1">
        <p:scale>
          <a:sx n="102" d="100"/>
          <a:sy n="102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4061-041D-4EDB-AA8B-18F33985F46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8683E-59C3-4B89-B5EC-8296FA1B1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9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411C-7B98-FC5B-454E-6B198EFEF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34606-E0CE-0F9A-4CFC-7F9BE3BAD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C50DB-3E3A-0688-4DB1-EB9AADF6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F9DD4-4B76-84CD-4212-6CCA6944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4EDCF-D6F0-9D1E-6387-C5CF70B7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55DB6-E376-A126-5A8A-09EB1F7A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5763E-DAFF-C890-EFF7-6DEC47B56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6D80B-0C48-F9D9-5D0B-9BBC22CA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9A10B-EC94-D5F6-D9E1-16D8DC6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CB5AC-1BC9-7531-2960-991CE26B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8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322AA5-7036-EBF8-6DA5-D2336D3A5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7DE27-0906-4757-285F-C759F887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85A34-53B4-FA50-98E0-324E1D79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5F317-0A12-7F77-3BCD-40581E30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54841-EFBF-BD66-83E5-1F9442FB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B7AFA-66F8-53EE-3143-A4F83BC6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AD2B0-F157-4E08-3F53-8BBA5651F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8048F-94D0-47BA-7274-9FE8430C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CA558-225A-BCBD-A603-E8D27101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02CA0-2204-0DFC-3F65-989D46CB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9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F78A7-9B1D-E586-B420-EE71353E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AA2FC-101C-8A43-ED7F-1C56A1F2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44029-96DC-16DE-87AF-FE5092AF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669D-B49B-3C37-4094-24C7DFB0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4257-3FDD-986B-3364-3B1B01B7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1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0153F-AFDE-3EB7-E5BE-C88782DE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5A48F-8CE5-3A15-30EA-D27FA65FE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D5574B-2F0A-6676-EF9F-3657E1E58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3F727-AA6F-0D08-DA1D-0E09E456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F3BD95-9F1D-DC6C-F674-8196CE5B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093B4-95DA-1E7D-BD49-4070F74D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817DE-1399-6A01-23D4-737A3F9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B130E-B720-AF03-D197-1CD2C8B2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5C7425-9FAA-58CC-DAED-3DA47C7CB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71B0CC-9F28-BB31-C550-EEB21A991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F5445B-19C2-5237-B137-0FE917D3A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E7A94C-90F0-434C-43AA-6EB01B4D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9602D0-AD4B-46DF-7E99-F6C5B18B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AF100E-534E-1B03-7A73-1ECFB778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E92FC-38A9-A82C-F6A7-1A9002CD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065BBB-C13C-A039-C5B2-6BCF8F81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F08FC5-A89A-320F-38CC-B2FCFBC1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E3D716-76E5-2A87-7426-F584757C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8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9B4E11-86E1-D4A3-24E4-6F3C9B19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6BDEDD-7C95-5675-2ABB-20F617DA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390238-045C-46F3-E59B-90173F6F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7F852-88A8-4CBC-9AD7-51AA9E04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AA5268-1502-C8BE-8DB8-D3258225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A4A7E-E489-FA79-85AC-4BEB7ED4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91A04F-C227-615A-D658-DCE73749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407B6-9D90-D405-1E5A-2A9C072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05532-341A-47E1-FC70-C506853A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19C2C-7823-11B6-09EC-51D29F2E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0D8565-5667-388E-5741-A3EA4BFE3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6996F8-1A8D-6A3E-0054-E87058DC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86AC2-1732-A2F0-C3CB-5FE9EC9F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3A3C30-95B3-9AEF-1297-44978974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96183-62A0-AE6B-63F2-4287CCCF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64D8C-E14F-B0D6-9A31-5443A45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53E3F-1E77-C2F8-A811-E833F9C3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D60C-2DD2-FD77-7A60-073FBFF76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F9BF-312D-46FA-9AAD-DBAC3A575865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D1931-E724-A273-1D5C-62BB60C42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518A2-6220-709F-1FBE-42693369F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620C-FFBD-41B2-ABD6-665525B5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15000117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BFD35-4CA2-E8A4-A531-05CB52C05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751"/>
            <a:ext cx="9144000" cy="409797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 Вопросы подготовки кадров здравоохранения</a:t>
            </a:r>
            <a:endParaRPr lang="ru-RU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4CB9A7-C4D1-FA38-E948-2A16B5BF6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9285" y="4988368"/>
            <a:ext cx="4657816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 Narrow" panose="020B0606020202030204" pitchFamily="34" charset="0"/>
              </a:rPr>
              <a:t>докладчик </a:t>
            </a:r>
            <a:r>
              <a:rPr lang="ru-RU" sz="1800" kern="12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председателя УМО </a:t>
            </a:r>
            <a:r>
              <a:rPr lang="ru-RU" sz="1800" dirty="0">
                <a:latin typeface="Arial Narrow" panose="020B0606020202030204" pitchFamily="34" charset="0"/>
              </a:rPr>
              <a:t>направления подготовки «Здравоохранение» Сыдыкова С.И.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26483-AD1B-F98F-37BC-59528637FA49}"/>
              </a:ext>
            </a:extLst>
          </p:cNvPr>
          <p:cNvSpPr txBox="1"/>
          <p:nvPr/>
        </p:nvSpPr>
        <p:spPr>
          <a:xfrm>
            <a:off x="1524000" y="1742630"/>
            <a:ext cx="9665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2.1.1 О внедрении </a:t>
            </a:r>
            <a:r>
              <a:rPr lang="ru-RU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программам непрерывного интегрированного медицинского образования.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2.1.2 Предшествующий уровень подготовки для поступающих в магистратуру и докторантуру.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2.1.3 Оформление документов об образовании на английском языке.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k-KZ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kk-KZ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2.1.4 О включении дисциплины «Судебная медицина» в перечень обязательных дисциплин программ подготовки медицинских кадров.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635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A-C9A0-DE36-CBE9-75E73A22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Проект решения: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CF826-EDB7-A7E9-2A7A-55C088FC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89961" y="1017661"/>
            <a:ext cx="12364039" cy="4351338"/>
          </a:xfrm>
        </p:spPr>
        <p:txBody>
          <a:bodyPr>
            <a:noAutofit/>
          </a:bodyPr>
          <a:lstStyle/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 образования при разработке и приеме на ОП НИМО руководствоваться дополнениями и изменениями в приказы МОН РК от 2 мая 2017 года № 204, от 8 мая 2019 года № 190, от 31 октября 2018 года № 600, приказа МЗ РК от 4 июля 2022 года № ҚР ДСМ-63. </a:t>
            </a:r>
            <a:endParaRPr lang="ru-RU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 образования предоставить анализ реализации ОП с учетом методологического обеспечения, квалификации ППС, оборудования и др. в срок до 15 июня </a:t>
            </a:r>
            <a:r>
              <a:rPr lang="ru-RU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т.г</a:t>
            </a: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в соответствии с приказом МОН РК </a:t>
            </a:r>
            <a:r>
              <a:rPr lang="ru-RU" dirty="0">
                <a:latin typeface="Arial Narrow" panose="020B0606020202030204" pitchFamily="34" charset="0"/>
              </a:rPr>
              <a:t>от 17 июня 2015 года № 391 </a:t>
            </a:r>
            <a:r>
              <a:rPr lang="ru-RU" b="0" i="0" dirty="0">
                <a:solidFill>
                  <a:srgbClr val="666666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lang="en-US" b="0" i="0" dirty="0">
                <a:solidFill>
                  <a:srgbClr val="666666"/>
                </a:solidFill>
                <a:effectLst/>
                <a:latin typeface="Arial Narrow" panose="020B0606020202030204" pitchFamily="34" charset="0"/>
                <a:hlinkClick r:id="rId2"/>
              </a:rPr>
              <a:t>https://adilet.zan.kz/rus/docs/V1500011716</a:t>
            </a:r>
            <a:r>
              <a:rPr lang="ru-RU" b="0" i="0" dirty="0">
                <a:solidFill>
                  <a:srgbClr val="666666"/>
                </a:solidFill>
                <a:effectLst/>
                <a:latin typeface="Arial Narrow" panose="020B0606020202030204" pitchFamily="34" charset="0"/>
              </a:rPr>
              <a:t>) </a:t>
            </a:r>
            <a:endParaRPr lang="ru-RU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 образования внести предложения в рекомендуемый перечень </a:t>
            </a:r>
            <a:r>
              <a:rPr lang="kk-KZ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соответствия направлений подготовки кадров в магистратуре и бакалавриате для поступления в магистратуру и доктрантуру</a:t>
            </a:r>
            <a:r>
              <a:rPr lang="kk-KZ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согласно приложению 2 к настоящему протоколу до 31 мая </a:t>
            </a:r>
            <a:r>
              <a:rPr lang="ru-RU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т.г</a:t>
            </a: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Рекомендовать организациям образования на ОП «Сестринское дело», ОП «Сестринская наука» принимать претендентов при наличии сертификата по сестринскому делу.</a:t>
            </a:r>
          </a:p>
          <a:p>
            <a:pPr marL="1143000" lvl="2" indent="-228600" algn="just">
              <a:buFont typeface="+mj-lt"/>
              <a:buAutoNum type="arabicPeriod"/>
            </a:pPr>
            <a:r>
              <a:rPr lang="ru-RU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Организациям образования оформлять документы об образовании в соответствии с требованиями НПА, вступившим в силу до заключения договоров с обучающимися на обучение.</a:t>
            </a:r>
          </a:p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УМО предоставить ответ в МЮ о принципах формирования перечня результатов обучения программ подготовки медицинских кадров.</a:t>
            </a:r>
            <a:endParaRPr lang="ru-RU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1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59" y="1"/>
            <a:ext cx="10515600" cy="1101064"/>
          </a:xfrm>
        </p:spPr>
        <p:txBody>
          <a:bodyPr>
            <a:normAutofit/>
          </a:bodyPr>
          <a:lstStyle/>
          <a:p>
            <a:pPr algn="r"/>
            <a:r>
              <a:rPr lang="kk-KZ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2.1.1 О внедрении </a:t>
            </a:r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программам непрерывного интегрированного медицинского образования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665749-081E-1C76-4139-4DDE795B0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1" y="662781"/>
            <a:ext cx="4147046" cy="1596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D7FC1-EBAC-79B6-7AF5-F11B98DA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9" y="2217612"/>
            <a:ext cx="4321242" cy="4640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1092DC-65DC-285D-337D-6A01DF019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1064"/>
            <a:ext cx="4814741" cy="5436443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525414-923A-59BC-9E98-67086BE9F07A}"/>
              </a:ext>
            </a:extLst>
          </p:cNvPr>
          <p:cNvCxnSpPr/>
          <p:nvPr/>
        </p:nvCxnSpPr>
        <p:spPr>
          <a:xfrm>
            <a:off x="6344239" y="5279010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4A6FF7-F559-4764-4CBF-291CC865A4CB}"/>
              </a:ext>
            </a:extLst>
          </p:cNvPr>
          <p:cNvCxnSpPr/>
          <p:nvPr/>
        </p:nvCxnSpPr>
        <p:spPr>
          <a:xfrm>
            <a:off x="6344239" y="5638799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C53916-FBB4-3CD6-7416-54D018C473C8}"/>
              </a:ext>
            </a:extLst>
          </p:cNvPr>
          <p:cNvCxnSpPr/>
          <p:nvPr/>
        </p:nvCxnSpPr>
        <p:spPr>
          <a:xfrm>
            <a:off x="6344239" y="6006445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48D7147-1635-512E-DF21-4A4974943995}"/>
              </a:ext>
            </a:extLst>
          </p:cNvPr>
          <p:cNvCxnSpPr/>
          <p:nvPr/>
        </p:nvCxnSpPr>
        <p:spPr>
          <a:xfrm>
            <a:off x="6344239" y="6326956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88CA48E-3DFD-0EB8-E93A-BAD34F11DE35}"/>
              </a:ext>
            </a:extLst>
          </p:cNvPr>
          <p:cNvCxnSpPr/>
          <p:nvPr/>
        </p:nvCxnSpPr>
        <p:spPr>
          <a:xfrm>
            <a:off x="431379" y="6675748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BCE6B8-F7F3-AD26-F469-94485C056AD8}"/>
              </a:ext>
            </a:extLst>
          </p:cNvPr>
          <p:cNvCxnSpPr/>
          <p:nvPr/>
        </p:nvCxnSpPr>
        <p:spPr>
          <a:xfrm>
            <a:off x="431379" y="6242115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0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59" y="1"/>
            <a:ext cx="10515600" cy="1101064"/>
          </a:xfrm>
        </p:spPr>
        <p:txBody>
          <a:bodyPr>
            <a:normAutofit/>
          </a:bodyPr>
          <a:lstStyle/>
          <a:p>
            <a:pPr algn="r"/>
            <a:r>
              <a:rPr lang="kk-KZ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2.1.1 О внедрении </a:t>
            </a:r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программам непрерывного интегрированного медицинского образования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2C2754-6FCE-2A93-235D-979901326133}"/>
              </a:ext>
            </a:extLst>
          </p:cNvPr>
          <p:cNvSpPr txBox="1"/>
          <p:nvPr/>
        </p:nvSpPr>
        <p:spPr>
          <a:xfrm>
            <a:off x="5818695" y="1226105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 приказ Министра здравоохранения Республики Казахстан                                  от 4 июля 2022 года № ҚР ДСМ-63 «Об утверждении государственных общеобязательных стандартов по уровням образования в области здравоохранения» (зарегистрирован в Реестре государственной регистрации нормативных правовых актов под № 28716) внести следующие</a:t>
            </a:r>
            <a:r>
              <a:rPr lang="ru-RU" sz="1800" spc="1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kk-KZ" sz="1800" spc="1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изменения и </a:t>
            </a:r>
            <a:r>
              <a:rPr lang="ru-RU" sz="1800" spc="1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дополнени</a:t>
            </a:r>
            <a:r>
              <a:rPr lang="kk-KZ" sz="1800" spc="1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е</a:t>
            </a:r>
            <a:r>
              <a:rPr lang="ru-RU" sz="1800" spc="1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DB4AEC-CBDA-FFF6-9EFE-BE79DC88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46" y="3333896"/>
            <a:ext cx="6486525" cy="2905125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157BCF0-9736-0F0B-12B3-187C6569F464}"/>
              </a:ext>
            </a:extLst>
          </p:cNvPr>
          <p:cNvCxnSpPr/>
          <p:nvPr/>
        </p:nvCxnSpPr>
        <p:spPr>
          <a:xfrm>
            <a:off x="5818695" y="5797484"/>
            <a:ext cx="42420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EC0CC1C-2D59-266C-C99E-4E29FB0F90ED}"/>
              </a:ext>
            </a:extLst>
          </p:cNvPr>
          <p:cNvCxnSpPr>
            <a:cxnSpLocks/>
          </p:cNvCxnSpPr>
          <p:nvPr/>
        </p:nvCxnSpPr>
        <p:spPr>
          <a:xfrm>
            <a:off x="8955464" y="6004874"/>
            <a:ext cx="26395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BE3061-11CE-3E59-F863-E84B36720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" y="550533"/>
            <a:ext cx="3595518" cy="53120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505482-066A-B6D3-437A-98D60C7AE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22" y="1682495"/>
            <a:ext cx="3595518" cy="52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3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2.1.2 Предшествующий уровень подготовки для поступающих в магистратуру и докторантуру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B6D20-1D1B-07A9-D52B-2F74AB200BAB}"/>
              </a:ext>
            </a:extLst>
          </p:cNvPr>
          <p:cNvSpPr txBox="1"/>
          <p:nvPr/>
        </p:nvSpPr>
        <p:spPr>
          <a:xfrm>
            <a:off x="422242" y="982695"/>
            <a:ext cx="11347515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определению соответствия направлений подготовки кадров в магистратуре и бакалавриате для поступления в магистратуру и доктрантуру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5E85FC-71FC-A321-9D13-1CB435D95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69909"/>
              </p:ext>
            </p:extLst>
          </p:nvPr>
        </p:nvGraphicFramePr>
        <p:xfrm>
          <a:off x="94267" y="1653135"/>
          <a:ext cx="6001732" cy="5039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100">
                  <a:extLst>
                    <a:ext uri="{9D8B030D-6E8A-4147-A177-3AD203B41FA5}">
                      <a16:colId xmlns:a16="http://schemas.microsoft.com/office/drawing/2014/main" val="3242693900"/>
                    </a:ext>
                  </a:extLst>
                </a:gridCol>
                <a:gridCol w="920613">
                  <a:extLst>
                    <a:ext uri="{9D8B030D-6E8A-4147-A177-3AD203B41FA5}">
                      <a16:colId xmlns:a16="http://schemas.microsoft.com/office/drawing/2014/main" val="4043140136"/>
                    </a:ext>
                  </a:extLst>
                </a:gridCol>
                <a:gridCol w="2120944">
                  <a:extLst>
                    <a:ext uri="{9D8B030D-6E8A-4147-A177-3AD203B41FA5}">
                      <a16:colId xmlns:a16="http://schemas.microsoft.com/office/drawing/2014/main" val="3182994839"/>
                    </a:ext>
                  </a:extLst>
                </a:gridCol>
                <a:gridCol w="2509075">
                  <a:extLst>
                    <a:ext uri="{9D8B030D-6E8A-4147-A177-3AD203B41FA5}">
                      <a16:colId xmlns:a16="http://schemas.microsoft.com/office/drawing/2014/main" val="3645782949"/>
                    </a:ext>
                  </a:extLst>
                </a:gridCol>
              </a:tblGrid>
              <a:tr h="27507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00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магистратуры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00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бакалавриата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1376088942"/>
                  </a:ext>
                </a:extLst>
              </a:tr>
              <a:tr h="135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Магистратура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27021"/>
                  </a:ext>
                </a:extLst>
              </a:tr>
              <a:tr h="147122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7M10 Здравоохранение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M139 Менеджмент в здравоохранении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040400 – «Стоматология», 5В110100 - «Сестринское дело», 5В110300 - «Фармация», 5В110400 - «Медико-профилактическое дело», 040300 - «Санитария и гигиена», 5В110300 - «Фармация», 040500 - Фармация, 5В050600 - «Экономика», 5В050700 - «Менеджмент», 5В030100 - «Юриспруденция», 5В051000 - «Государственное и местное управление», 5В051300 - «Мировая экономика»,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В 089 – «Общественное здравоохранение», В 086 – «Общая медицина», В087 – «Стоматология», В088 – «Педиатрия», В084 –«Сестринское дело», В085 – «Фармация»,  В044 – «Менеджмент и управление», В 049 – «Право», В 047 – «Маркетинг и реклама»,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040400 – «Стоматология», 5В110100 - «Сестринское дело», 5В110300 - «Фармация», 5В110400 - «Медико-профилактическое дело», 040300 - «Санитария и гигиена», 5В110300 - «Фармация», 040500 - Фармация, 5В050600 - «Экономика», 5В050700 - «Менеджмент», 5В030100 - «Юриспруденция», 5В051000 - «Государственное и местное управление», 5В051300 - «Мировая экономика»,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 В 089 – «Общественное здравоохранение», В 086 – «Общая медицина», В087 – «Стоматология», В088 – «Педиатрия», В084 –«Сестринское дело», В085 – «Фармация»,  В044 – «Менеджмент и управление», В 049 – «Право», В 047 – «Маркетинг и реклама», 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3771011276"/>
                  </a:ext>
                </a:extLst>
              </a:tr>
              <a:tr h="160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M140 Общественное здравоохранение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5В110100 - «Сестринское дело», 5В110300 - «Фармация», 040100 - «Лечебное дело», 040200 - «Педиатрия»,   040300 - «Санитария и гигиена», 040400 – «Стоматология», 040500 – Фармация,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5В030100 - «Юриспруденция», 5В050600 - «Экономика» 5В050700 - «Менеджмент», 5В051000 - «Государственное и местное управление», 5В051300 - «Мировая экономика»,, 040300 - «Санитарно-гигиенический», 051107 – </a:t>
                      </a:r>
                      <a:r>
                        <a:rPr lang="kk-KZ" sz="1000" dirty="0">
                          <a:effectLst/>
                          <a:latin typeface="Arial Narrow" panose="020B0606020202030204" pitchFamily="34" charset="0"/>
                        </a:rPr>
                        <a:t>«Медико-биологическое дело»; 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В089 – «Общественное здравоохранение», В086 – «Общая медицина», В087 – «Стоматология», В088 – «Педиатрия», В084 «Сестринское дело», В085 – «Фармация»,  5В110400 - «Медико-профилактическое дело»,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5В110100 - «Сестринское дело», 5В110300 - «Фармация», 040100 - «Лечебное дело», 040200 - «Педиатрия»,   040300 - «Санитария и гигиена», 040400 – «Стоматология», 040500 – Фармация,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5В030100 - «Юриспруденция», 5В050600 - «Экономика» 5В050700 - «Менеджмент», 5В051000 - «Государственное и местное управление», 5В051300 - «Мировая экономика»,, 040300 - «Санитарно-гигиенический», 051107 – </a:t>
                      </a:r>
                      <a:r>
                        <a:rPr lang="kk-KZ" sz="200">
                          <a:effectLst/>
                        </a:rPr>
                        <a:t>«Медико-биологическое дело»; </a:t>
                      </a:r>
                      <a:r>
                        <a:rPr lang="ru-RU" sz="200">
                          <a:effectLst/>
                        </a:rPr>
                        <a:t>В089 – «Общественное здравоохранение», В086 – «Общая медицина», В087 – «Стоматология», В088 – «Педиатрия», В084 «Сестринское дело», В085 – «Фармация»,  5В110400 - «Медико-профилактическое дело»,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2555352236"/>
                  </a:ext>
                </a:extLst>
              </a:tr>
              <a:tr h="954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spc="10" dirty="0">
                          <a:effectLst/>
                          <a:latin typeface="Arial Narrow" panose="020B0606020202030204" pitchFamily="34" charset="0"/>
                        </a:rPr>
                        <a:t>M141 Сестринское дело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000" spc="1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5В110100 – "Сестринское дело", </a:t>
                      </a:r>
                      <a:r>
                        <a:rPr lang="ru-RU" sz="1000" spc="1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5B130100 – "Общая медицина", 040100 – "Лечебное дело", 040200 – "Педиатрия", 040600 – "Восточная медицина", 5B130200 – "Стоматология", 5В110400 – "Медико-профилактическое дело", 5В110200 – "Общественное здравоохранение"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000" spc="10" dirty="0">
                          <a:effectLst/>
                          <a:latin typeface="Arial Narrow" panose="020B0606020202030204" pitchFamily="34" charset="0"/>
                        </a:rPr>
                        <a:t>Сертификат специалиста по «Сестринское дело» (это не в эти рекомендации  но важно)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romanUcPeriod"/>
                      </a:pPr>
                      <a:r>
                        <a:rPr lang="ru-RU" sz="200" spc="10">
                          <a:effectLst/>
                        </a:rPr>
                        <a:t>Высшее профессиональное образование по специальности 5В110100 – "Сестринское дело", </a:t>
                      </a:r>
                      <a:r>
                        <a:rPr lang="ru-RU" sz="200" spc="10">
                          <a:effectLst/>
                          <a:highlight>
                            <a:srgbClr val="FFFF00"/>
                          </a:highlight>
                        </a:rPr>
                        <a:t>5B130100 – "Общая медицина", 040100 – "Лечебное дело", 040200 – "Педиатрия", 040600 – "Восточная медицина", 5B130200 – "Стоматология", 5В110400 – "Медико-профилактическое дело", 5В110200 – "Общественное здравоохранение"</a:t>
                      </a:r>
                      <a:endParaRPr lang="ru-RU" sz="2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romanUcPeriod"/>
                      </a:pPr>
                      <a:r>
                        <a:rPr lang="ru-RU" sz="200" spc="10">
                          <a:effectLst/>
                        </a:rPr>
                        <a:t>Сертификат специалиста по «Сестринское дело» (это не в эти рекомендации  но важно)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2214318570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4462FBF-1105-3D0D-65C9-C16617145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7027"/>
              </p:ext>
            </p:extLst>
          </p:nvPr>
        </p:nvGraphicFramePr>
        <p:xfrm>
          <a:off x="6190268" y="1653135"/>
          <a:ext cx="5828908" cy="3730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10">
                  <a:extLst>
                    <a:ext uri="{9D8B030D-6E8A-4147-A177-3AD203B41FA5}">
                      <a16:colId xmlns:a16="http://schemas.microsoft.com/office/drawing/2014/main" val="3242693900"/>
                    </a:ext>
                  </a:extLst>
                </a:gridCol>
                <a:gridCol w="1066420">
                  <a:extLst>
                    <a:ext uri="{9D8B030D-6E8A-4147-A177-3AD203B41FA5}">
                      <a16:colId xmlns:a16="http://schemas.microsoft.com/office/drawing/2014/main" val="4043140136"/>
                    </a:ext>
                  </a:extLst>
                </a:gridCol>
                <a:gridCol w="1887553">
                  <a:extLst>
                    <a:ext uri="{9D8B030D-6E8A-4147-A177-3AD203B41FA5}">
                      <a16:colId xmlns:a16="http://schemas.microsoft.com/office/drawing/2014/main" val="3182994839"/>
                    </a:ext>
                  </a:extLst>
                </a:gridCol>
                <a:gridCol w="2436825">
                  <a:extLst>
                    <a:ext uri="{9D8B030D-6E8A-4147-A177-3AD203B41FA5}">
                      <a16:colId xmlns:a16="http://schemas.microsoft.com/office/drawing/2014/main" val="3645782949"/>
                    </a:ext>
                  </a:extLst>
                </a:gridCol>
              </a:tblGrid>
              <a:tr h="10491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000" dirty="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магистратуры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00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бакалавриата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1376088942"/>
                  </a:ext>
                </a:extLst>
              </a:tr>
              <a:tr h="389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Магистратура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27021"/>
                  </a:ext>
                </a:extLst>
              </a:tr>
              <a:tr h="566156">
                <a:tc row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7M10 Здравоохранение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772" marT="1772" marB="177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 dirty="0">
                          <a:effectLst/>
                          <a:latin typeface="Arial Narrow" panose="020B0606020202030204" pitchFamily="34" charset="0"/>
                        </a:rPr>
                        <a:t>M142 Фармация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5В110300 – "Фармация", 5В074800 – "Технология фармацевтического производства"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 образование по специальности 5В110200 - «Общественное здравоохранение», 5B130100 - «Общая медицина», 040100 - «Лечебное дело», 040200 - «Педиатрия», 040600 - «Восточная медицина», 5B130200 - «Стоматология», 040400 – «Стоматология», 5В110100 - «Сестринское дело», 5В110300 - «Фармация», 5В110400 - «Медико-профилактическое дело», 040300 - «Санитария и гигиена», 5В110300 - «Фармация», 040500 - Фармация, 5В050600 - «Экономика», 5В050700 - «Менеджмент», 5В030100 - «Юриспруденция», 5В051000 - «Государственное и местное управление», 5В051300 - «Мировая экономика»,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 В 089 – «Общественное здравоохранение», В 086 – «Общая медицина», В087 – «Стоматология», В088 – «Педиатрия», В084 –«Сестринское дело», В085 – «Фармация»,  В044 – «Менеджмент и управление», В 049 – «Право», В 047 – «Маркетинг и реклама», 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3771011276"/>
                  </a:ext>
                </a:extLst>
              </a:tr>
              <a:tr h="143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М143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Бимедицина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spc="1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медицинским, естественно-научным специальностям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 spc="10">
                          <a:effectLst/>
                        </a:rPr>
                        <a:t>Высшее профессиональное образование по медицинским, естественно-научным специальностям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1206225335"/>
                  </a:ext>
                </a:extLst>
              </a:tr>
              <a:tr h="398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M144 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5B130100 - «Общая медицина», 040100 - «Лечебное дело», 040200 - «Педиатрия», 040600 - «Восточная медицина», 5B130200 - «Стоматология», 5В110400 - «Медико-профилактическое дело», В086 – «Общая медицина», В087 – «Стоматология», В088 – «Педиатрия»,.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 образование по специальности 5B130100 - «Общая медицина», 040100 - «Лечебное дело», 040200 - «Педиатрия», 040600 - «Восточная медицина», 5B130200 - «Стоматология», 5В110400 - «Медико-профилактическое дело», В086 – «Общая медицина», В087 – «Стоматология», В088 – «Педиатрия»,.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596208365"/>
                  </a:ext>
                </a:extLst>
              </a:tr>
              <a:tr h="471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М145 Медико-профилактическое дело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 образование по специальности 5В110400 - «Медико-профилактическое дело», 5B130100 - «Общая медицина», 5В110200 - «Общественное здравоохранение»</a:t>
                      </a:r>
                      <a:r>
                        <a:rPr lang="kk-KZ" sz="1000" dirty="0">
                          <a:effectLst/>
                          <a:latin typeface="Arial Narrow" panose="020B0606020202030204" pitchFamily="34" charset="0"/>
                        </a:rPr>
                        <a:t>, 051107 – «Медико-биологическое дело»,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040100 - «Лечебное дело», 040200 - «Педиатрия», 040300 - «Санитарно-гигиенический»; В086 – «Общая медицина», В088 – «Педиатрия», В050 «Биологические и смежные науки».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 образование по специальности 5В110400 - «Медико-профилактическое дело», 5B130100 - «Общая медицина», 5В110200 - «Общественное здравоохранение»</a:t>
                      </a:r>
                      <a:r>
                        <a:rPr lang="kk-KZ" sz="200">
                          <a:effectLst/>
                        </a:rPr>
                        <a:t>, 051107 – «Медико-биологическое дело»,</a:t>
                      </a:r>
                      <a:r>
                        <a:rPr lang="ru-RU" sz="200">
                          <a:effectLst/>
                        </a:rPr>
                        <a:t> 040100 - «Лечебное дело», 040200 - «Педиатрия», 040300 - «Санитарно-гигиенический»; В086 – «Общая медицина», В088 – «Педиатрия», В050 «Биологические и смежные науки».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2743210252"/>
                  </a:ext>
                </a:extLst>
              </a:tr>
              <a:tr h="10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M119 «Технология фармацевтического производства»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Естественные науки, социальные науки, технические науки и технологии, медицинские науки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Естественные науки, социальные науки, технические науки и технологии, медицинские науки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586351443"/>
                  </a:ext>
                </a:extLst>
              </a:tr>
              <a:tr h="7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7M0410104  «Менеджмент»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высшее профессиональное  образование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>
                          <a:effectLst/>
                        </a:rPr>
                        <a:t>высшее профессиональное  образование</a:t>
                      </a:r>
                      <a:endParaRPr lang="ru-RU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2336560754"/>
                  </a:ext>
                </a:extLst>
              </a:tr>
              <a:tr h="71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МВА/ЕМВА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60" marR="1276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высшее профессиональное  образование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" dirty="0">
                          <a:effectLst/>
                        </a:rPr>
                        <a:t>высшее профессиональное  образование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42" marR="12760" marT="0" marB="0"/>
                </a:tc>
                <a:extLst>
                  <a:ext uri="{0D108BD9-81ED-4DB2-BD59-A6C34878D82A}">
                    <a16:rowId xmlns:a16="http://schemas.microsoft.com/office/drawing/2014/main" val="122585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3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2.1.2 Предшествующий уровень подготовки для поступающих в магистратуру и докторантуру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B6D20-1D1B-07A9-D52B-2F74AB200BAB}"/>
              </a:ext>
            </a:extLst>
          </p:cNvPr>
          <p:cNvSpPr txBox="1"/>
          <p:nvPr/>
        </p:nvSpPr>
        <p:spPr>
          <a:xfrm>
            <a:off x="422242" y="982695"/>
            <a:ext cx="11347515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определению соответствия направлений подготовки кадров в магистратуре и бакалавриате для поступления в магистратуру и доктрантуру</a:t>
            </a:r>
            <a:endParaRPr lang="ru-RU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849BF-18E5-FF74-76A7-35334927D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44083"/>
              </p:ext>
            </p:extLst>
          </p:nvPr>
        </p:nvGraphicFramePr>
        <p:xfrm>
          <a:off x="546398" y="1756830"/>
          <a:ext cx="10379267" cy="459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981">
                  <a:extLst>
                    <a:ext uri="{9D8B030D-6E8A-4147-A177-3AD203B41FA5}">
                      <a16:colId xmlns:a16="http://schemas.microsoft.com/office/drawing/2014/main" val="2615988884"/>
                    </a:ext>
                  </a:extLst>
                </a:gridCol>
                <a:gridCol w="2173792">
                  <a:extLst>
                    <a:ext uri="{9D8B030D-6E8A-4147-A177-3AD203B41FA5}">
                      <a16:colId xmlns:a16="http://schemas.microsoft.com/office/drawing/2014/main" val="880120279"/>
                    </a:ext>
                  </a:extLst>
                </a:gridCol>
                <a:gridCol w="2165351">
                  <a:extLst>
                    <a:ext uri="{9D8B030D-6E8A-4147-A177-3AD203B41FA5}">
                      <a16:colId xmlns:a16="http://schemas.microsoft.com/office/drawing/2014/main" val="2454243726"/>
                    </a:ext>
                  </a:extLst>
                </a:gridCol>
                <a:gridCol w="4339143">
                  <a:extLst>
                    <a:ext uri="{9D8B030D-6E8A-4147-A177-3AD203B41FA5}">
                      <a16:colId xmlns:a16="http://schemas.microsoft.com/office/drawing/2014/main" val="4290542796"/>
                    </a:ext>
                  </a:extLst>
                </a:gridCol>
              </a:tblGrid>
              <a:tr h="22384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10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магистратуры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3781" marT="3781" marB="37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3781" marT="3781" marB="378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Код </a:t>
                      </a:r>
                      <a:r>
                        <a:rPr lang="kk-KZ" sz="1100">
                          <a:effectLst/>
                          <a:latin typeface="Arial Narrow" panose="020B0606020202030204" pitchFamily="34" charset="0"/>
                        </a:rPr>
                        <a:t>и наименование области образования бакалавриата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683054698"/>
                  </a:ext>
                </a:extLst>
              </a:tr>
              <a:tr h="1058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Докторантура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3781" marT="3781" marB="37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56454"/>
                  </a:ext>
                </a:extLst>
              </a:tr>
              <a:tr h="505631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8M10 Здравоохранение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3781" marT="3781" marB="37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24" marR="2722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7М110100 — «Медицина»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7М110300 — «Сестринское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7М110500- «Медико-профилактическое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все специальности резидентуры;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7М110100 — «Медицина»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7М110300 — «Сестринское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7М110500- «Медико-профилактическое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все специальности резидентуры;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4269232851"/>
                  </a:ext>
                </a:extLst>
              </a:tr>
              <a:tr h="148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Общественное здравоохранение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24" marR="2722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7М110100 — «Медицина»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7М110200 -«Общественное здравоохранение»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7М110300 — «Сестринское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7М110400 — «Фармация»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7М110500 — «Медико-профилактическое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7М110600 – «Менеджмент здравоохранения»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7М050600- «Экономика»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7М050700 – «Менеджмент»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7М051300 – «Мировая экономика»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7М030100 – «Юриспруденция»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все специальности резидентуры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7М110100 — «Медицина»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7М110200 -«Общественное здравоохранение»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7М110300 — «Сестринское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7М110400 — «Фармация»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7М110500 — «Медико-профилактическое дело»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7М110600 – «Менеджмент здравоохранения»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7М050600- «Экономика»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7М050700 – «Менеджмент»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7М051300 – «Мировая экономика»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7М030100 – «Юриспруденция»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все специальности резидентуры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2507013635"/>
                  </a:ext>
                </a:extLst>
              </a:tr>
              <a:tr h="99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Сестринская наука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24" marR="27224" marT="0" marB="0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7М110300 — «Сестринское дело»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          </a:t>
                      </a:r>
                      <a:r>
                        <a:rPr lang="ru-RU" sz="11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7М110100 — «Медицина»,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           7М110200 -   «Общественное  здравоохранение» (при наличии 5В110100 - «Сестринское дело»)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          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7М110600 –   «Менеджмент здравоохранения» (при наличии 5В110100 - «Сестринское дело»)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 Опыт работы медсестрой не менее 2 лет </a:t>
                      </a:r>
                      <a:r>
                        <a:rPr lang="ru-RU" sz="1100" spc="10" dirty="0">
                          <a:effectLst/>
                          <a:latin typeface="Arial Narrow" panose="020B0606020202030204" pitchFamily="34" charset="0"/>
                        </a:rPr>
                        <a:t>(это не в эти рекомендации  но важно)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1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все специальности резидентуры;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7М110300 — «Сестринское дело»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                 </a:t>
                      </a: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7М110100 — «Медицина»,</a:t>
                      </a: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                   7М110200 -   «Общественное  здравоохранение» (при наличии 5В110100 - «Сестринское дело»)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                    7М110600 –   «Менеджмент здравоохранения» (при наличии 5В110100 - «Сестринское дело»)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Опыт работы медсестрой не менее 2 лет </a:t>
                      </a:r>
                      <a:r>
                        <a:rPr lang="ru-RU" sz="1100" spc="10">
                          <a:effectLst/>
                          <a:latin typeface="Arial Narrow" panose="020B0606020202030204" pitchFamily="34" charset="0"/>
                        </a:rPr>
                        <a:t>(это не в эти рекомендации  но важно)</a:t>
                      </a:r>
                      <a:endParaRPr lang="ru-RU" sz="1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все специальности резидентуры;</a:t>
                      </a:r>
                      <a:endParaRPr lang="ru-RU" sz="1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2095416903"/>
                  </a:ext>
                </a:extLst>
              </a:tr>
              <a:tr h="26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Фармация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24" marR="2722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7М110400 — «Фармация»;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7М074800 – Технология фармацевтического производства.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7М110400 — «Фармация»;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7М074800 – Технология фармацевтического производства.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2338731246"/>
                  </a:ext>
                </a:extLst>
              </a:tr>
              <a:tr h="306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Технология фармацевтического производства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24" marR="2722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Магистратура: естественные науки, социальные науки, технические науки и технологии, медицинские науки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Магистратура: естественные науки, социальные науки, технические науки и технологии, медицинские науки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26" marR="27224" marT="0" marB="0"/>
                </a:tc>
                <a:extLst>
                  <a:ext uri="{0D108BD9-81ED-4DB2-BD59-A6C34878D82A}">
                    <a16:rowId xmlns:a16="http://schemas.microsoft.com/office/drawing/2014/main" val="2812380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6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2.1.3 Оформление документов об образовании на английском языке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EAE13-8611-816B-DC1A-B737A338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641"/>
            <a:ext cx="10515600" cy="15397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 направления подготовки «Здравоохранение» 13 апреля 2023 года организовано обсуждение вопроса оформления документов об образовании на уровне базового медицинского образования.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встречи рекомендовано: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Организациям образования оформлять документы об образовании в соответствии с требованиями НПА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27F366F-322D-9D64-F913-B9AADF5FD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94315"/>
              </p:ext>
            </p:extLst>
          </p:nvPr>
        </p:nvGraphicFramePr>
        <p:xfrm>
          <a:off x="106926" y="2052282"/>
          <a:ext cx="11940529" cy="4567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680">
                  <a:extLst>
                    <a:ext uri="{9D8B030D-6E8A-4147-A177-3AD203B41FA5}">
                      <a16:colId xmlns:a16="http://schemas.microsoft.com/office/drawing/2014/main" val="112720128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1034061781"/>
                    </a:ext>
                  </a:extLst>
                </a:gridCol>
                <a:gridCol w="2922309">
                  <a:extLst>
                    <a:ext uri="{9D8B030D-6E8A-4147-A177-3AD203B41FA5}">
                      <a16:colId xmlns:a16="http://schemas.microsoft.com/office/drawing/2014/main" val="3715357106"/>
                    </a:ext>
                  </a:extLst>
                </a:gridCol>
                <a:gridCol w="1659118">
                  <a:extLst>
                    <a:ext uri="{9D8B030D-6E8A-4147-A177-3AD203B41FA5}">
                      <a16:colId xmlns:a16="http://schemas.microsoft.com/office/drawing/2014/main" val="2986729652"/>
                    </a:ext>
                  </a:extLst>
                </a:gridCol>
                <a:gridCol w="5052766">
                  <a:extLst>
                    <a:ext uri="{9D8B030D-6E8A-4147-A177-3AD203B41FA5}">
                      <a16:colId xmlns:a16="http://schemas.microsoft.com/office/drawing/2014/main" val="2356831338"/>
                    </a:ext>
                  </a:extLst>
                </a:gridCol>
              </a:tblGrid>
              <a:tr h="286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Год поступления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Курс обучения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дата введения НПА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НПА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Рекомендуемая степень и квалификация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3198971150"/>
                  </a:ext>
                </a:extLst>
              </a:tr>
              <a:tr h="116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прием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ГОСО МЗ со дня его первого официального опубликования 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 июля 2022 года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ГОСО</a:t>
                      </a:r>
                      <a:b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Приказ МЗ РК от 4 июля 2022 года № ҚР ДСМ-63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Диплом о послевузовском образовании с приложением (транскрипт) и (или) общеевропейское приложение к диплому (</a:t>
                      </a:r>
                      <a:r>
                        <a:rPr lang="ru-RU" sz="1400" dirty="0" err="1">
                          <a:effectLst/>
                          <a:latin typeface="Arial Narrow" panose="020B0606020202030204" pitchFamily="34" charset="0"/>
                        </a:rPr>
                        <a:t>Diploma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 Narrow" panose="020B0606020202030204" pitchFamily="34" charset="0"/>
                        </a:rPr>
                        <a:t>Supplement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 (диплома </a:t>
                      </a:r>
                      <a:r>
                        <a:rPr lang="ru-RU" sz="1400" dirty="0" err="1">
                          <a:effectLst/>
                          <a:latin typeface="Arial Narrow" panose="020B0606020202030204" pitchFamily="34" charset="0"/>
                        </a:rPr>
                        <a:t>саплэмент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)с присуждением степени "магистр медицины", свидетельство об окончании интернатуры с квалификацией "врач", сертификат специалиста в области здравоохранения</a:t>
                      </a:r>
                      <a:r>
                        <a:rPr lang="ru-RU" sz="1400" spc="1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1986540920"/>
                  </a:ext>
                </a:extLst>
              </a:tr>
              <a:tr h="870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по истечении десяти календарных дней после дня его первого официального опубликования от 20 июля 2022 года № 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ГОСО</a:t>
                      </a:r>
                      <a:br>
                        <a:rPr lang="ru-RU" sz="140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Приказ МОН РК от 20 июля 2022 года № 2.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Бакалавр здравоохранения по образовательной программе "код и наименование образовательной программы"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2688601550"/>
                  </a:ext>
                </a:extLst>
              </a:tr>
              <a:tr h="33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Дополнения и изменения приказ МЗ от 21 февраля 2020 года № ҚР ДСМ-12/2020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ГОСО Приказ МЗСР РК от 31 июля 2015 года № 647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 по образовательной программе "код и наименование образовательной программы"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417595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2363022334"/>
                  </a:ext>
                </a:extLst>
              </a:tr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Дополнения и изменения приказ МЗ РК от 17 июля 2017 года № 530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ГОСО Приказ МЗСР РК от 31 июля 2015 года № 647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по специальности 5В130100 "Общая медицина" - бакалавр медицины (срок обучения: 5 лет) и квалификация врач (срок обучения: 2 года);</a:t>
                      </a:r>
                      <a:br>
                        <a:rPr lang="ru-RU" sz="140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     по специальности 5В130300 "Педиатрия" - бакалавр педиатрии (срок обучения: 5 лет) и квалификация врач (срок обучения: 2 года );</a:t>
                      </a:r>
                      <a:br>
                        <a:rPr lang="ru-RU" sz="140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      по специальности 5В130200 "Стоматология" - бакалавр стоматологии (срок обучения: 5 лет) и квалификация врач "Врач-стоматолог общей практики" (срок обучения: 1 год)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extLst>
                  <a:ext uri="{0D108BD9-81ED-4DB2-BD59-A6C34878D82A}">
                    <a16:rowId xmlns:a16="http://schemas.microsoft.com/office/drawing/2014/main" val="1262553858"/>
                  </a:ext>
                </a:extLst>
              </a:tr>
              <a:tr h="103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9" marR="3406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95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5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2.1.3 Оформление документов об образовании на английском языке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EAE13-8611-816B-DC1A-B737A338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641"/>
            <a:ext cx="10515600" cy="1539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 направления подготовки «Здравоохранение» 13 апреля 2023 года организовано обсуждение вопроса оформления документов об образовании на уровне базового медицинского образования.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встречи рекомендовано: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Организациям образования утвердить наименование присуждаемых степеней на языках обучения: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FEF693B-0839-680F-B25B-A5D2C83BE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63705"/>
              </p:ext>
            </p:extLst>
          </p:nvPr>
        </p:nvGraphicFramePr>
        <p:xfrm>
          <a:off x="269053" y="1964292"/>
          <a:ext cx="5660407" cy="4279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230">
                  <a:extLst>
                    <a:ext uri="{9D8B030D-6E8A-4147-A177-3AD203B41FA5}">
                      <a16:colId xmlns:a16="http://schemas.microsoft.com/office/drawing/2014/main" val="2540581808"/>
                    </a:ext>
                  </a:extLst>
                </a:gridCol>
                <a:gridCol w="2279256">
                  <a:extLst>
                    <a:ext uri="{9D8B030D-6E8A-4147-A177-3AD203B41FA5}">
                      <a16:colId xmlns:a16="http://schemas.microsoft.com/office/drawing/2014/main" val="1770491077"/>
                    </a:ext>
                  </a:extLst>
                </a:gridCol>
                <a:gridCol w="2853964">
                  <a:extLst>
                    <a:ext uri="{9D8B030D-6E8A-4147-A177-3AD203B41FA5}">
                      <a16:colId xmlns:a16="http://schemas.microsoft.com/office/drawing/2014/main" val="749029240"/>
                    </a:ext>
                  </a:extLst>
                </a:gridCol>
                <a:gridCol w="127957">
                  <a:extLst>
                    <a:ext uri="{9D8B030D-6E8A-4147-A177-3AD203B41FA5}">
                      <a16:colId xmlns:a16="http://schemas.microsoft.com/office/drawing/2014/main" val="3597536648"/>
                    </a:ext>
                  </a:extLst>
                </a:gridCol>
              </a:tblGrid>
              <a:tr h="70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Образовательная программа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присвоении квалификации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8310109"/>
                  </a:ext>
                </a:extLst>
              </a:tr>
              <a:tr h="7062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бакалавриат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25752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бакалавры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2775701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Общая медицина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044650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General Medicine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313848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Мейіргер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ісі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бакалавры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6977435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Сестринское дело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850092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Nursing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382244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Фармация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денсаулық сақтау бакалавры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2070967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Фармация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1730111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Pharmacy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038129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Қоғамдық денсаулық сақтау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бакалавры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381632"/>
                  </a:ext>
                </a:extLst>
              </a:tr>
              <a:tr h="1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Общественное здравоохранение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2399549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Public 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823498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Стоматология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бакалавры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8410650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Стоматология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5624122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Dentistry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814184"/>
                  </a:ext>
                </a:extLst>
              </a:tr>
              <a:tr h="1348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Фармацевтикалық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өндіріс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технологиясы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техника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технология бакалавры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2857241"/>
                  </a:ext>
                </a:extLst>
              </a:tr>
              <a:tr h="1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Технология фармацевтического производства 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бакалавр техники и технологии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72303"/>
                  </a:ext>
                </a:extLst>
              </a:tr>
              <a:tr h="1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Technology of the pharmaceutical production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Bachelor of Engineering and Technology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2819578"/>
                  </a:ext>
                </a:extLst>
              </a:tr>
              <a:tr h="6744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интернатура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92429"/>
                  </a:ext>
                </a:extLst>
              </a:tr>
              <a:tr h="1348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Стоматология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тәжірибелік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дәрігер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- стоматолог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8682478"/>
                  </a:ext>
                </a:extLst>
              </a:tr>
              <a:tr h="134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Стоматология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врач - стоматолог общей практики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8245564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Dentistry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Doctor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General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Dentistry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3843993"/>
                  </a:ext>
                </a:extLst>
              </a:tr>
              <a:tr h="6744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Дәрігер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8112631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Общая медицина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9971219"/>
                  </a:ext>
                </a:extLst>
              </a:tr>
              <a:tr h="67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General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Medicine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Doctor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Medicine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30749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7578641-7C40-1AEE-5A03-EBA398DC1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39805"/>
              </p:ext>
            </p:extLst>
          </p:nvPr>
        </p:nvGraphicFramePr>
        <p:xfrm>
          <a:off x="6262543" y="1964291"/>
          <a:ext cx="5660403" cy="4759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610">
                  <a:extLst>
                    <a:ext uri="{9D8B030D-6E8A-4147-A177-3AD203B41FA5}">
                      <a16:colId xmlns:a16="http://schemas.microsoft.com/office/drawing/2014/main" val="2540581808"/>
                    </a:ext>
                  </a:extLst>
                </a:gridCol>
                <a:gridCol w="2384981">
                  <a:extLst>
                    <a:ext uri="{9D8B030D-6E8A-4147-A177-3AD203B41FA5}">
                      <a16:colId xmlns:a16="http://schemas.microsoft.com/office/drawing/2014/main" val="1320862371"/>
                    </a:ext>
                  </a:extLst>
                </a:gridCol>
                <a:gridCol w="676172">
                  <a:extLst>
                    <a:ext uri="{9D8B030D-6E8A-4147-A177-3AD203B41FA5}">
                      <a16:colId xmlns:a16="http://schemas.microsoft.com/office/drawing/2014/main" val="4091988535"/>
                    </a:ext>
                  </a:extLst>
                </a:gridCol>
                <a:gridCol w="1927681">
                  <a:extLst>
                    <a:ext uri="{9D8B030D-6E8A-4147-A177-3AD203B41FA5}">
                      <a16:colId xmlns:a16="http://schemas.microsoft.com/office/drawing/2014/main" val="808424271"/>
                    </a:ext>
                  </a:extLst>
                </a:gridCol>
                <a:gridCol w="127959">
                  <a:extLst>
                    <a:ext uri="{9D8B030D-6E8A-4147-A177-3AD203B41FA5}">
                      <a16:colId xmlns:a16="http://schemas.microsoft.com/office/drawing/2014/main" val="3597536648"/>
                    </a:ext>
                  </a:extLst>
                </a:gridCol>
              </a:tblGrid>
              <a:tr h="118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Образовательная программа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присвоении квалификации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8310109"/>
                  </a:ext>
                </a:extLst>
              </a:tr>
              <a:tr h="23710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профильная магистратура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25752"/>
                  </a:ext>
                </a:extLst>
              </a:tr>
              <a:tr h="231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сақтаудағы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менеджмент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денсаулық сақтау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8789992"/>
                  </a:ext>
                </a:extLst>
              </a:tr>
              <a:tr h="23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Менеджмент в здравоохранении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624192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Healthcare management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Health 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Health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8855720"/>
                  </a:ext>
                </a:extLst>
              </a:tr>
              <a:tr h="1185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Фармация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денсаулық сақтау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0418069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Фармация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4228047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Pharmacy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Health 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Health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88403"/>
                  </a:ext>
                </a:extLst>
              </a:tr>
              <a:tr h="11855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Биомедицина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денсаулық сақтау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4460571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Биомедицина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здравоохранения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319893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Biomedicine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</a:t>
                      </a:r>
                      <a:r>
                        <a:rPr lang="ru-RU" sz="1000" dirty="0" err="1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 Health 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Health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824638"/>
                  </a:ext>
                </a:extLst>
              </a:tr>
              <a:tr h="11855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научно-педогогическая магистратура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5732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Фармацевтикалық өндіріс технологиясы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техника  ғылымдарының магистрі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техника  ғылымдарының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33202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Технология фармацевтического производства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технических наук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технических наук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1894558"/>
                  </a:ext>
                </a:extLst>
              </a:tr>
              <a:tr h="23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Technology of the pharmaceutical production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engineering sciences in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engineering sciences in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638064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Мейіргер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ісі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ғылымдарының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медицина ғылымдарының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7597865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Сестринское дело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305011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Nursing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858658"/>
                  </a:ext>
                </a:extLst>
              </a:tr>
              <a:tr h="231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ғылымдарының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медицина ғылымдарының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6380103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0853453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Medicine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448467"/>
                  </a:ext>
                </a:extLst>
              </a:tr>
              <a:tr h="231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Биомедицина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ғылымдарының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медицина ғылымдарының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070725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Биомедицина</a:t>
                      </a:r>
                      <a:endParaRPr lang="ru-RU" sz="100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917219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Biomedicine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6325212"/>
                  </a:ext>
                </a:extLst>
              </a:tr>
              <a:tr h="23161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Қоғамдық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денсаулық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сақтау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медицина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ғылымдарының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Arial Narrow" panose="020B0606020202030204" pitchFamily="34" charset="0"/>
                        </a:rPr>
                        <a:t>магистрі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</a:rPr>
                        <a:t>медицина ғылымдарының магистрі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4857879"/>
                  </a:ext>
                </a:extLst>
              </a:tr>
              <a:tr h="231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Общественное здравоохранение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магистр медицинских наук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0077582"/>
                  </a:ext>
                </a:extLst>
              </a:tr>
              <a:tr h="11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Public Health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000" dirty="0"/>
                    </a:p>
                  </a:txBody>
                  <a:tcPr marL="22388" marR="2238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Master of medical sciences in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88" marR="22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280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9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3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2.1.3 Оформление документов об образовании на английском языке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EAE13-8611-816B-DC1A-B737A338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834"/>
            <a:ext cx="10515600" cy="15397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 направления подготовки «Здравоохранение» 13 апреля 2023 года организовано обсуждение вопроса оформления документов об образовании на уровне базового медицинского образования.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встречи рекомендовано: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ДНЧР провести встречу с посольством Пакистана по разъяснению требований системы подготовки врачей в Республике Казахстан до начала приема 2023 года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FE0D4-111C-2263-AF1A-4921BAB0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r>
              <a:rPr lang="kk-KZ" sz="28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2.1.4 </a:t>
            </a:r>
            <a:r>
              <a:rPr lang="kk-KZ" sz="28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О включении дисциплины «Судебная медицина» в перечень обязательных дисциплин программ подготовки медицинских кадров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A2148-C989-3A82-DCE3-EB7DB524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534" y="1114671"/>
            <a:ext cx="4456374" cy="4365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FBED75-9474-78D3-A33C-01984C7A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864" y="1013242"/>
            <a:ext cx="4689398" cy="5491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D0F5C4-6B35-959C-C8C7-DEDFC85A7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574" y="1445247"/>
            <a:ext cx="3200786" cy="28103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79C3D9-C8A9-7F31-4064-6234FD486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574" y="4465363"/>
            <a:ext cx="3200786" cy="16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1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1970</Words>
  <Application>Microsoft Office PowerPoint</Application>
  <PresentationFormat>Широкоэкранный</PresentationFormat>
  <Paragraphs>304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2.1 Вопросы подготовки кадров здравоохранения</vt:lpstr>
      <vt:lpstr>2.1.1 О внедрении программам непрерывного интегрированного медицинского образования</vt:lpstr>
      <vt:lpstr>2.1.1 О внедрении программам непрерывного интегрированного медицинского образования</vt:lpstr>
      <vt:lpstr>2.1.2 Предшествующий уровень подготовки для поступающих в магистратуру и докторантуру</vt:lpstr>
      <vt:lpstr>2.1.2 Предшествующий уровень подготовки для поступающих в магистратуру и докторантуру</vt:lpstr>
      <vt:lpstr>2.1.3 Оформление документов об образовании на английском языке</vt:lpstr>
      <vt:lpstr>2.1.3 Оформление документов об образовании на английском языке</vt:lpstr>
      <vt:lpstr>2.1.3 Оформление документов об образовании на английском языке</vt:lpstr>
      <vt:lpstr>2.1.4 О включении дисциплины «Судебная медицина» в перечень обязательных дисциплин программ подготовки медицинских кадров</vt:lpstr>
      <vt:lpstr>Проект решения: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«Нормативное обеспечение внедрения программ непрерывной интегрированной подготовки врачей»,</dc:title>
  <dc:creator>Saule Sydykova</dc:creator>
  <cp:lastModifiedBy>User</cp:lastModifiedBy>
  <cp:revision>23</cp:revision>
  <dcterms:created xsi:type="dcterms:W3CDTF">2022-12-01T13:41:30Z</dcterms:created>
  <dcterms:modified xsi:type="dcterms:W3CDTF">2023-05-30T06:25:40Z</dcterms:modified>
</cp:coreProperties>
</file>