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5" r:id="rId3"/>
    <p:sldId id="1155" r:id="rId4"/>
    <p:sldId id="1156" r:id="rId5"/>
    <p:sldId id="1153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1F9099"/>
    <a:srgbClr val="2096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14" autoAdjust="0"/>
    <p:restoredTop sz="95923" autoAdjust="0"/>
  </p:normalViewPr>
  <p:slideViewPr>
    <p:cSldViewPr snapToGrid="0">
      <p:cViewPr varScale="1">
        <p:scale>
          <a:sx n="102" d="100"/>
          <a:sy n="102" d="100"/>
        </p:scale>
        <p:origin x="15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2DB7F1-F9E7-4AB4-9BE4-7322DBB448A2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F48AE8-BBA2-4E9E-8A75-3E0B348EA101}">
      <dgm:prSet phldrT="[Текст]"/>
      <dgm:spPr/>
      <dgm:t>
        <a:bodyPr/>
        <a:lstStyle/>
        <a:p>
          <a:r>
            <a:rPr lang="ru-RU" dirty="0">
              <a:solidFill>
                <a:schemeClr val="bg1"/>
              </a:solidFill>
              <a:latin typeface="Arial Narrow" panose="020B0606020202030204" pitchFamily="34" charset="0"/>
            </a:rPr>
            <a:t>Образовательные программы</a:t>
          </a:r>
          <a:endParaRPr lang="ru-RU" dirty="0">
            <a:solidFill>
              <a:schemeClr val="bg1"/>
            </a:solidFill>
          </a:endParaRPr>
        </a:p>
      </dgm:t>
    </dgm:pt>
    <dgm:pt modelId="{FDCE1F81-0BE0-4A25-B2CC-69017D5863D7}" type="parTrans" cxnId="{293125D2-AF96-42BC-9219-ED3F61409291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FC1D23C5-6696-4AE2-83BC-D26C723B01E1}" type="sibTrans" cxnId="{293125D2-AF96-42BC-9219-ED3F61409291}">
      <dgm:prSet/>
      <dgm:spPr>
        <a:ln w="19050">
          <a:solidFill>
            <a:srgbClr val="0070C0"/>
          </a:solidFill>
        </a:ln>
      </dgm:spPr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2B2D9419-649D-4BF2-9199-AB74C743AC63}">
      <dgm:prSet phldrT="[Текст]"/>
      <dgm:spPr/>
      <dgm:t>
        <a:bodyPr/>
        <a:lstStyle/>
        <a:p>
          <a:r>
            <a:rPr lang="ru-RU" dirty="0">
              <a:solidFill>
                <a:schemeClr val="bg1"/>
              </a:solidFill>
              <a:latin typeface="Arial Narrow" panose="020B0606020202030204" pitchFamily="34" charset="0"/>
            </a:rPr>
            <a:t>Система непрерывного профессионального развития</a:t>
          </a:r>
          <a:endParaRPr lang="ru-RU" dirty="0">
            <a:solidFill>
              <a:schemeClr val="bg1"/>
            </a:solidFill>
          </a:endParaRPr>
        </a:p>
      </dgm:t>
    </dgm:pt>
    <dgm:pt modelId="{81F3DC8F-D73F-4549-A999-BC59878BA56A}" type="parTrans" cxnId="{2083EAB3-8C78-4181-B592-1B2A915647B9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7CB2CCA4-045E-4940-A977-804D9E54A042}" type="sibTrans" cxnId="{2083EAB3-8C78-4181-B592-1B2A915647B9}">
      <dgm:prSet/>
      <dgm:spPr>
        <a:ln w="19050">
          <a:solidFill>
            <a:srgbClr val="0070C0"/>
          </a:solidFill>
        </a:ln>
      </dgm:spPr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9D8D5644-435D-48D7-96C3-922A6689A437}">
      <dgm:prSet phldrT="[Текст]"/>
      <dgm:spPr/>
      <dgm:t>
        <a:bodyPr/>
        <a:lstStyle/>
        <a:p>
          <a:r>
            <a:rPr lang="ru-RU" dirty="0">
              <a:solidFill>
                <a:schemeClr val="bg1"/>
              </a:solidFill>
              <a:latin typeface="Arial Narrow" panose="020B0606020202030204" pitchFamily="34" charset="0"/>
            </a:rPr>
            <a:t>Должностные инструкции</a:t>
          </a:r>
          <a:endParaRPr lang="ru-RU" dirty="0">
            <a:solidFill>
              <a:schemeClr val="bg1"/>
            </a:solidFill>
          </a:endParaRPr>
        </a:p>
      </dgm:t>
    </dgm:pt>
    <dgm:pt modelId="{F9A91A10-6FBD-41C8-934A-15D94F00CA15}" type="parTrans" cxnId="{10BA14E8-86C3-441E-BCB4-0F7D1A0FE567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470B247D-C990-4333-8776-30C5FA0AE235}" type="sibTrans" cxnId="{10BA14E8-86C3-441E-BCB4-0F7D1A0FE567}">
      <dgm:prSet/>
      <dgm:spPr>
        <a:ln w="19050">
          <a:solidFill>
            <a:srgbClr val="0070C0"/>
          </a:solidFill>
        </a:ln>
      </dgm:spPr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EFA5E013-4F95-4302-B088-C0F3CF1E3093}">
      <dgm:prSet phldrT="[Текст]"/>
      <dgm:spPr/>
      <dgm:t>
        <a:bodyPr/>
        <a:lstStyle/>
        <a:p>
          <a:r>
            <a:rPr lang="ru-RU" dirty="0">
              <a:solidFill>
                <a:schemeClr val="bg1"/>
              </a:solidFill>
              <a:latin typeface="Arial Narrow" panose="020B0606020202030204" pitchFamily="34" charset="0"/>
            </a:rPr>
            <a:t>Система независимой оценки</a:t>
          </a:r>
          <a:endParaRPr lang="ru-RU" dirty="0">
            <a:solidFill>
              <a:schemeClr val="bg1"/>
            </a:solidFill>
          </a:endParaRPr>
        </a:p>
      </dgm:t>
    </dgm:pt>
    <dgm:pt modelId="{6E54E337-86DD-4221-A92E-9D1EE48675DD}" type="parTrans" cxnId="{87AFCC17-6DBC-40FF-B3B5-CC3A8A5D8184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369F05F7-8BBF-4BF7-806A-5DC512396107}" type="sibTrans" cxnId="{87AFCC17-6DBC-40FF-B3B5-CC3A8A5D8184}">
      <dgm:prSet/>
      <dgm:spPr>
        <a:ln w="19050">
          <a:solidFill>
            <a:srgbClr val="0070C0"/>
          </a:solidFill>
        </a:ln>
      </dgm:spPr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5FA8501D-EC2B-41EA-8C89-73E6F7747122}" type="pres">
      <dgm:prSet presAssocID="{512DB7F1-F9E7-4AB4-9BE4-7322DBB448A2}" presName="cycle" presStyleCnt="0">
        <dgm:presLayoutVars>
          <dgm:dir/>
          <dgm:resizeHandles val="exact"/>
        </dgm:presLayoutVars>
      </dgm:prSet>
      <dgm:spPr/>
    </dgm:pt>
    <dgm:pt modelId="{BFE8FAE7-1604-46A8-95DC-6A01A012F151}" type="pres">
      <dgm:prSet presAssocID="{82F48AE8-BBA2-4E9E-8A75-3E0B348EA101}" presName="node" presStyleLbl="node1" presStyleIdx="0" presStyleCnt="4">
        <dgm:presLayoutVars>
          <dgm:bulletEnabled val="1"/>
        </dgm:presLayoutVars>
      </dgm:prSet>
      <dgm:spPr/>
    </dgm:pt>
    <dgm:pt modelId="{718A8903-6403-4945-8F32-BB9CC2E7B003}" type="pres">
      <dgm:prSet presAssocID="{82F48AE8-BBA2-4E9E-8A75-3E0B348EA101}" presName="spNode" presStyleCnt="0"/>
      <dgm:spPr/>
    </dgm:pt>
    <dgm:pt modelId="{67E478C7-7D52-481E-8CC0-E64D4324DA3A}" type="pres">
      <dgm:prSet presAssocID="{FC1D23C5-6696-4AE2-83BC-D26C723B01E1}" presName="sibTrans" presStyleLbl="sibTrans1D1" presStyleIdx="0" presStyleCnt="4"/>
      <dgm:spPr/>
    </dgm:pt>
    <dgm:pt modelId="{30EF0176-E6CB-4D03-96E0-4B53CCEE86D0}" type="pres">
      <dgm:prSet presAssocID="{2B2D9419-649D-4BF2-9199-AB74C743AC63}" presName="node" presStyleLbl="node1" presStyleIdx="1" presStyleCnt="4">
        <dgm:presLayoutVars>
          <dgm:bulletEnabled val="1"/>
        </dgm:presLayoutVars>
      </dgm:prSet>
      <dgm:spPr/>
    </dgm:pt>
    <dgm:pt modelId="{7BB0E2F2-EB7F-4BA3-A5FB-D0600182653E}" type="pres">
      <dgm:prSet presAssocID="{2B2D9419-649D-4BF2-9199-AB74C743AC63}" presName="spNode" presStyleCnt="0"/>
      <dgm:spPr/>
    </dgm:pt>
    <dgm:pt modelId="{E34D6390-D063-469B-BFB6-4B40C4EA6C0D}" type="pres">
      <dgm:prSet presAssocID="{7CB2CCA4-045E-4940-A977-804D9E54A042}" presName="sibTrans" presStyleLbl="sibTrans1D1" presStyleIdx="1" presStyleCnt="4"/>
      <dgm:spPr/>
    </dgm:pt>
    <dgm:pt modelId="{5050F4CA-1A77-4B91-A5BE-E0DA54C3AAD5}" type="pres">
      <dgm:prSet presAssocID="{9D8D5644-435D-48D7-96C3-922A6689A437}" presName="node" presStyleLbl="node1" presStyleIdx="2" presStyleCnt="4">
        <dgm:presLayoutVars>
          <dgm:bulletEnabled val="1"/>
        </dgm:presLayoutVars>
      </dgm:prSet>
      <dgm:spPr/>
    </dgm:pt>
    <dgm:pt modelId="{84D7BC57-6220-4090-9E68-A6EA8FDE16FC}" type="pres">
      <dgm:prSet presAssocID="{9D8D5644-435D-48D7-96C3-922A6689A437}" presName="spNode" presStyleCnt="0"/>
      <dgm:spPr/>
    </dgm:pt>
    <dgm:pt modelId="{ACF3EE4F-6B51-4859-9FF6-DA2AFB11C995}" type="pres">
      <dgm:prSet presAssocID="{470B247D-C990-4333-8776-30C5FA0AE235}" presName="sibTrans" presStyleLbl="sibTrans1D1" presStyleIdx="2" presStyleCnt="4"/>
      <dgm:spPr/>
    </dgm:pt>
    <dgm:pt modelId="{292F1DD1-5BE9-4F92-8D10-B8802DBF1A81}" type="pres">
      <dgm:prSet presAssocID="{EFA5E013-4F95-4302-B088-C0F3CF1E3093}" presName="node" presStyleLbl="node1" presStyleIdx="3" presStyleCnt="4">
        <dgm:presLayoutVars>
          <dgm:bulletEnabled val="1"/>
        </dgm:presLayoutVars>
      </dgm:prSet>
      <dgm:spPr/>
    </dgm:pt>
    <dgm:pt modelId="{20EB5B9E-24BB-42CF-8928-BE851AA5B5B4}" type="pres">
      <dgm:prSet presAssocID="{EFA5E013-4F95-4302-B088-C0F3CF1E3093}" presName="spNode" presStyleCnt="0"/>
      <dgm:spPr/>
    </dgm:pt>
    <dgm:pt modelId="{18E9EC5B-C7D3-481F-BA12-B62A1C2B92E1}" type="pres">
      <dgm:prSet presAssocID="{369F05F7-8BBF-4BF7-806A-5DC512396107}" presName="sibTrans" presStyleLbl="sibTrans1D1" presStyleIdx="3" presStyleCnt="4"/>
      <dgm:spPr/>
    </dgm:pt>
  </dgm:ptLst>
  <dgm:cxnLst>
    <dgm:cxn modelId="{9D4D760A-658E-455E-9DA5-F4BA15E310B6}" type="presOf" srcId="{FC1D23C5-6696-4AE2-83BC-D26C723B01E1}" destId="{67E478C7-7D52-481E-8CC0-E64D4324DA3A}" srcOrd="0" destOrd="0" presId="urn:microsoft.com/office/officeart/2005/8/layout/cycle5"/>
    <dgm:cxn modelId="{4E85E20D-D03F-4732-84A8-21F96F5E53B3}" type="presOf" srcId="{EFA5E013-4F95-4302-B088-C0F3CF1E3093}" destId="{292F1DD1-5BE9-4F92-8D10-B8802DBF1A81}" srcOrd="0" destOrd="0" presId="urn:microsoft.com/office/officeart/2005/8/layout/cycle5"/>
    <dgm:cxn modelId="{E778080E-96FA-4479-B28E-E1AA68ECB2E8}" type="presOf" srcId="{369F05F7-8BBF-4BF7-806A-5DC512396107}" destId="{18E9EC5B-C7D3-481F-BA12-B62A1C2B92E1}" srcOrd="0" destOrd="0" presId="urn:microsoft.com/office/officeart/2005/8/layout/cycle5"/>
    <dgm:cxn modelId="{87AFCC17-6DBC-40FF-B3B5-CC3A8A5D8184}" srcId="{512DB7F1-F9E7-4AB4-9BE4-7322DBB448A2}" destId="{EFA5E013-4F95-4302-B088-C0F3CF1E3093}" srcOrd="3" destOrd="0" parTransId="{6E54E337-86DD-4221-A92E-9D1EE48675DD}" sibTransId="{369F05F7-8BBF-4BF7-806A-5DC512396107}"/>
    <dgm:cxn modelId="{F0B19F45-203B-4B41-BAB6-57220111C131}" type="presOf" srcId="{9D8D5644-435D-48D7-96C3-922A6689A437}" destId="{5050F4CA-1A77-4B91-A5BE-E0DA54C3AAD5}" srcOrd="0" destOrd="0" presId="urn:microsoft.com/office/officeart/2005/8/layout/cycle5"/>
    <dgm:cxn modelId="{1E400F8F-C123-41C5-BA99-8A334E215353}" type="presOf" srcId="{512DB7F1-F9E7-4AB4-9BE4-7322DBB448A2}" destId="{5FA8501D-EC2B-41EA-8C89-73E6F7747122}" srcOrd="0" destOrd="0" presId="urn:microsoft.com/office/officeart/2005/8/layout/cycle5"/>
    <dgm:cxn modelId="{6859548F-5175-4DA5-B9F5-62A577A7AE34}" type="presOf" srcId="{470B247D-C990-4333-8776-30C5FA0AE235}" destId="{ACF3EE4F-6B51-4859-9FF6-DA2AFB11C995}" srcOrd="0" destOrd="0" presId="urn:microsoft.com/office/officeart/2005/8/layout/cycle5"/>
    <dgm:cxn modelId="{2FAF4EAC-AB8B-4576-9071-15338C71E3EF}" type="presOf" srcId="{7CB2CCA4-045E-4940-A977-804D9E54A042}" destId="{E34D6390-D063-469B-BFB6-4B40C4EA6C0D}" srcOrd="0" destOrd="0" presId="urn:microsoft.com/office/officeart/2005/8/layout/cycle5"/>
    <dgm:cxn modelId="{2083EAB3-8C78-4181-B592-1B2A915647B9}" srcId="{512DB7F1-F9E7-4AB4-9BE4-7322DBB448A2}" destId="{2B2D9419-649D-4BF2-9199-AB74C743AC63}" srcOrd="1" destOrd="0" parTransId="{81F3DC8F-D73F-4549-A999-BC59878BA56A}" sibTransId="{7CB2CCA4-045E-4940-A977-804D9E54A042}"/>
    <dgm:cxn modelId="{8D2723B5-E7EA-4F64-911F-F6079E2B13E9}" type="presOf" srcId="{82F48AE8-BBA2-4E9E-8A75-3E0B348EA101}" destId="{BFE8FAE7-1604-46A8-95DC-6A01A012F151}" srcOrd="0" destOrd="0" presId="urn:microsoft.com/office/officeart/2005/8/layout/cycle5"/>
    <dgm:cxn modelId="{DA820BBD-D47D-4771-8FFA-D6BBC3152F7C}" type="presOf" srcId="{2B2D9419-649D-4BF2-9199-AB74C743AC63}" destId="{30EF0176-E6CB-4D03-96E0-4B53CCEE86D0}" srcOrd="0" destOrd="0" presId="urn:microsoft.com/office/officeart/2005/8/layout/cycle5"/>
    <dgm:cxn modelId="{293125D2-AF96-42BC-9219-ED3F61409291}" srcId="{512DB7F1-F9E7-4AB4-9BE4-7322DBB448A2}" destId="{82F48AE8-BBA2-4E9E-8A75-3E0B348EA101}" srcOrd="0" destOrd="0" parTransId="{FDCE1F81-0BE0-4A25-B2CC-69017D5863D7}" sibTransId="{FC1D23C5-6696-4AE2-83BC-D26C723B01E1}"/>
    <dgm:cxn modelId="{10BA14E8-86C3-441E-BCB4-0F7D1A0FE567}" srcId="{512DB7F1-F9E7-4AB4-9BE4-7322DBB448A2}" destId="{9D8D5644-435D-48D7-96C3-922A6689A437}" srcOrd="2" destOrd="0" parTransId="{F9A91A10-6FBD-41C8-934A-15D94F00CA15}" sibTransId="{470B247D-C990-4333-8776-30C5FA0AE235}"/>
    <dgm:cxn modelId="{1E311DA0-08A2-4227-8915-29779D263A8A}" type="presParOf" srcId="{5FA8501D-EC2B-41EA-8C89-73E6F7747122}" destId="{BFE8FAE7-1604-46A8-95DC-6A01A012F151}" srcOrd="0" destOrd="0" presId="urn:microsoft.com/office/officeart/2005/8/layout/cycle5"/>
    <dgm:cxn modelId="{FBFF54D3-BC81-4E79-9E84-E3443052816D}" type="presParOf" srcId="{5FA8501D-EC2B-41EA-8C89-73E6F7747122}" destId="{718A8903-6403-4945-8F32-BB9CC2E7B003}" srcOrd="1" destOrd="0" presId="urn:microsoft.com/office/officeart/2005/8/layout/cycle5"/>
    <dgm:cxn modelId="{C428B15B-DE13-4C38-BE51-6704C36324B5}" type="presParOf" srcId="{5FA8501D-EC2B-41EA-8C89-73E6F7747122}" destId="{67E478C7-7D52-481E-8CC0-E64D4324DA3A}" srcOrd="2" destOrd="0" presId="urn:microsoft.com/office/officeart/2005/8/layout/cycle5"/>
    <dgm:cxn modelId="{CC1795DD-6A02-4DBF-B193-4651633D5A06}" type="presParOf" srcId="{5FA8501D-EC2B-41EA-8C89-73E6F7747122}" destId="{30EF0176-E6CB-4D03-96E0-4B53CCEE86D0}" srcOrd="3" destOrd="0" presId="urn:microsoft.com/office/officeart/2005/8/layout/cycle5"/>
    <dgm:cxn modelId="{D0CE82DF-0B46-462A-A61B-E5D5C61862B5}" type="presParOf" srcId="{5FA8501D-EC2B-41EA-8C89-73E6F7747122}" destId="{7BB0E2F2-EB7F-4BA3-A5FB-D0600182653E}" srcOrd="4" destOrd="0" presId="urn:microsoft.com/office/officeart/2005/8/layout/cycle5"/>
    <dgm:cxn modelId="{B90C1498-DE6F-45BD-B7F2-D1631956AFEF}" type="presParOf" srcId="{5FA8501D-EC2B-41EA-8C89-73E6F7747122}" destId="{E34D6390-D063-469B-BFB6-4B40C4EA6C0D}" srcOrd="5" destOrd="0" presId="urn:microsoft.com/office/officeart/2005/8/layout/cycle5"/>
    <dgm:cxn modelId="{EF6CF68B-7E5E-4EEE-B53C-A7438EEF671D}" type="presParOf" srcId="{5FA8501D-EC2B-41EA-8C89-73E6F7747122}" destId="{5050F4CA-1A77-4B91-A5BE-E0DA54C3AAD5}" srcOrd="6" destOrd="0" presId="urn:microsoft.com/office/officeart/2005/8/layout/cycle5"/>
    <dgm:cxn modelId="{D7F161E2-FE2F-49BA-B6FE-94611ED93105}" type="presParOf" srcId="{5FA8501D-EC2B-41EA-8C89-73E6F7747122}" destId="{84D7BC57-6220-4090-9E68-A6EA8FDE16FC}" srcOrd="7" destOrd="0" presId="urn:microsoft.com/office/officeart/2005/8/layout/cycle5"/>
    <dgm:cxn modelId="{7119B1C3-A34F-4AEC-B826-D470D9F2D633}" type="presParOf" srcId="{5FA8501D-EC2B-41EA-8C89-73E6F7747122}" destId="{ACF3EE4F-6B51-4859-9FF6-DA2AFB11C995}" srcOrd="8" destOrd="0" presId="urn:microsoft.com/office/officeart/2005/8/layout/cycle5"/>
    <dgm:cxn modelId="{B573891F-018D-43F9-BBE2-E58D6DAFE126}" type="presParOf" srcId="{5FA8501D-EC2B-41EA-8C89-73E6F7747122}" destId="{292F1DD1-5BE9-4F92-8D10-B8802DBF1A81}" srcOrd="9" destOrd="0" presId="urn:microsoft.com/office/officeart/2005/8/layout/cycle5"/>
    <dgm:cxn modelId="{E339BD2F-98A3-45B2-BF11-7DCDB66512E6}" type="presParOf" srcId="{5FA8501D-EC2B-41EA-8C89-73E6F7747122}" destId="{20EB5B9E-24BB-42CF-8928-BE851AA5B5B4}" srcOrd="10" destOrd="0" presId="urn:microsoft.com/office/officeart/2005/8/layout/cycle5"/>
    <dgm:cxn modelId="{3882AFBC-DA7C-45AF-9546-B920C18129DA}" type="presParOf" srcId="{5FA8501D-EC2B-41EA-8C89-73E6F7747122}" destId="{18E9EC5B-C7D3-481F-BA12-B62A1C2B92E1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E8FAE7-1604-46A8-95DC-6A01A012F151}">
      <dsp:nvSpPr>
        <dsp:cNvPr id="0" name=""/>
        <dsp:cNvSpPr/>
      </dsp:nvSpPr>
      <dsp:spPr>
        <a:xfrm>
          <a:off x="1884798" y="522"/>
          <a:ext cx="1095011" cy="7117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>
              <a:solidFill>
                <a:schemeClr val="bg1"/>
              </a:solidFill>
              <a:latin typeface="Arial Narrow" panose="020B0606020202030204" pitchFamily="34" charset="0"/>
            </a:rPr>
            <a:t>Образовательные программы</a:t>
          </a:r>
          <a:endParaRPr lang="ru-RU" sz="900" kern="1200" dirty="0">
            <a:solidFill>
              <a:schemeClr val="bg1"/>
            </a:solidFill>
          </a:endParaRPr>
        </a:p>
      </dsp:txBody>
      <dsp:txXfrm>
        <a:off x="1919543" y="35267"/>
        <a:ext cx="1025521" cy="642267"/>
      </dsp:txXfrm>
    </dsp:sp>
    <dsp:sp modelId="{67E478C7-7D52-481E-8CC0-E64D4324DA3A}">
      <dsp:nvSpPr>
        <dsp:cNvPr id="0" name=""/>
        <dsp:cNvSpPr/>
      </dsp:nvSpPr>
      <dsp:spPr>
        <a:xfrm>
          <a:off x="1257035" y="356400"/>
          <a:ext cx="2350536" cy="2350536"/>
        </a:xfrm>
        <a:custGeom>
          <a:avLst/>
          <a:gdLst/>
          <a:ahLst/>
          <a:cxnLst/>
          <a:rect l="0" t="0" r="0" b="0"/>
          <a:pathLst>
            <a:path>
              <a:moveTo>
                <a:pt x="1873744" y="230077"/>
              </a:moveTo>
              <a:arcTo wR="1175268" hR="1175268" stAng="18387819" swAng="1632727"/>
            </a:path>
          </a:pathLst>
        </a:custGeom>
        <a:noFill/>
        <a:ln w="19050" cap="flat" cmpd="sng" algn="ctr">
          <a:solidFill>
            <a:srgbClr val="0070C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EF0176-E6CB-4D03-96E0-4B53CCEE86D0}">
      <dsp:nvSpPr>
        <dsp:cNvPr id="0" name=""/>
        <dsp:cNvSpPr/>
      </dsp:nvSpPr>
      <dsp:spPr>
        <a:xfrm>
          <a:off x="3060066" y="1175790"/>
          <a:ext cx="1095011" cy="7117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>
              <a:solidFill>
                <a:schemeClr val="bg1"/>
              </a:solidFill>
              <a:latin typeface="Arial Narrow" panose="020B0606020202030204" pitchFamily="34" charset="0"/>
            </a:rPr>
            <a:t>Система непрерывного профессионального развития</a:t>
          </a:r>
          <a:endParaRPr lang="ru-RU" sz="900" kern="1200" dirty="0">
            <a:solidFill>
              <a:schemeClr val="bg1"/>
            </a:solidFill>
          </a:endParaRPr>
        </a:p>
      </dsp:txBody>
      <dsp:txXfrm>
        <a:off x="3094811" y="1210535"/>
        <a:ext cx="1025521" cy="642267"/>
      </dsp:txXfrm>
    </dsp:sp>
    <dsp:sp modelId="{E34D6390-D063-469B-BFB6-4B40C4EA6C0D}">
      <dsp:nvSpPr>
        <dsp:cNvPr id="0" name=""/>
        <dsp:cNvSpPr/>
      </dsp:nvSpPr>
      <dsp:spPr>
        <a:xfrm>
          <a:off x="1257035" y="356400"/>
          <a:ext cx="2350536" cy="2350536"/>
        </a:xfrm>
        <a:custGeom>
          <a:avLst/>
          <a:gdLst/>
          <a:ahLst/>
          <a:cxnLst/>
          <a:rect l="0" t="0" r="0" b="0"/>
          <a:pathLst>
            <a:path>
              <a:moveTo>
                <a:pt x="2228659" y="1696441"/>
              </a:moveTo>
              <a:arcTo wR="1175268" hR="1175268" stAng="1579455" swAng="1632727"/>
            </a:path>
          </a:pathLst>
        </a:custGeom>
        <a:noFill/>
        <a:ln w="19050" cap="flat" cmpd="sng" algn="ctr">
          <a:solidFill>
            <a:srgbClr val="0070C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50F4CA-1A77-4B91-A5BE-E0DA54C3AAD5}">
      <dsp:nvSpPr>
        <dsp:cNvPr id="0" name=""/>
        <dsp:cNvSpPr/>
      </dsp:nvSpPr>
      <dsp:spPr>
        <a:xfrm>
          <a:off x="1884798" y="2351058"/>
          <a:ext cx="1095011" cy="7117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>
              <a:solidFill>
                <a:schemeClr val="bg1"/>
              </a:solidFill>
              <a:latin typeface="Arial Narrow" panose="020B0606020202030204" pitchFamily="34" charset="0"/>
            </a:rPr>
            <a:t>Должностные инструкции</a:t>
          </a:r>
          <a:endParaRPr lang="ru-RU" sz="900" kern="1200" dirty="0">
            <a:solidFill>
              <a:schemeClr val="bg1"/>
            </a:solidFill>
          </a:endParaRPr>
        </a:p>
      </dsp:txBody>
      <dsp:txXfrm>
        <a:off x="1919543" y="2385803"/>
        <a:ext cx="1025521" cy="642267"/>
      </dsp:txXfrm>
    </dsp:sp>
    <dsp:sp modelId="{ACF3EE4F-6B51-4859-9FF6-DA2AFB11C995}">
      <dsp:nvSpPr>
        <dsp:cNvPr id="0" name=""/>
        <dsp:cNvSpPr/>
      </dsp:nvSpPr>
      <dsp:spPr>
        <a:xfrm>
          <a:off x="1257035" y="356400"/>
          <a:ext cx="2350536" cy="2350536"/>
        </a:xfrm>
        <a:custGeom>
          <a:avLst/>
          <a:gdLst/>
          <a:ahLst/>
          <a:cxnLst/>
          <a:rect l="0" t="0" r="0" b="0"/>
          <a:pathLst>
            <a:path>
              <a:moveTo>
                <a:pt x="476791" y="2120458"/>
              </a:moveTo>
              <a:arcTo wR="1175268" hR="1175268" stAng="7587819" swAng="1632727"/>
            </a:path>
          </a:pathLst>
        </a:custGeom>
        <a:noFill/>
        <a:ln w="19050" cap="flat" cmpd="sng" algn="ctr">
          <a:solidFill>
            <a:srgbClr val="0070C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2F1DD1-5BE9-4F92-8D10-B8802DBF1A81}">
      <dsp:nvSpPr>
        <dsp:cNvPr id="0" name=""/>
        <dsp:cNvSpPr/>
      </dsp:nvSpPr>
      <dsp:spPr>
        <a:xfrm>
          <a:off x="709530" y="1175790"/>
          <a:ext cx="1095011" cy="7117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>
              <a:solidFill>
                <a:schemeClr val="bg1"/>
              </a:solidFill>
              <a:latin typeface="Arial Narrow" panose="020B0606020202030204" pitchFamily="34" charset="0"/>
            </a:rPr>
            <a:t>Система независимой оценки</a:t>
          </a:r>
          <a:endParaRPr lang="ru-RU" sz="900" kern="1200" dirty="0">
            <a:solidFill>
              <a:schemeClr val="bg1"/>
            </a:solidFill>
          </a:endParaRPr>
        </a:p>
      </dsp:txBody>
      <dsp:txXfrm>
        <a:off x="744275" y="1210535"/>
        <a:ext cx="1025521" cy="642267"/>
      </dsp:txXfrm>
    </dsp:sp>
    <dsp:sp modelId="{18E9EC5B-C7D3-481F-BA12-B62A1C2B92E1}">
      <dsp:nvSpPr>
        <dsp:cNvPr id="0" name=""/>
        <dsp:cNvSpPr/>
      </dsp:nvSpPr>
      <dsp:spPr>
        <a:xfrm>
          <a:off x="1257035" y="356400"/>
          <a:ext cx="2350536" cy="2350536"/>
        </a:xfrm>
        <a:custGeom>
          <a:avLst/>
          <a:gdLst/>
          <a:ahLst/>
          <a:cxnLst/>
          <a:rect l="0" t="0" r="0" b="0"/>
          <a:pathLst>
            <a:path>
              <a:moveTo>
                <a:pt x="121876" y="654094"/>
              </a:moveTo>
              <a:arcTo wR="1175268" hR="1175268" stAng="12379455" swAng="1632727"/>
            </a:path>
          </a:pathLst>
        </a:custGeom>
        <a:noFill/>
        <a:ln w="19050" cap="flat" cmpd="sng" algn="ctr">
          <a:solidFill>
            <a:srgbClr val="0070C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04061-041D-4EDB-AA8B-18F33985F468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8683E-59C3-4B89-B5EC-8296FA1B1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995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88683E-59C3-4B89-B5EC-8296FA1B187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363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88683E-59C3-4B89-B5EC-8296FA1B187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905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88683E-59C3-4B89-B5EC-8296FA1B187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430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81411C-7B98-FC5B-454E-6B198EFEFB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134606-E0CE-0F9A-4CFC-7F9BE3BAD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7C50DB-3E3A-0688-4DB1-EB9AADF67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4F9DD4-4B76-84CD-4212-6CCA6944F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54EDCF-D6F0-9D1E-6387-C5CF70B74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86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755DB6-E376-A126-5A8A-09EB1F7AF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465763E-DAFF-C890-EFF7-6DEC47B56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76D80B-0C48-F9D9-5D0B-9BBC22CAD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19A10B-EC94-D5F6-D9E1-16D8DC65F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FCB5AC-1BC9-7531-2960-991CE26BC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981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9322AA5-7036-EBF8-6DA5-D2336D3A5E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477DE27-0906-4757-285F-C759F887E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485A34-53B4-FA50-98E0-324E1D79B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95F317-0A12-7F77-3BCD-40581E305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54841-EFBF-BD66-83E5-1F9442FB2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11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CB7AFA-66F8-53EE-3143-A4F83BC6C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CAD2B0-F157-4E08-3F53-8BBA5651F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88048F-94D0-47BA-7274-9FE8430C0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6CA558-225A-BCBD-A603-E8D271014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E02CA0-2204-0DFC-3F65-989D46CB3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89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7F78A7-9B1D-E586-B420-EE71353E3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0AA2FC-101C-8A43-ED7F-1C56A1F23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B44029-96DC-16DE-87AF-FE5092AF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79669D-B49B-3C37-4094-24C7DFB04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AF4257-3FDD-986B-3364-3B1B01B70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813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90153F-AFDE-3EB7-E5BE-C88782DED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15A48F-8CE5-3A15-30EA-D27FA65FEE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9D5574B-2F0A-6676-EF9F-3657E1E58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B3F727-AA6F-0D08-DA1D-0E09E4566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6F3BD95-9F1D-DC6C-F674-8196CE5BA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1093B4-95DA-1E7D-BD49-4070F74D7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9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A817DE-1399-6A01-23D4-737A3F9AD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BB130E-B720-AF03-D197-1CD2C8B22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5C7425-9FAA-58CC-DAED-3DA47C7CB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971B0CC-9F28-BB31-C550-EEB21A991A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8F5445B-19C2-5237-B137-0FE917D3A9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1E7A94C-90F0-434C-43AA-6EB01B4DC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F9602D0-AD4B-46DF-7E99-F6C5B18B0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8AF100E-534E-1B03-7A73-1ECFB778B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166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6E92FC-38A9-A82C-F6A7-1A9002CDB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065BBB-C13C-A039-C5B2-6BCF8F81F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AF08FC5-A89A-320F-38CC-B2FCFBC1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9E3D716-76E5-2A87-7426-F584757C1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08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59B4E11-86E1-D4A3-24E4-6F3C9B191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F6BDEDD-7C95-5675-2ABB-20F617DA9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5390238-045C-46F3-E59B-90173F6F0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53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97F852-88A8-4CBC-9AD7-51AA9E040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AA5268-1502-C8BE-8DB8-D32582256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01A4A7E-E489-FA79-85AC-4BEB7ED41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91A04F-C227-615A-D658-DCE737499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A5407B6-9D90-D405-1E5A-2A9C0723F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505532-341A-47E1-FC70-C506853A4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32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19C2C-7823-11B6-09EC-51D29F2EC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F0D8565-5667-388E-5741-A3EA4BFE3E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C6996F8-1A8D-6A3E-0054-E87058DC7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586AC2-1732-A2F0-C3CB-5FE9EC9F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3A3C30-95B3-9AEF-1297-449789742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D96183-62A0-AE6B-63F2-4287CCCF5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18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464D8C-E14F-B0D6-9A31-5443A45AA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853E3F-1E77-C2F8-A811-E833F9C34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2BD60C-2DD2-FD77-7A60-073FBFF76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1F9BF-312D-46FA-9AAD-DBAC3A575865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0D1931-E724-A273-1D5C-62BB60C42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0518A2-6220-709F-1FBE-42693369F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7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hyperlink" Target="https://legalacts.egov.kz/npa/view?id=14318890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2BFD35-4CA2-E8A4-A531-05CB52C05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890480"/>
            <a:ext cx="9144000" cy="2387600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Разработка профессиональных стандартов </a:t>
            </a:r>
            <a:br>
              <a:rPr lang="ru-RU" sz="4000" dirty="0">
                <a:solidFill>
                  <a:srgbClr val="002060"/>
                </a:solidFill>
                <a:latin typeface="Arial Narrow" panose="020B0606020202030204" pitchFamily="34" charset="0"/>
              </a:rPr>
            </a:br>
            <a:r>
              <a:rPr lang="ru-RU" sz="4000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в области здравоохранения</a:t>
            </a:r>
            <a:r>
              <a:rPr lang="ru-RU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»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A4CB9A7-C4D1-FA38-E948-2A16B5BF66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55908" y="3955588"/>
            <a:ext cx="4657816" cy="1655762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latin typeface="Arial Narrow" panose="020B0606020202030204" pitchFamily="34" charset="0"/>
              </a:rPr>
              <a:t>докладчик </a:t>
            </a:r>
            <a:r>
              <a:rPr lang="ru-RU" sz="1800" kern="12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заместитель председателя УМО </a:t>
            </a:r>
            <a:r>
              <a:rPr lang="ru-RU" sz="1800" dirty="0">
                <a:latin typeface="Arial Narrow" panose="020B0606020202030204" pitchFamily="34" charset="0"/>
              </a:rPr>
              <a:t>направления подготовки «Здравоохранение» Сыдыкова С.И.</a:t>
            </a:r>
          </a:p>
        </p:txBody>
      </p:sp>
    </p:spTree>
    <p:extLst>
      <p:ext uri="{BB962C8B-B14F-4D97-AF65-F5344CB8AC3E}">
        <p14:creationId xmlns:p14="http://schemas.microsoft.com/office/powerpoint/2010/main" val="63635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3E4DC7-40F9-4F5E-8EB2-680D749D4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7337"/>
            <a:ext cx="10515600" cy="630647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ОТРАСЛЕВАЯ СИСТЕМА КВАЛИФИКАЦИЙ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8F7423-B55D-7AD2-8EAE-2A7D5102F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4500" y="814557"/>
            <a:ext cx="6680417" cy="168589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Перечень регулируемых профессий, у</a:t>
            </a:r>
            <a:r>
              <a:rPr lang="ru-RU" sz="1400" i="0" u="none" strike="noStrike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твержден протоколом заседания Республиканской трехсторонней </a:t>
            </a:r>
            <a:r>
              <a:rPr lang="ru-RU" sz="1400" b="0" i="0" u="none" strike="noStrike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комиссии по социальному партнерству и регулированию </a:t>
            </a:r>
            <a:r>
              <a:rPr lang="ru-RU" sz="1200" b="0" i="0" u="none" strike="noStrike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социальных</a:t>
            </a:r>
            <a:r>
              <a:rPr lang="ru-RU" sz="1400" b="0" i="0" u="none" strike="noStrike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 и трудовых отношений от 12 марта 2021 года;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Отраслевая рамка квалификаций «Здравоохранение» утверждена протоколом Отраслевой комиссии по социальному партнерству и регулированию социальных и трудовых отношений в сфере здравоохранения № 2 от «8» февраля 2022 года;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МЗ РК составлен план разработки и утверждения </a:t>
            </a:r>
            <a:r>
              <a:rPr lang="ru-RU" sz="14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профстандартов</a:t>
            </a:r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sz="14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1754FBE0-CC87-CED1-F7A9-C49421589543}"/>
              </a:ext>
            </a:extLst>
          </p:cNvPr>
          <p:cNvSpPr/>
          <p:nvPr/>
        </p:nvSpPr>
        <p:spPr>
          <a:xfrm>
            <a:off x="2188256" y="2105050"/>
            <a:ext cx="1802167" cy="5326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Arial Narrow" panose="020B0606020202030204" pitchFamily="34" charset="0"/>
              </a:rPr>
              <a:t>Отраслевая система квалификаций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A76B66C-6BD4-CC1D-CB9D-E4A347CEEBAD}"/>
              </a:ext>
            </a:extLst>
          </p:cNvPr>
          <p:cNvSpPr/>
          <p:nvPr/>
        </p:nvSpPr>
        <p:spPr>
          <a:xfrm>
            <a:off x="1372987" y="3122038"/>
            <a:ext cx="399496" cy="32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Arial Narrow" panose="020B0606020202030204" pitchFamily="34" charset="0"/>
              </a:rPr>
              <a:t>ПС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D24F789-F789-71E6-B65E-9BA5DB6AC352}"/>
              </a:ext>
            </a:extLst>
          </p:cNvPr>
          <p:cNvSpPr/>
          <p:nvPr/>
        </p:nvSpPr>
        <p:spPr>
          <a:xfrm>
            <a:off x="4696196" y="3134855"/>
            <a:ext cx="399496" cy="32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Arial Narrow" panose="020B0606020202030204" pitchFamily="34" charset="0"/>
              </a:rPr>
              <a:t>ПС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82BB4D0-45F7-CCF3-71B1-AF7D752AD759}"/>
              </a:ext>
            </a:extLst>
          </p:cNvPr>
          <p:cNvSpPr/>
          <p:nvPr/>
        </p:nvSpPr>
        <p:spPr>
          <a:xfrm>
            <a:off x="2026057" y="3134857"/>
            <a:ext cx="399496" cy="32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Arial Narrow" panose="020B0606020202030204" pitchFamily="34" charset="0"/>
              </a:rPr>
              <a:t>ПС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6C93587-DDD3-2A2B-0C48-C14E01BC0D8F}"/>
              </a:ext>
            </a:extLst>
          </p:cNvPr>
          <p:cNvSpPr/>
          <p:nvPr/>
        </p:nvSpPr>
        <p:spPr>
          <a:xfrm>
            <a:off x="2680326" y="3134856"/>
            <a:ext cx="399496" cy="32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Arial Narrow" panose="020B0606020202030204" pitchFamily="34" charset="0"/>
              </a:rPr>
              <a:t>ПС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9892B64-8BBF-04D1-D619-03CCBBEE3A3E}"/>
              </a:ext>
            </a:extLst>
          </p:cNvPr>
          <p:cNvSpPr/>
          <p:nvPr/>
        </p:nvSpPr>
        <p:spPr>
          <a:xfrm>
            <a:off x="3348506" y="3134855"/>
            <a:ext cx="399496" cy="32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Arial Narrow" panose="020B0606020202030204" pitchFamily="34" charset="0"/>
              </a:rPr>
              <a:t>ПС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328C7E3-D7CE-930B-50A7-02B92B1A7EB0}"/>
              </a:ext>
            </a:extLst>
          </p:cNvPr>
          <p:cNvSpPr/>
          <p:nvPr/>
        </p:nvSpPr>
        <p:spPr>
          <a:xfrm>
            <a:off x="4005219" y="3134855"/>
            <a:ext cx="399496" cy="32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Arial Narrow" panose="020B0606020202030204" pitchFamily="34" charset="0"/>
              </a:rPr>
              <a:t>ПС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FF0CFFB2-6588-76C3-72E0-0737A59B062B}"/>
              </a:ext>
            </a:extLst>
          </p:cNvPr>
          <p:cNvCxnSpPr>
            <a:cxnSpLocks/>
          </p:cNvCxnSpPr>
          <p:nvPr/>
        </p:nvCxnSpPr>
        <p:spPr>
          <a:xfrm>
            <a:off x="1572735" y="2886285"/>
            <a:ext cx="331359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AC242D54-F2A5-9465-0675-CC8E74B41379}"/>
              </a:ext>
            </a:extLst>
          </p:cNvPr>
          <p:cNvCxnSpPr>
            <a:cxnSpLocks/>
          </p:cNvCxnSpPr>
          <p:nvPr/>
        </p:nvCxnSpPr>
        <p:spPr>
          <a:xfrm>
            <a:off x="3089339" y="2637710"/>
            <a:ext cx="0" cy="2485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9C5D355B-587C-95DC-0AD8-B53B6AC4FB20}"/>
              </a:ext>
            </a:extLst>
          </p:cNvPr>
          <p:cNvCxnSpPr>
            <a:cxnSpLocks/>
          </p:cNvCxnSpPr>
          <p:nvPr/>
        </p:nvCxnSpPr>
        <p:spPr>
          <a:xfrm>
            <a:off x="1572735" y="2886285"/>
            <a:ext cx="0" cy="2485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54950AAB-85D2-B72C-4284-F4CC17D7AAF8}"/>
              </a:ext>
            </a:extLst>
          </p:cNvPr>
          <p:cNvCxnSpPr>
            <a:cxnSpLocks/>
          </p:cNvCxnSpPr>
          <p:nvPr/>
        </p:nvCxnSpPr>
        <p:spPr>
          <a:xfrm>
            <a:off x="4886326" y="2886284"/>
            <a:ext cx="0" cy="2485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261B8478-44D1-A15C-830E-FCF26B8741EC}"/>
              </a:ext>
            </a:extLst>
          </p:cNvPr>
          <p:cNvCxnSpPr>
            <a:cxnSpLocks/>
          </p:cNvCxnSpPr>
          <p:nvPr/>
        </p:nvCxnSpPr>
        <p:spPr>
          <a:xfrm>
            <a:off x="2228380" y="2886283"/>
            <a:ext cx="0" cy="2485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65A4AB55-0A91-AB50-ECEB-D5DD27403E80}"/>
              </a:ext>
            </a:extLst>
          </p:cNvPr>
          <p:cNvCxnSpPr>
            <a:cxnSpLocks/>
          </p:cNvCxnSpPr>
          <p:nvPr/>
        </p:nvCxnSpPr>
        <p:spPr>
          <a:xfrm>
            <a:off x="2889591" y="2886282"/>
            <a:ext cx="0" cy="2485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82C3F231-407F-B878-480C-43C4E63B6AA5}"/>
              </a:ext>
            </a:extLst>
          </p:cNvPr>
          <p:cNvCxnSpPr>
            <a:cxnSpLocks/>
          </p:cNvCxnSpPr>
          <p:nvPr/>
        </p:nvCxnSpPr>
        <p:spPr>
          <a:xfrm>
            <a:off x="3548254" y="2901492"/>
            <a:ext cx="0" cy="2485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74EAAD71-577E-A567-8973-033B87E9FFE9}"/>
              </a:ext>
            </a:extLst>
          </p:cNvPr>
          <p:cNvCxnSpPr>
            <a:cxnSpLocks/>
          </p:cNvCxnSpPr>
          <p:nvPr/>
        </p:nvCxnSpPr>
        <p:spPr>
          <a:xfrm>
            <a:off x="4204967" y="2901492"/>
            <a:ext cx="0" cy="2485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Схема 28">
            <a:extLst>
              <a:ext uri="{FF2B5EF4-FFF2-40B4-BE49-F238E27FC236}">
                <a16:creationId xmlns:a16="http://schemas.microsoft.com/office/drawing/2014/main" id="{797A085D-4C6D-63C4-516D-93BF9834274D}"/>
              </a:ext>
            </a:extLst>
          </p:cNvPr>
          <p:cNvGraphicFramePr/>
          <p:nvPr/>
        </p:nvGraphicFramePr>
        <p:xfrm>
          <a:off x="646975" y="3566062"/>
          <a:ext cx="4864608" cy="3063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" name="Прямоугольник: скругленные углы 29">
            <a:extLst>
              <a:ext uri="{FF2B5EF4-FFF2-40B4-BE49-F238E27FC236}">
                <a16:creationId xmlns:a16="http://schemas.microsoft.com/office/drawing/2014/main" id="{D725B627-6F62-861C-8AEC-65875160CB6B}"/>
              </a:ext>
            </a:extLst>
          </p:cNvPr>
          <p:cNvSpPr/>
          <p:nvPr/>
        </p:nvSpPr>
        <p:spPr>
          <a:xfrm>
            <a:off x="1004508" y="866400"/>
            <a:ext cx="2084832" cy="319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Arial Narrow" panose="020B0606020202030204" pitchFamily="34" charset="0"/>
              </a:rPr>
              <a:t>Номенклатура специальностей</a:t>
            </a:r>
          </a:p>
        </p:txBody>
      </p:sp>
      <p:sp>
        <p:nvSpPr>
          <p:cNvPr id="31" name="Прямоугольник: скругленные углы 30">
            <a:extLst>
              <a:ext uri="{FF2B5EF4-FFF2-40B4-BE49-F238E27FC236}">
                <a16:creationId xmlns:a16="http://schemas.microsoft.com/office/drawing/2014/main" id="{2CA39695-F9C5-FEE0-EEAC-5B0BB5C25F8D}"/>
              </a:ext>
            </a:extLst>
          </p:cNvPr>
          <p:cNvSpPr/>
          <p:nvPr/>
        </p:nvSpPr>
        <p:spPr>
          <a:xfrm>
            <a:off x="1004508" y="1252305"/>
            <a:ext cx="2084832" cy="319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Arial Narrow" panose="020B0606020202030204" pitchFamily="34" charset="0"/>
              </a:rPr>
              <a:t>Номенклатура должностей</a:t>
            </a:r>
          </a:p>
        </p:txBody>
      </p:sp>
      <p:sp>
        <p:nvSpPr>
          <p:cNvPr id="32" name="Прямоугольник: скругленные углы 31">
            <a:extLst>
              <a:ext uri="{FF2B5EF4-FFF2-40B4-BE49-F238E27FC236}">
                <a16:creationId xmlns:a16="http://schemas.microsoft.com/office/drawing/2014/main" id="{EF1128A0-6A4B-DF51-F8DD-2356C6C63FBD}"/>
              </a:ext>
            </a:extLst>
          </p:cNvPr>
          <p:cNvSpPr/>
          <p:nvPr/>
        </p:nvSpPr>
        <p:spPr>
          <a:xfrm>
            <a:off x="994447" y="1638210"/>
            <a:ext cx="2084832" cy="319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ru-RU" sz="1200" dirty="0">
                <a:latin typeface="Arial Narrow" panose="020B0606020202030204" pitchFamily="34" charset="0"/>
              </a:rPr>
              <a:t>Квалификационные характеристики</a:t>
            </a:r>
          </a:p>
        </p:txBody>
      </p:sp>
      <p:sp>
        <p:nvSpPr>
          <p:cNvPr id="33" name="Прямоугольник: скругленные углы 32">
            <a:extLst>
              <a:ext uri="{FF2B5EF4-FFF2-40B4-BE49-F238E27FC236}">
                <a16:creationId xmlns:a16="http://schemas.microsoft.com/office/drawing/2014/main" id="{16FFD899-7E7F-3607-7F96-F6B02B7F5C58}"/>
              </a:ext>
            </a:extLst>
          </p:cNvPr>
          <p:cNvSpPr/>
          <p:nvPr/>
        </p:nvSpPr>
        <p:spPr>
          <a:xfrm>
            <a:off x="3219668" y="1488342"/>
            <a:ext cx="2084832" cy="338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ru-RU" sz="1200" dirty="0">
                <a:latin typeface="Arial Narrow" panose="020B0606020202030204" pitchFamily="34" charset="0"/>
              </a:rPr>
              <a:t>Перечень сертифицируемых специальностей 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id="{B4FDE105-DDA8-D711-FE85-DC0B6298F2A8}"/>
              </a:ext>
            </a:extLst>
          </p:cNvPr>
          <p:cNvSpPr/>
          <p:nvPr/>
        </p:nvSpPr>
        <p:spPr>
          <a:xfrm>
            <a:off x="3219668" y="1019290"/>
            <a:ext cx="2084832" cy="338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ru-RU" sz="1200" dirty="0">
                <a:latin typeface="Arial Narrow" panose="020B0606020202030204" pitchFamily="34" charset="0"/>
              </a:rPr>
              <a:t>Перечень регулируемых профессий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74EF4FFD-695D-552A-D6E6-DD1461CF087B}"/>
              </a:ext>
            </a:extLst>
          </p:cNvPr>
          <p:cNvSpPr txBox="1">
            <a:spLocks/>
          </p:cNvSpPr>
          <p:nvPr/>
        </p:nvSpPr>
        <p:spPr>
          <a:xfrm>
            <a:off x="5473361" y="3073106"/>
            <a:ext cx="2819400" cy="2291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ПС «Акушерство и гинекология»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indent="-176213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ПС «Аллергология и иммунология» 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indent="-176213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ПС «</a:t>
            </a:r>
            <a:r>
              <a:rPr lang="ru-RU" sz="1400" dirty="0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Ангиохирургия</a:t>
            </a: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» 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indent="-176213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ПС «Гастроэнтерология»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indent="-176213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ПС «Дерматовенерология»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indent="-176213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ПС «Инфекционные болезни» 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indent="-176213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ПС «Кардиология»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indent="-176213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ПС «Кардиохирургия», 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indent="-176213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ПС «Медицинская генетика»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indent="-176213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ПС «Медицинская оптика»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6213" indent="-176213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ПС «Нейрохирургия» 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4DBF1E46-9C43-A1D6-FCC0-CC969B1799D9}"/>
              </a:ext>
            </a:extLst>
          </p:cNvPr>
          <p:cNvSpPr txBox="1">
            <a:spLocks/>
          </p:cNvSpPr>
          <p:nvPr/>
        </p:nvSpPr>
        <p:spPr>
          <a:xfrm>
            <a:off x="8429925" y="3122038"/>
            <a:ext cx="3430670" cy="2093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12. ПС «Нефрология»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13. ПС «Общая хирургия» 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14. ПС «Оториноларингология» 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15. ПС «Офтальмология» 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16. ПС «Профессиональная патология» 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17. ПС «Психиатрия» 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18. ПС «Ревматология» 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19. ПС «Травматология и ортопедия» 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20. ПС «Урология и андрология»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21. ПС «Эндокринология»</a:t>
            </a:r>
            <a:endParaRPr lang="ru-RU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ru-RU" sz="1400" dirty="0">
              <a:latin typeface="Arial Narrow" panose="020B0606020202030204" pitchFamily="34" charset="0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CF9EB08D-FB67-3BED-C41E-881D4D00D10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37859" y="5801278"/>
            <a:ext cx="1543050" cy="66675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E3E1A92B-2CC6-D196-654B-2EA00F08CE4C}"/>
              </a:ext>
            </a:extLst>
          </p:cNvPr>
          <p:cNvSpPr txBox="1"/>
          <p:nvPr/>
        </p:nvSpPr>
        <p:spPr>
          <a:xfrm>
            <a:off x="6221776" y="5951590"/>
            <a:ext cx="6097836" cy="3661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u="sng" dirty="0">
                <a:effectLst/>
                <a:latin typeface="Arial Narrow" panose="020B0606020202030204" pitchFamily="34" charset="0"/>
                <a:hlinkClick r:id="rId9"/>
              </a:rPr>
              <a:t>https://legalacts.egov.kz/npa/view?id=14318890</a:t>
            </a:r>
            <a:endParaRPr lang="ru-RU" sz="18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088C21B-2E6A-18E1-26BB-AC23D1241A67}"/>
              </a:ext>
            </a:extLst>
          </p:cNvPr>
          <p:cNvSpPr txBox="1"/>
          <p:nvPr/>
        </p:nvSpPr>
        <p:spPr>
          <a:xfrm>
            <a:off x="6409384" y="2650765"/>
            <a:ext cx="4475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Arial Narrow" panose="020B0606020202030204" pitchFamily="34" charset="0"/>
              </a:rPr>
              <a:t>Приказ об утверждении ПС (30.11.2022)</a:t>
            </a:r>
          </a:p>
        </p:txBody>
      </p:sp>
    </p:spTree>
    <p:extLst>
      <p:ext uri="{BB962C8B-B14F-4D97-AF65-F5344CB8AC3E}">
        <p14:creationId xmlns:p14="http://schemas.microsoft.com/office/powerpoint/2010/main" val="3446793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3E4DC7-40F9-4F5E-8EB2-680D749D4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7337"/>
            <a:ext cx="10515600" cy="63064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</a:rPr>
              <a:t>ПЛАН РАЗРАБОТКИ И УТВЕРЖДЕНИЯ ПРОФСТАНДАРТОВ от 09.12.2022.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A8A18C-B649-A169-9BBA-F9F64DF8FEEB}"/>
              </a:ext>
            </a:extLst>
          </p:cNvPr>
          <p:cNvSpPr txBox="1"/>
          <p:nvPr/>
        </p:nvSpPr>
        <p:spPr>
          <a:xfrm>
            <a:off x="672361" y="854922"/>
            <a:ext cx="5790432" cy="4814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Авиационная и космическая медицина (ГУП МУК)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Анестезиология и реаниматология 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Гематология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МУК)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Детская хирургия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Клиническая диетология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Клиническая лабораторная диагностика (ГУП МУА)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Клиническая психология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МУК)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Клиническая фармакология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МУК)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Медико-профилактическое дело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ВШОЗ)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Медицинская техника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Медицины чрезвычайных ситуаций и катастроф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ВШОЗ)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Менеджер здравоохранения (ГУП ВШОЗ)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Неврология (ГУП МУК)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Общественное здравоохранение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ВШОЗ)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Онкология (ГУП МУС)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Онкология и гематология (детская) 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Патологическая анатомия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МУА)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Педиатрия 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F1E7BC2-4CC0-5605-D02D-CE11A98248DC}"/>
              </a:ext>
            </a:extLst>
          </p:cNvPr>
          <p:cNvSpPr txBox="1"/>
          <p:nvPr/>
        </p:nvSpPr>
        <p:spPr>
          <a:xfrm>
            <a:off x="6820938" y="1096312"/>
            <a:ext cx="519404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19"/>
            </a:pP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Перфузиология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Пластическая хирургия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МУА)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Радиология (ГУП МУА)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Семейная медицина (ГУП МУК)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Сестринское дело </a:t>
            </a:r>
          </a:p>
          <a:p>
            <a:pPr marL="342900" lvl="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Социальный работник в области здравоохранения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Спортивная медицина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Стоматология 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Терапия (ГУП МУК)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Токсикология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Традиционная медицина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Трансфузиология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Фармация (ГУП ЮКМА)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Фельдшер</a:t>
            </a:r>
            <a:endParaRPr lang="ru-RU" sz="1600" dirty="0">
              <a:effectLst/>
              <a:highlight>
                <a:srgbClr val="FFFF00"/>
              </a:highlight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 err="1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Физиопульмонология</a:t>
            </a: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МУК)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Физическая медицина и реабилитация 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Функциональная диагностика</a:t>
            </a: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Челюстно-лицевая хирургия 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240B3A0-E55E-443E-B506-FA2E32516B1A}"/>
              </a:ext>
            </a:extLst>
          </p:cNvPr>
          <p:cNvSpPr txBox="1"/>
          <p:nvPr/>
        </p:nvSpPr>
        <p:spPr>
          <a:xfrm>
            <a:off x="672361" y="5761688"/>
            <a:ext cx="10832284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>
                <a:latin typeface="Arial Narrow" panose="020B0606020202030204" pitchFamily="34" charset="0"/>
              </a:rPr>
              <a:t>Разработать проекты 18 ПС;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>
                <a:latin typeface="Arial Narrow" panose="020B0606020202030204" pitchFamily="34" charset="0"/>
              </a:rPr>
              <a:t>Актуализировать проекты 15 ПС;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>
                <a:latin typeface="Arial Narrow" panose="020B0606020202030204" pitchFamily="34" charset="0"/>
              </a:rPr>
              <a:t>Утвердить составы рабочих групп, план разработки и обсуждения ПС.</a:t>
            </a:r>
          </a:p>
        </p:txBody>
      </p:sp>
    </p:spTree>
    <p:extLst>
      <p:ext uri="{BB962C8B-B14F-4D97-AF65-F5344CB8AC3E}">
        <p14:creationId xmlns:p14="http://schemas.microsoft.com/office/powerpoint/2010/main" val="235846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3E4DC7-40F9-4F5E-8EB2-680D749D4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7337"/>
            <a:ext cx="10515600" cy="63064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</a:rPr>
              <a:t>ПЛАН РАЗРАБОТКИ И УТВЕРЖДЕНИЯ ПРОФСТАНДАРТОВ от 09.12.2022.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A8A18C-B649-A169-9BBA-F9F64DF8FEEB}"/>
              </a:ext>
            </a:extLst>
          </p:cNvPr>
          <p:cNvSpPr txBox="1"/>
          <p:nvPr/>
        </p:nvSpPr>
        <p:spPr>
          <a:xfrm>
            <a:off x="672361" y="854922"/>
            <a:ext cx="5790432" cy="4814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Авиационная и космическая медицина (ГУП МУК)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Анестезиология и реаниматология 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Гематология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МУК)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Детская хирургия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Клиническая </a:t>
            </a:r>
            <a:r>
              <a:rPr lang="ru-RU" sz="1600" dirty="0" err="1">
                <a:solidFill>
                  <a:srgbClr val="C00000"/>
                </a:solidFill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нутрициология</a:t>
            </a:r>
            <a:r>
              <a:rPr lang="ru-RU" sz="1600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</a:t>
            </a:r>
            <a:r>
              <a:rPr lang="ru-RU" sz="16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highlight>
                <a:srgbClr val="FFFF00"/>
              </a:highlight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Клиническая лабораторная диагностика (ГУП МУА)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Клиническая психология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МУК)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Клиническая фармакология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МУК)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Медико-профилактическое дело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ВШОЗ)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Медицинская техника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Медицины чрезвычайных ситуаций и катастроф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ВШОЗ)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Менеджер здравоохранения (ГУП ВШОЗ)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Неврология (ГУП МУК)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Общественное здравоохранение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ВШОЗ)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Онкология (ГУП МУС)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Онкология и гематология (детская) 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Патологическая анатомия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МУА)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Педиатрия 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F1E7BC2-4CC0-5605-D02D-CE11A98248DC}"/>
              </a:ext>
            </a:extLst>
          </p:cNvPr>
          <p:cNvSpPr txBox="1"/>
          <p:nvPr/>
        </p:nvSpPr>
        <p:spPr>
          <a:xfrm>
            <a:off x="6820938" y="1096312"/>
            <a:ext cx="5194041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19"/>
            </a:pP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Перфузиология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Пластическая хирургия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МУА)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Радиология (ГУП МУА)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Семейная медицина (ГУП МУК)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Социальный работник в области здравоохранения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Спортивная медицина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Стоматология 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Терапия (ГУП МУК)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Токсикология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Традиционная медицина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Трансфузиология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Фармация (ГУП ЮКМА)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Физиатрия </a:t>
            </a:r>
            <a:r>
              <a:rPr lang="ru-RU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МУК)</a:t>
            </a:r>
            <a:endParaRPr lang="ru-RU" sz="1600" dirty="0">
              <a:effectLst/>
              <a:highlight>
                <a:srgbClr val="FFFF00"/>
              </a:highlight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C00000"/>
                </a:solidFill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</a:t>
            </a:r>
            <a:r>
              <a:rPr lang="ru-RU" sz="1600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ульмонология </a:t>
            </a:r>
            <a:r>
              <a:rPr lang="ru-RU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(ГУП МУК)</a:t>
            </a:r>
            <a:endParaRPr lang="ru-RU" sz="1600" dirty="0">
              <a:effectLst/>
              <a:highlight>
                <a:srgbClr val="FFFF00"/>
              </a:highlight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Физическая медицина и реабилитация 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Функциональная диагностика</a:t>
            </a: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Челюстно-лицевая хирургия (ГУП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КазНМУ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 err="1">
                <a:solidFill>
                  <a:srgbClr val="FF0000"/>
                </a:solidFill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Нутрициология</a:t>
            </a:r>
            <a:endParaRPr lang="ru-RU" sz="1600" dirty="0">
              <a:solidFill>
                <a:srgbClr val="FF0000"/>
              </a:solidFill>
              <a:highlight>
                <a:srgbClr val="FFFF00"/>
              </a:highlight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Кинезотерапия</a:t>
            </a:r>
            <a:r>
              <a:rPr lang="ru-RU" sz="1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эрготерапия</a:t>
            </a:r>
            <a:endParaRPr lang="ru-RU" sz="1600" dirty="0">
              <a:solidFill>
                <a:srgbClr val="FF0000"/>
              </a:solidFill>
              <a:effectLst/>
              <a:highlight>
                <a:srgbClr val="FFFF00"/>
              </a:highlight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19"/>
            </a:pPr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240B3A0-E55E-443E-B506-FA2E32516B1A}"/>
              </a:ext>
            </a:extLst>
          </p:cNvPr>
          <p:cNvSpPr txBox="1"/>
          <p:nvPr/>
        </p:nvSpPr>
        <p:spPr>
          <a:xfrm>
            <a:off x="672361" y="5761688"/>
            <a:ext cx="10832284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>
                <a:latin typeface="Arial Narrow" panose="020B0606020202030204" pitchFamily="34" charset="0"/>
              </a:rPr>
              <a:t>Запланировано 34 ПС;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>
                <a:latin typeface="Arial Narrow" panose="020B0606020202030204" pitchFamily="34" charset="0"/>
              </a:rPr>
              <a:t>Подготовлено 37 ПС.</a:t>
            </a:r>
          </a:p>
        </p:txBody>
      </p:sp>
    </p:spTree>
    <p:extLst>
      <p:ext uri="{BB962C8B-B14F-4D97-AF65-F5344CB8AC3E}">
        <p14:creationId xmlns:p14="http://schemas.microsoft.com/office/powerpoint/2010/main" val="1254441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4BDE1A-C9A0-DE36-CBE9-75E73A22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Проект решения: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CCF826-EDB7-A7E9-2A7A-55C088FC7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991" y="1834503"/>
            <a:ext cx="11072282" cy="435133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4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Одобрить и рекомендовать к утверждению проекты профессиональных стандартов в области здравоохранения согласно приложению 1 к настоящему протоколу</a:t>
            </a:r>
            <a:endParaRPr lang="ru-RU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9143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734</Words>
  <Application>Microsoft Office PowerPoint</Application>
  <PresentationFormat>Широкоэкранный</PresentationFormat>
  <Paragraphs>130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Wingdings</vt:lpstr>
      <vt:lpstr>Тема Office</vt:lpstr>
      <vt:lpstr>Разработка профессиональных стандартов  в области здравоохранения» </vt:lpstr>
      <vt:lpstr>ОТРАСЛЕВАЯ СИСТЕМА КВАЛИФИКАЦИЙ</vt:lpstr>
      <vt:lpstr>ПЛАН РАЗРАБОТКИ И УТВЕРЖДЕНИЯ ПРОФСТАНДАРТОВ от 09.12.2022.</vt:lpstr>
      <vt:lpstr>ПЛАН РАЗРАБОТКИ И УТВЕРЖДЕНИЯ ПРОФСТАНДАРТОВ от 09.12.2022.</vt:lpstr>
      <vt:lpstr>Проект решения: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«Нормативное обеспечение внедрения программ непрерывной интегрированной подготовки врачей»,</dc:title>
  <dc:creator>Saule Sydykova</dc:creator>
  <cp:lastModifiedBy>User</cp:lastModifiedBy>
  <cp:revision>20</cp:revision>
  <dcterms:created xsi:type="dcterms:W3CDTF">2022-12-01T13:41:30Z</dcterms:created>
  <dcterms:modified xsi:type="dcterms:W3CDTF">2023-05-29T06:01:55Z</dcterms:modified>
</cp:coreProperties>
</file>