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2" r:id="rId4"/>
    <p:sldId id="258" r:id="rId5"/>
    <p:sldId id="266" r:id="rId6"/>
    <p:sldId id="267" r:id="rId7"/>
    <p:sldId id="268" r:id="rId8"/>
    <p:sldId id="269" r:id="rId9"/>
    <p:sldId id="265" r:id="rId10"/>
    <p:sldId id="264" r:id="rId11"/>
    <p:sldId id="259" r:id="rId12"/>
    <p:sldId id="260" r:id="rId13"/>
    <p:sldId id="261" r:id="rId14"/>
    <p:sldId id="263" r:id="rId15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93BB05-D9F2-42BB-A754-279C424BC176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6660B-FDDA-44E7-9EC0-7E06960E6B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469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Системы медицинского образования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значительно отличаются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странах СНГ. 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В целом, подготовка во всех странах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</a:t>
            </a:r>
            <a:r>
              <a:rPr lang="ru-RU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додипломном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уровне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осуществляется в течение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6-7 лет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однако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различаются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названия специальностей и присуждаемые квалификации, а также требования по прохождению интернатуры. 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На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последипломном уровне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также</a:t>
            </a:r>
            <a:r>
              <a:rPr lang="ru-R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наблюдаются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различия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как по срокам, так и по форме обучения. 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Между нашими странами</a:t>
            </a:r>
            <a:r>
              <a:rPr lang="ru-R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меются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различия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 в требованиях к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дополнительному образованию. </a:t>
            </a:r>
            <a:r>
              <a:rPr lang="ru-RU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частности, для смены специальности во многих странах существует переподготовка,</a:t>
            </a:r>
            <a:r>
              <a:rPr lang="ru-R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Казахстане «переподготовки»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нет. </a:t>
            </a:r>
            <a:r>
              <a:rPr lang="ru-RU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этого у нас имеется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укороченная</a:t>
            </a:r>
            <a:r>
              <a:rPr lang="ru-RU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резидентура. </a:t>
            </a:r>
            <a:r>
              <a:rPr lang="ru-RU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</a:t>
            </a:r>
            <a:r>
              <a:rPr lang="ru-RU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углубления специальности </a:t>
            </a:r>
            <a:r>
              <a:rPr lang="ru-RU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существуют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сертификационные курсы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Постоянно проводимые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реформы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сфере здравоохранения наших стран, в том числе в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медицинском образовании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к сожалению,</a:t>
            </a:r>
            <a:r>
              <a:rPr lang="ru-R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создают значительные трудности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признании дипломов и квалификации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медицинских работников на пространстве СНГ.</a:t>
            </a: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i="1" dirty="0">
                <a:latin typeface="Arial Narrow" panose="020B0606020202030204" pitchFamily="34" charset="0"/>
              </a:rPr>
              <a:t>Примечание: информация приведена из открытых источников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7DEFF-80FA-4442-B069-8E50CF53B9A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635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dirty="0"/>
              <a:t>В международной практике реализуются разные, но сравнимые между собой модели подготовки.</a:t>
            </a:r>
          </a:p>
          <a:p>
            <a:pPr>
              <a:spcBef>
                <a:spcPct val="0"/>
              </a:spcBef>
            </a:pPr>
            <a:r>
              <a:rPr lang="ru-RU" dirty="0"/>
              <a:t>Опыт РК отличается от международных стандартов (приведен внизу таблицы).</a:t>
            </a:r>
          </a:p>
        </p:txBody>
      </p:sp>
      <p:sp>
        <p:nvSpPr>
          <p:cNvPr id="27652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64D14D4-2424-4D8E-B1DA-D7C23A8A818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729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4C62-437D-4472-A915-5C9B80549602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3F7-AE3F-48F6-8334-E869B4DEB9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136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4C62-437D-4472-A915-5C9B80549602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3F7-AE3F-48F6-8334-E869B4DEB9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978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4C62-437D-4472-A915-5C9B80549602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3F7-AE3F-48F6-8334-E869B4DEB9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49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4C62-437D-4472-A915-5C9B80549602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3F7-AE3F-48F6-8334-E869B4DEB9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450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4C62-437D-4472-A915-5C9B80549602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3F7-AE3F-48F6-8334-E869B4DEB9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190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4C62-437D-4472-A915-5C9B80549602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3F7-AE3F-48F6-8334-E869B4DEB9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203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4C62-437D-4472-A915-5C9B80549602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3F7-AE3F-48F6-8334-E869B4DEB9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829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4C62-437D-4472-A915-5C9B80549602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3F7-AE3F-48F6-8334-E869B4DEB9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275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4C62-437D-4472-A915-5C9B80549602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3F7-AE3F-48F6-8334-E869B4DEB9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840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4C62-437D-4472-A915-5C9B80549602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3F7-AE3F-48F6-8334-E869B4DEB9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894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4C62-437D-4472-A915-5C9B80549602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3F7-AE3F-48F6-8334-E869B4DEB9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452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E4C62-437D-4472-A915-5C9B80549602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053F7-AE3F-48F6-8334-E869B4DEB9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99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cbi.nlm.nih.gov/pubmed/23896789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8000" y="1681163"/>
            <a:ext cx="10998200" cy="2387600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Проект концепции подготовки специалистов в резидентуре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90329" y="5998085"/>
            <a:ext cx="9144000" cy="472598"/>
          </a:xfrm>
        </p:spPr>
        <p:txBody>
          <a:bodyPr>
            <a:noAutofit/>
          </a:bodyPr>
          <a:lstStyle/>
          <a:p>
            <a:r>
              <a:rPr lang="ru-RU" sz="3200" dirty="0"/>
              <a:t>НАО «МУК», Караганда, 20-21 апреля 2023 г.</a:t>
            </a:r>
          </a:p>
        </p:txBody>
      </p:sp>
      <p:pic>
        <p:nvPicPr>
          <p:cNvPr id="4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600" y="69850"/>
            <a:ext cx="20574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703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Объект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29" t="32558" r="22762" b="30615"/>
          <a:stretch>
            <a:fillRect/>
          </a:stretch>
        </p:blipFill>
        <p:spPr>
          <a:xfrm>
            <a:off x="183830" y="427704"/>
            <a:ext cx="12008170" cy="5423453"/>
          </a:xfrm>
        </p:spPr>
      </p:pic>
      <p:sp>
        <p:nvSpPr>
          <p:cNvPr id="26627" name="Прямоугольник 4"/>
          <p:cNvSpPr>
            <a:spLocks noChangeArrowheads="1"/>
          </p:cNvSpPr>
          <p:nvPr/>
        </p:nvSpPr>
        <p:spPr bwMode="auto">
          <a:xfrm>
            <a:off x="4565650" y="6596063"/>
            <a:ext cx="845978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solidFill>
                  <a:srgbClr val="000000"/>
                </a:solidFill>
                <a:latin typeface="Arial" panose="020B0604020202020204" pitchFamily="34" charset="0"/>
              </a:rPr>
              <a:t>Nara N, Suzuki T, Tohda S. </a:t>
            </a:r>
            <a:r>
              <a:rPr lang="en-US" sz="1100" u="sng">
                <a:solidFill>
                  <a:srgbClr val="642A8F"/>
                </a:solidFill>
                <a:latin typeface="Arial" panose="020B0604020202020204" pitchFamily="34" charset="0"/>
                <a:hlinkClick r:id="rId4"/>
              </a:rPr>
              <a:t>The current medical education system in the world.</a:t>
            </a:r>
            <a:r>
              <a:rPr lang="en-US" sz="1100">
                <a:solidFill>
                  <a:srgbClr val="000000"/>
                </a:solidFill>
                <a:latin typeface="Arial" panose="020B0604020202020204" pitchFamily="34" charset="0"/>
              </a:rPr>
              <a:t> J Med Dent Sci. 2011 Jul 4;58(2):79-83</a:t>
            </a:r>
            <a:endParaRPr lang="en-US" sz="1100"/>
          </a:p>
        </p:txBody>
      </p:sp>
      <p:sp>
        <p:nvSpPr>
          <p:cNvPr id="7" name="Прямоугольник 6"/>
          <p:cNvSpPr/>
          <p:nvPr/>
        </p:nvSpPr>
        <p:spPr>
          <a:xfrm>
            <a:off x="1262776" y="6024699"/>
            <a:ext cx="1957062" cy="30731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Бакалавриат 5 лет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240121" y="6024699"/>
            <a:ext cx="852256" cy="3077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b="1" dirty="0">
                <a:solidFill>
                  <a:schemeClr val="tx1"/>
                </a:solidFill>
                <a:latin typeface="Arial Narrow" panose="020B0606020202030204" pitchFamily="34" charset="0"/>
              </a:rPr>
              <a:t>Интернатура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b="1" dirty="0">
                <a:solidFill>
                  <a:schemeClr val="tx1"/>
                </a:solidFill>
                <a:latin typeface="Arial Narrow" panose="020B0606020202030204" pitchFamily="34" charset="0"/>
              </a:rPr>
              <a:t>2 года</a:t>
            </a:r>
          </a:p>
        </p:txBody>
      </p:sp>
      <p:sp>
        <p:nvSpPr>
          <p:cNvPr id="26638" name="TextBox 43"/>
          <p:cNvSpPr txBox="1">
            <a:spLocks noChangeArrowheads="1"/>
          </p:cNvSpPr>
          <p:nvPr/>
        </p:nvSpPr>
        <p:spPr bwMode="auto">
          <a:xfrm>
            <a:off x="235257" y="6024233"/>
            <a:ext cx="9671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Казахстан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B1B241D-5C16-4686-AB7D-BA920888D132}"/>
              </a:ext>
            </a:extLst>
          </p:cNvPr>
          <p:cNvSpPr/>
          <p:nvPr/>
        </p:nvSpPr>
        <p:spPr>
          <a:xfrm>
            <a:off x="4087551" y="6010201"/>
            <a:ext cx="736240" cy="306645"/>
          </a:xfrm>
          <a:prstGeom prst="rect">
            <a:avLst/>
          </a:prstGeom>
          <a:solidFill>
            <a:srgbClr val="BBE2F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ый треугольник 2">
            <a:extLst>
              <a:ext uri="{FF2B5EF4-FFF2-40B4-BE49-F238E27FC236}">
                <a16:creationId xmlns:a16="http://schemas.microsoft.com/office/drawing/2014/main" id="{012FEEF1-6ECC-46F7-8D93-95967C6AD9A9}"/>
              </a:ext>
            </a:extLst>
          </p:cNvPr>
          <p:cNvSpPr/>
          <p:nvPr/>
        </p:nvSpPr>
        <p:spPr>
          <a:xfrm>
            <a:off x="4830822" y="6022788"/>
            <a:ext cx="594804" cy="307310"/>
          </a:xfrm>
          <a:prstGeom prst="rtTriangle">
            <a:avLst/>
          </a:prstGeom>
          <a:solidFill>
            <a:srgbClr val="BBE2F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528C49-55D1-4260-8B2F-519DA074E56C}"/>
              </a:ext>
            </a:extLst>
          </p:cNvPr>
          <p:cNvSpPr txBox="1"/>
          <p:nvPr/>
        </p:nvSpPr>
        <p:spPr>
          <a:xfrm>
            <a:off x="4112660" y="6009077"/>
            <a:ext cx="711131" cy="338554"/>
          </a:xfrm>
          <a:prstGeom prst="rect">
            <a:avLst/>
          </a:prstGeom>
          <a:solidFill>
            <a:srgbClr val="BBE2F1"/>
          </a:solidFill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b="1" dirty="0">
                <a:solidFill>
                  <a:schemeClr val="tx1"/>
                </a:solidFill>
                <a:latin typeface="Arial Narrow" panose="020B0606020202030204" pitchFamily="34" charset="0"/>
              </a:rPr>
              <a:t>резидентура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b="1" dirty="0">
                <a:solidFill>
                  <a:schemeClr val="tx1"/>
                </a:solidFill>
                <a:latin typeface="Arial Narrow" panose="020B0606020202030204" pitchFamily="34" charset="0"/>
              </a:rPr>
              <a:t>2-4 года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19BCB565-58C1-4DE6-ACDA-EA00FD2A581B}"/>
              </a:ext>
            </a:extLst>
          </p:cNvPr>
          <p:cNvSpPr/>
          <p:nvPr/>
        </p:nvSpPr>
        <p:spPr>
          <a:xfrm>
            <a:off x="1704574" y="162068"/>
            <a:ext cx="9740348" cy="420260"/>
          </a:xfrm>
          <a:prstGeom prst="rect">
            <a:avLst/>
          </a:prstGeom>
        </p:spPr>
        <p:txBody>
          <a:bodyPr wrap="square" lIns="80915" tIns="40458" rIns="80915" bIns="40458">
            <a:spAutoFit/>
          </a:bodyPr>
          <a:lstStyle/>
          <a:p>
            <a:pPr algn="ctr"/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Международная практика в подготовке врачебных кадров </a:t>
            </a:r>
          </a:p>
        </p:txBody>
      </p:sp>
    </p:spTree>
    <p:extLst>
      <p:ext uri="{BB962C8B-B14F-4D97-AF65-F5344CB8AC3E}">
        <p14:creationId xmlns:p14="http://schemas.microsoft.com/office/powerpoint/2010/main" val="2877411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8769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Опыт подготовки специалистов в резидентуре за рубежом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0635" y="1146709"/>
            <a:ext cx="2378389" cy="51642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США</a:t>
            </a:r>
          </a:p>
          <a:p>
            <a:pPr algn="ctr"/>
            <a:endParaRPr lang="ru-RU" dirty="0"/>
          </a:p>
        </p:txBody>
      </p:sp>
      <p:pic>
        <p:nvPicPr>
          <p:cNvPr id="1026" name="Picture 2" descr="http://www.mif-ua.com/frmtext/NMIF/____________________________2010____________________________/NMiF-8-2010/06_med_obr/med_obr_1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697" y="1663132"/>
            <a:ext cx="2476500" cy="438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0635" y="5730059"/>
            <a:ext cx="2442561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200" dirty="0"/>
              <a:t>Специализация - для узких специальностей (врач-терапевт, желающий стать кардиологом,  как минимум три года)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717611" y="1176870"/>
            <a:ext cx="2378389" cy="5164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/>
              <a:t>Израиль</a:t>
            </a:r>
          </a:p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845745" y="1697087"/>
            <a:ext cx="2117807" cy="2616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Медицинский факультет (6 лет)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45745" y="2213510"/>
            <a:ext cx="2117807" cy="2616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Стаж - интернатура (1 год)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45744" y="2683345"/>
            <a:ext cx="2117807" cy="7694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Специализация от 4 лет (по психиатрии и семейной медицине)  до 6 лет (все хирургические профессии)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45744" y="3669603"/>
            <a:ext cx="2117807" cy="4308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Дополнительная подготовка по узкой специальности (2 года)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45744" y="4100490"/>
            <a:ext cx="216181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200" dirty="0"/>
              <a:t>Уролог – по детской урологии или акушер-гинеколог по ЭКО</a:t>
            </a: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6373951" y="1180664"/>
            <a:ext cx="2378389" cy="5164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/>
              <a:t>Германия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04241" y="1697087"/>
            <a:ext cx="2117807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Школа медицины - </a:t>
            </a:r>
            <a:r>
              <a:rPr lang="ru-RU" sz="1100" dirty="0" err="1"/>
              <a:t>специалитет</a:t>
            </a:r>
            <a:r>
              <a:rPr lang="ru-RU" sz="1100" dirty="0"/>
              <a:t> (6 лет 3 месяца)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04239" y="2725646"/>
            <a:ext cx="2117807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Практическая подготовка факультет (от 3 </a:t>
            </a:r>
            <a:r>
              <a:rPr lang="ru-RU" sz="1100" dirty="0" err="1"/>
              <a:t>мес</a:t>
            </a:r>
            <a:r>
              <a:rPr lang="ru-RU" sz="1100" dirty="0"/>
              <a:t> до 6 лет)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504239" y="2252458"/>
            <a:ext cx="2117807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Интернатура (1 год)</a:t>
            </a:r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8882630" y="1180663"/>
            <a:ext cx="2378389" cy="5164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/>
              <a:t>Россия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096620" y="1693293"/>
            <a:ext cx="2117807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Лечебное дело – </a:t>
            </a:r>
            <a:r>
              <a:rPr lang="ru-RU" sz="1100" dirty="0" err="1"/>
              <a:t>специалитет</a:t>
            </a:r>
            <a:endParaRPr lang="ru-RU" sz="1100" dirty="0"/>
          </a:p>
          <a:p>
            <a:pPr algn="ctr"/>
            <a:r>
              <a:rPr lang="ru-RU" sz="1100" dirty="0"/>
              <a:t> (6 лет)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096619" y="2252458"/>
            <a:ext cx="2117807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Интернатура (1 год)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096618" y="2725645"/>
            <a:ext cx="2117807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Ординатура</a:t>
            </a:r>
          </a:p>
          <a:p>
            <a:pPr algn="ctr"/>
            <a:r>
              <a:rPr lang="ru-RU" sz="1100" dirty="0"/>
              <a:t> (от 2лет до 4 лет)</a:t>
            </a:r>
          </a:p>
        </p:txBody>
      </p:sp>
    </p:spTree>
    <p:extLst>
      <p:ext uri="{BB962C8B-B14F-4D97-AF65-F5344CB8AC3E}">
        <p14:creationId xmlns:p14="http://schemas.microsoft.com/office/powerpoint/2010/main" val="3875219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8264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Проект подготовки в резидентуре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9283" y="989892"/>
            <a:ext cx="11162313" cy="4351338"/>
          </a:xfrm>
        </p:spPr>
        <p:txBody>
          <a:bodyPr>
            <a:noAutofit/>
          </a:bodyPr>
          <a:lstStyle/>
          <a:p>
            <a:r>
              <a:rPr lang="ru-RU" sz="1800" dirty="0"/>
              <a:t>Резидентура является клиническим этапом подготовки специалиста и проводится при ВУЗах на базе крупных профильных МО, либо НЦ</a:t>
            </a:r>
          </a:p>
          <a:p>
            <a:r>
              <a:rPr lang="ru-RU" sz="1800" dirty="0"/>
              <a:t>Выведение резидентуры из уровней образования МОН РК и преобразование в последипломную клиническую подготовку (ПДКП) в соответствии с НПА МЗ РК</a:t>
            </a:r>
          </a:p>
          <a:p>
            <a:r>
              <a:rPr lang="ru-RU" sz="1800" dirty="0"/>
              <a:t>Для всех специальностей – 2 этапа: базовая и специализированная</a:t>
            </a:r>
          </a:p>
          <a:p>
            <a:r>
              <a:rPr lang="ru-RU" sz="1800" dirty="0"/>
              <a:t>Сроки базовой резидентуры одинаковые – 2 года (вариант – 1 год)</a:t>
            </a:r>
          </a:p>
          <a:p>
            <a:r>
              <a:rPr lang="ru-RU" sz="1800" dirty="0"/>
              <a:t>Сроки специализированной – от 2-3 года в зависимости от профиля специальности</a:t>
            </a:r>
          </a:p>
          <a:p>
            <a:r>
              <a:rPr lang="ru-RU" sz="1800" dirty="0"/>
              <a:t>Увеличение доли теоретической подготовки в базовой резидентуре до 30% и уменьшение в специализированной – до 10%</a:t>
            </a:r>
          </a:p>
          <a:p>
            <a:r>
              <a:rPr lang="ru-RU" sz="1800" dirty="0" err="1"/>
              <a:t>Пререквизит</a:t>
            </a:r>
            <a:r>
              <a:rPr lang="ru-RU" sz="1800" dirty="0"/>
              <a:t> для базовой резидентуры – успешное завершение НИМО (по ряду специальностей могут быть как по педиатрии, так и по общей медицине)</a:t>
            </a:r>
          </a:p>
          <a:p>
            <a:r>
              <a:rPr lang="ru-RU" sz="1800" dirty="0" err="1"/>
              <a:t>Пререквизит</a:t>
            </a:r>
            <a:r>
              <a:rPr lang="ru-RU" sz="1800" dirty="0"/>
              <a:t> для специализированной резидентуры – успешное завершение базовой резидентуры по соответствующему направлению</a:t>
            </a:r>
          </a:p>
          <a:p>
            <a:r>
              <a:rPr lang="ru-RU" sz="1800" dirty="0"/>
              <a:t>Предусмотрено дополнительное расширение сферы клинической подготовки – (детская или взрослая) с прохождением 1-2 лет обучения (например ЦРБ, где необходим специалист для взрослого и детского населения)</a:t>
            </a:r>
          </a:p>
          <a:p>
            <a:r>
              <a:rPr lang="ru-RU" sz="1800" b="1" dirty="0"/>
              <a:t>Конкретные специальности резидентуры зависят от обновления номенклатуры специальностей и квалификационных требований.</a:t>
            </a:r>
          </a:p>
          <a:p>
            <a:endParaRPr lang="ru-RU" sz="1800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200789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7891"/>
            <a:ext cx="10515600" cy="31712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Структура резидентуры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25000" y="1308669"/>
            <a:ext cx="1101136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Детская хирургия</a:t>
            </a:r>
          </a:p>
          <a:p>
            <a:pPr algn="ctr"/>
            <a:r>
              <a:rPr lang="ru-RU" sz="1400" dirty="0"/>
              <a:t>(2 года)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774692" y="1295916"/>
            <a:ext cx="1141380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Внутренние </a:t>
            </a:r>
          </a:p>
          <a:p>
            <a:pPr algn="ctr"/>
            <a:r>
              <a:rPr lang="ru-RU" sz="1400" dirty="0"/>
              <a:t>Болезни</a:t>
            </a:r>
          </a:p>
          <a:p>
            <a:pPr algn="ctr"/>
            <a:r>
              <a:rPr lang="ru-RU" sz="1400" dirty="0"/>
              <a:t>(2 года)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29379" y="1283251"/>
            <a:ext cx="1250674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Общая </a:t>
            </a:r>
          </a:p>
          <a:p>
            <a:pPr algn="ctr"/>
            <a:r>
              <a:rPr lang="ru-RU" sz="1400" dirty="0"/>
              <a:t>Хирургия</a:t>
            </a:r>
          </a:p>
          <a:p>
            <a:pPr algn="ctr"/>
            <a:r>
              <a:rPr lang="ru-RU" sz="1400" dirty="0"/>
              <a:t>(2 года)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65568" y="1273216"/>
            <a:ext cx="1239625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Акушерство и </a:t>
            </a:r>
          </a:p>
          <a:p>
            <a:pPr algn="ctr"/>
            <a:r>
              <a:rPr lang="ru-RU" sz="1400" dirty="0"/>
              <a:t>Гинекология</a:t>
            </a:r>
          </a:p>
          <a:p>
            <a:pPr algn="ctr"/>
            <a:r>
              <a:rPr lang="ru-RU" sz="1400" dirty="0"/>
              <a:t>(4 года)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50141" y="1288838"/>
            <a:ext cx="1208357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Семейная</a:t>
            </a:r>
          </a:p>
          <a:p>
            <a:pPr algn="ctr"/>
            <a:r>
              <a:rPr lang="ru-RU" sz="1400" dirty="0"/>
              <a:t> медицина</a:t>
            </a:r>
          </a:p>
          <a:p>
            <a:pPr algn="ctr"/>
            <a:r>
              <a:rPr lang="ru-RU" sz="1400" dirty="0"/>
              <a:t>(2 года)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37306" y="3170393"/>
            <a:ext cx="1246454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/>
              <a:t>Урология</a:t>
            </a:r>
          </a:p>
          <a:p>
            <a:pPr algn="ctr"/>
            <a:r>
              <a:rPr lang="ru-RU" sz="1200" dirty="0"/>
              <a:t>Травматология</a:t>
            </a:r>
          </a:p>
          <a:p>
            <a:pPr algn="ctr"/>
            <a:r>
              <a:rPr lang="ru-RU" sz="1200" dirty="0"/>
              <a:t>ЛОР</a:t>
            </a:r>
          </a:p>
          <a:p>
            <a:pPr algn="ctr"/>
            <a:r>
              <a:rPr lang="ru-RU" sz="1200" dirty="0" err="1"/>
              <a:t>АиР</a:t>
            </a:r>
            <a:r>
              <a:rPr lang="ru-RU" sz="1200" dirty="0"/>
              <a:t> </a:t>
            </a:r>
          </a:p>
          <a:p>
            <a:pPr algn="ctr"/>
            <a:r>
              <a:rPr lang="ru-RU" sz="1200" dirty="0"/>
              <a:t>(2года)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37306" y="4212342"/>
            <a:ext cx="1246454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/>
              <a:t>Кардиохирургия</a:t>
            </a:r>
          </a:p>
          <a:p>
            <a:pPr algn="ctr"/>
            <a:r>
              <a:rPr lang="ru-RU" sz="1200" dirty="0"/>
              <a:t>Нейрохирургия</a:t>
            </a:r>
          </a:p>
          <a:p>
            <a:pPr algn="ctr"/>
            <a:r>
              <a:rPr lang="ru-RU" sz="1200" dirty="0"/>
              <a:t>(3 года)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67893" y="3173626"/>
            <a:ext cx="1810320" cy="3046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/>
              <a:t>Семейная медицина</a:t>
            </a:r>
          </a:p>
          <a:p>
            <a:pPr algn="ctr"/>
            <a:r>
              <a:rPr lang="ru-RU" sz="1200" dirty="0"/>
              <a:t>Офтальмология (</a:t>
            </a:r>
            <a:r>
              <a:rPr lang="ru-RU" sz="1200" dirty="0" err="1"/>
              <a:t>взр</a:t>
            </a:r>
            <a:r>
              <a:rPr lang="ru-RU" sz="1200" dirty="0"/>
              <a:t> и дет)</a:t>
            </a:r>
          </a:p>
          <a:p>
            <a:pPr algn="ctr"/>
            <a:r>
              <a:rPr lang="ru-RU" sz="1200" dirty="0"/>
              <a:t>Аллергология (</a:t>
            </a:r>
            <a:r>
              <a:rPr lang="ru-RU" sz="1200" dirty="0" err="1"/>
              <a:t>взр</a:t>
            </a:r>
            <a:r>
              <a:rPr lang="ru-RU" sz="1200" dirty="0"/>
              <a:t> и дет)</a:t>
            </a:r>
          </a:p>
          <a:p>
            <a:pPr algn="ctr"/>
            <a:r>
              <a:rPr lang="ru-RU" sz="1200" dirty="0"/>
              <a:t>Инфекционные болезни </a:t>
            </a:r>
          </a:p>
          <a:p>
            <a:pPr algn="ctr"/>
            <a:r>
              <a:rPr lang="ru-RU" sz="1200" dirty="0"/>
              <a:t>(</a:t>
            </a:r>
            <a:r>
              <a:rPr lang="ru-RU" sz="1200" dirty="0" err="1"/>
              <a:t>взр</a:t>
            </a:r>
            <a:r>
              <a:rPr lang="ru-RU" sz="1200" dirty="0"/>
              <a:t> и дет)</a:t>
            </a:r>
          </a:p>
          <a:p>
            <a:pPr algn="ctr"/>
            <a:r>
              <a:rPr lang="ru-RU" sz="1200" dirty="0"/>
              <a:t>Фтизиатрия</a:t>
            </a:r>
          </a:p>
          <a:p>
            <a:pPr algn="ctr"/>
            <a:r>
              <a:rPr lang="ru-RU" sz="1200" dirty="0"/>
              <a:t>(</a:t>
            </a:r>
            <a:r>
              <a:rPr lang="ru-RU" sz="1200" dirty="0" err="1"/>
              <a:t>взр</a:t>
            </a:r>
            <a:r>
              <a:rPr lang="ru-RU" sz="1200" dirty="0"/>
              <a:t> и дет)</a:t>
            </a:r>
          </a:p>
          <a:p>
            <a:pPr algn="ctr"/>
            <a:r>
              <a:rPr lang="ru-RU" sz="1200" dirty="0"/>
              <a:t>Неврология (</a:t>
            </a:r>
            <a:r>
              <a:rPr lang="ru-RU" sz="1200" dirty="0" err="1"/>
              <a:t>взр</a:t>
            </a:r>
            <a:r>
              <a:rPr lang="ru-RU" sz="1200" dirty="0"/>
              <a:t> и дет)</a:t>
            </a:r>
          </a:p>
          <a:p>
            <a:pPr algn="ctr"/>
            <a:r>
              <a:rPr lang="ru-RU" sz="1200" dirty="0" err="1"/>
              <a:t>Клинфарм</a:t>
            </a:r>
            <a:endParaRPr lang="ru-RU" sz="1200" dirty="0"/>
          </a:p>
          <a:p>
            <a:pPr algn="ctr"/>
            <a:r>
              <a:rPr lang="ru-RU" sz="1200" dirty="0"/>
              <a:t>Мед труда</a:t>
            </a:r>
          </a:p>
          <a:p>
            <a:pPr algn="ctr"/>
            <a:r>
              <a:rPr lang="ru-RU" sz="1200" dirty="0"/>
              <a:t>СНМП</a:t>
            </a:r>
          </a:p>
          <a:p>
            <a:pPr algn="ctr"/>
            <a:r>
              <a:rPr lang="ru-RU" sz="1200" dirty="0"/>
              <a:t>Онкология</a:t>
            </a:r>
          </a:p>
          <a:p>
            <a:pPr algn="ctr"/>
            <a:r>
              <a:rPr lang="ru-RU" sz="1200" dirty="0" err="1"/>
              <a:t>Патанатомия</a:t>
            </a:r>
            <a:endParaRPr lang="ru-RU" sz="1200" dirty="0"/>
          </a:p>
          <a:p>
            <a:pPr algn="ctr"/>
            <a:r>
              <a:rPr lang="ru-RU" sz="1200" dirty="0"/>
              <a:t>Судебная медицина</a:t>
            </a:r>
          </a:p>
          <a:p>
            <a:pPr algn="ctr"/>
            <a:r>
              <a:rPr lang="ru-RU" sz="1200" dirty="0"/>
              <a:t>(2 года)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33766" y="434332"/>
            <a:ext cx="2117807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Педиатрия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83366" y="434332"/>
            <a:ext cx="5917542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Общая медицина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38938" y="451639"/>
            <a:ext cx="2463035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Стоматология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6873" y="434332"/>
            <a:ext cx="994716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НИМО: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2453" y="1267865"/>
            <a:ext cx="620428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БР: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3425" y="3283859"/>
            <a:ext cx="601590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СР: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014321" y="1299431"/>
            <a:ext cx="1104518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Психиатрия</a:t>
            </a:r>
          </a:p>
          <a:p>
            <a:pPr algn="ctr"/>
            <a:r>
              <a:rPr lang="ru-RU" sz="1400" dirty="0"/>
              <a:t>(взрослая и детская) </a:t>
            </a:r>
          </a:p>
          <a:p>
            <a:pPr algn="ctr"/>
            <a:r>
              <a:rPr lang="ru-RU" sz="1400" dirty="0"/>
              <a:t>3 года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081336" y="2174168"/>
            <a:ext cx="1253942" cy="584775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Общий хирург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0390" y="2233101"/>
            <a:ext cx="1044534" cy="338554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Лицензия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44525" y="2222302"/>
            <a:ext cx="1118624" cy="584775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ВОП</a:t>
            </a:r>
          </a:p>
          <a:p>
            <a:pPr algn="ctr"/>
            <a:endParaRPr lang="ru-RU" sz="1600" dirty="0"/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5043303" y="848666"/>
            <a:ext cx="1416363" cy="4465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6462603" y="872144"/>
            <a:ext cx="0" cy="400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7745303" y="856735"/>
            <a:ext cx="0" cy="400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9026185" y="839428"/>
            <a:ext cx="0" cy="400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10244954" y="839427"/>
            <a:ext cx="0" cy="400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11508604" y="839427"/>
            <a:ext cx="0" cy="400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6546156" y="2780501"/>
            <a:ext cx="0" cy="400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614520" y="3196680"/>
            <a:ext cx="1574065" cy="26776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Неонатология</a:t>
            </a:r>
          </a:p>
          <a:p>
            <a:pPr algn="ctr"/>
            <a:r>
              <a:rPr lang="ru-RU" sz="1400" dirty="0"/>
              <a:t>Детская кардиология</a:t>
            </a:r>
          </a:p>
          <a:p>
            <a:pPr algn="ctr"/>
            <a:r>
              <a:rPr lang="ru-RU" sz="1400" dirty="0"/>
              <a:t>Детская ревматология</a:t>
            </a:r>
          </a:p>
          <a:p>
            <a:pPr algn="ctr"/>
            <a:r>
              <a:rPr lang="ru-RU" sz="1400" dirty="0"/>
              <a:t>Детская </a:t>
            </a:r>
            <a:r>
              <a:rPr lang="ru-RU" sz="1400" dirty="0" err="1"/>
              <a:t>онкогематология</a:t>
            </a:r>
            <a:endParaRPr lang="ru-RU" sz="1400" dirty="0"/>
          </a:p>
          <a:p>
            <a:pPr algn="ctr"/>
            <a:r>
              <a:rPr lang="ru-RU" sz="1400" dirty="0"/>
              <a:t>Детская </a:t>
            </a:r>
            <a:r>
              <a:rPr lang="ru-RU" sz="1400" dirty="0" err="1"/>
              <a:t>патанатомия</a:t>
            </a:r>
            <a:r>
              <a:rPr lang="ru-RU" sz="1400" dirty="0"/>
              <a:t> и судебная медицина</a:t>
            </a:r>
          </a:p>
          <a:p>
            <a:pPr algn="ctr"/>
            <a:r>
              <a:rPr lang="ru-RU" sz="1400" dirty="0"/>
              <a:t>(2 года)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3282626" y="2230382"/>
            <a:ext cx="962752" cy="584775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Педиатр</a:t>
            </a:r>
          </a:p>
          <a:p>
            <a:pPr algn="ctr"/>
            <a:endParaRPr lang="ru-RU" sz="1600" dirty="0"/>
          </a:p>
        </p:txBody>
      </p:sp>
      <p:cxnSp>
        <p:nvCxnSpPr>
          <p:cNvPr id="44" name="Прямая со стрелкой 43"/>
          <p:cNvCxnSpPr/>
          <p:nvPr/>
        </p:nvCxnSpPr>
        <p:spPr>
          <a:xfrm>
            <a:off x="4036903" y="878647"/>
            <a:ext cx="0" cy="400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7835206" y="2750783"/>
            <a:ext cx="0" cy="400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3609049" y="2799551"/>
            <a:ext cx="0" cy="400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flipH="1" flipV="1">
            <a:off x="5494927" y="2436940"/>
            <a:ext cx="456646" cy="1973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9568989" y="3063890"/>
            <a:ext cx="1467937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/>
              <a:t>Гастроэнтерология</a:t>
            </a:r>
          </a:p>
          <a:p>
            <a:pPr algn="ctr"/>
            <a:r>
              <a:rPr lang="ru-RU" sz="1200" dirty="0"/>
              <a:t>Нефрология</a:t>
            </a:r>
          </a:p>
          <a:p>
            <a:pPr algn="ctr"/>
            <a:r>
              <a:rPr lang="ru-RU" sz="1200" dirty="0"/>
              <a:t>Кардиология</a:t>
            </a:r>
          </a:p>
          <a:p>
            <a:pPr algn="ctr"/>
            <a:r>
              <a:rPr lang="ru-RU" sz="1200" dirty="0"/>
              <a:t>Ревматология</a:t>
            </a:r>
          </a:p>
          <a:p>
            <a:pPr algn="ctr"/>
            <a:r>
              <a:rPr lang="ru-RU" sz="1200" dirty="0"/>
              <a:t>Пульмонология</a:t>
            </a:r>
          </a:p>
          <a:p>
            <a:pPr algn="ctr"/>
            <a:r>
              <a:rPr lang="ru-RU" sz="1200" dirty="0"/>
              <a:t>Гематология</a:t>
            </a:r>
          </a:p>
          <a:p>
            <a:pPr algn="ctr"/>
            <a:r>
              <a:rPr lang="ru-RU" sz="1200" dirty="0"/>
              <a:t>(2 года)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555476" y="2222302"/>
            <a:ext cx="978951" cy="584775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Детский хирург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247677" y="3216515"/>
            <a:ext cx="1361123" cy="24622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Детская травматология</a:t>
            </a:r>
          </a:p>
          <a:p>
            <a:pPr algn="ctr"/>
            <a:r>
              <a:rPr lang="ru-RU" sz="1400" dirty="0"/>
              <a:t>Детская урология</a:t>
            </a:r>
          </a:p>
          <a:p>
            <a:pPr algn="ctr"/>
            <a:r>
              <a:rPr lang="ru-RU" sz="1400" dirty="0"/>
              <a:t>Детский ЛОР</a:t>
            </a:r>
          </a:p>
          <a:p>
            <a:pPr algn="ctr"/>
            <a:r>
              <a:rPr lang="ru-RU" sz="1400" dirty="0"/>
              <a:t>Детская </a:t>
            </a:r>
            <a:r>
              <a:rPr lang="ru-RU" sz="1400" dirty="0" err="1"/>
              <a:t>патанатомия</a:t>
            </a:r>
            <a:r>
              <a:rPr lang="ru-RU" sz="1400" dirty="0"/>
              <a:t> и судебная медицина</a:t>
            </a:r>
          </a:p>
          <a:p>
            <a:pPr algn="ctr"/>
            <a:r>
              <a:rPr lang="ru-RU" sz="1400" dirty="0"/>
              <a:t>Детская </a:t>
            </a:r>
            <a:r>
              <a:rPr lang="ru-RU" sz="1400" dirty="0" err="1"/>
              <a:t>АиР</a:t>
            </a:r>
            <a:endParaRPr lang="ru-RU" sz="1400" dirty="0"/>
          </a:p>
          <a:p>
            <a:pPr algn="ctr"/>
            <a:r>
              <a:rPr lang="ru-RU" sz="1400" dirty="0"/>
              <a:t>(2 года)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4237667" y="5678728"/>
            <a:ext cx="1361123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/>
              <a:t>Детская нейрохирургия</a:t>
            </a:r>
          </a:p>
          <a:p>
            <a:pPr algn="ctr"/>
            <a:r>
              <a:rPr lang="ru-RU" sz="1200" dirty="0"/>
              <a:t>Детская кардиохирургия</a:t>
            </a:r>
          </a:p>
          <a:p>
            <a:pPr algn="ctr"/>
            <a:r>
              <a:rPr lang="ru-RU" sz="1200" dirty="0"/>
              <a:t>(3 года)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58312" y="6074258"/>
            <a:ext cx="988691" cy="400110"/>
          </a:xfrm>
          <a:prstGeom prst="rect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СК ДО: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096000" y="6274313"/>
            <a:ext cx="1302882" cy="523220"/>
          </a:xfrm>
          <a:prstGeom prst="rect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Радиационная онкология</a:t>
            </a:r>
          </a:p>
        </p:txBody>
      </p:sp>
      <p:cxnSp>
        <p:nvCxnSpPr>
          <p:cNvPr id="62" name="Прямая со стрелкой 61"/>
          <p:cNvCxnSpPr/>
          <p:nvPr/>
        </p:nvCxnSpPr>
        <p:spPr>
          <a:xfrm>
            <a:off x="5422255" y="815413"/>
            <a:ext cx="5915593" cy="4250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9740275" y="2185970"/>
            <a:ext cx="1125367" cy="584775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Терапевт</a:t>
            </a:r>
          </a:p>
          <a:p>
            <a:pPr algn="ctr"/>
            <a:endParaRPr lang="ru-RU" sz="1600" dirty="0"/>
          </a:p>
        </p:txBody>
      </p:sp>
      <p:sp>
        <p:nvSpPr>
          <p:cNvPr id="65" name="TextBox 64"/>
          <p:cNvSpPr txBox="1"/>
          <p:nvPr/>
        </p:nvSpPr>
        <p:spPr>
          <a:xfrm>
            <a:off x="1210246" y="1273216"/>
            <a:ext cx="1923701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Общая стоматология в том числе детская</a:t>
            </a:r>
          </a:p>
          <a:p>
            <a:pPr algn="ctr"/>
            <a:r>
              <a:rPr lang="ru-RU" sz="1400" dirty="0"/>
              <a:t>(1 года)</a:t>
            </a:r>
            <a:endParaRPr lang="ru-RU" dirty="0"/>
          </a:p>
        </p:txBody>
      </p:sp>
      <p:sp>
        <p:nvSpPr>
          <p:cNvPr id="66" name="TextBox 65"/>
          <p:cNvSpPr txBox="1"/>
          <p:nvPr/>
        </p:nvSpPr>
        <p:spPr>
          <a:xfrm>
            <a:off x="1310166" y="2200659"/>
            <a:ext cx="1823781" cy="584775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Стоматолог общей практики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304117" y="6021203"/>
            <a:ext cx="2817033" cy="738664"/>
          </a:xfrm>
          <a:prstGeom prst="rect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Ортодонтия, терапевтическая, хирургическая, ортопедическая стоматология и детского возраста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7268" y="3178559"/>
            <a:ext cx="95213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ЧЛХ</a:t>
            </a:r>
          </a:p>
          <a:p>
            <a:pPr algn="ctr"/>
            <a:r>
              <a:rPr lang="ru-RU" sz="1400" dirty="0"/>
              <a:t>(2 года)</a:t>
            </a:r>
            <a:endParaRPr lang="ru-RU" dirty="0"/>
          </a:p>
        </p:txBody>
      </p:sp>
      <p:cxnSp>
        <p:nvCxnSpPr>
          <p:cNvPr id="69" name="Прямая со стрелкой 68"/>
          <p:cNvCxnSpPr/>
          <p:nvPr/>
        </p:nvCxnSpPr>
        <p:spPr>
          <a:xfrm>
            <a:off x="2167599" y="2785434"/>
            <a:ext cx="0" cy="400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>
            <a:off x="5014151" y="2734882"/>
            <a:ext cx="0" cy="400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8482300" y="2178001"/>
            <a:ext cx="1105299" cy="830997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Акушер-гинеколог</a:t>
            </a:r>
          </a:p>
          <a:p>
            <a:pPr algn="ctr"/>
            <a:r>
              <a:rPr lang="ru-RU" sz="1600" dirty="0" err="1"/>
              <a:t>Взр</a:t>
            </a:r>
            <a:r>
              <a:rPr lang="ru-RU" sz="1600" dirty="0"/>
              <a:t> и дет</a:t>
            </a:r>
          </a:p>
        </p:txBody>
      </p:sp>
      <p:cxnSp>
        <p:nvCxnSpPr>
          <p:cNvPr id="72" name="Прямая со стрелкой 71"/>
          <p:cNvCxnSpPr/>
          <p:nvPr/>
        </p:nvCxnSpPr>
        <p:spPr>
          <a:xfrm>
            <a:off x="10537162" y="2662901"/>
            <a:ext cx="0" cy="400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2366687" y="871467"/>
            <a:ext cx="0" cy="400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3275088" y="1295916"/>
            <a:ext cx="1101136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Педиатрия</a:t>
            </a:r>
          </a:p>
          <a:p>
            <a:pPr algn="ctr"/>
            <a:r>
              <a:rPr lang="ru-RU" sz="1400" dirty="0"/>
              <a:t>(2 года)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7956" y="847323"/>
            <a:ext cx="164606" cy="481626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11086701" y="2391578"/>
            <a:ext cx="1105299" cy="584775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Психиатр</a:t>
            </a:r>
          </a:p>
          <a:p>
            <a:pPr algn="ctr"/>
            <a:r>
              <a:rPr lang="ru-RU" sz="1600" dirty="0" err="1"/>
              <a:t>Взр</a:t>
            </a:r>
            <a:r>
              <a:rPr lang="ru-RU" sz="1600" dirty="0"/>
              <a:t> и дет</a:t>
            </a:r>
          </a:p>
        </p:txBody>
      </p:sp>
      <p:cxnSp>
        <p:nvCxnSpPr>
          <p:cNvPr id="59" name="Прямая со стрелкой 58"/>
          <p:cNvCxnSpPr/>
          <p:nvPr/>
        </p:nvCxnSpPr>
        <p:spPr>
          <a:xfrm>
            <a:off x="2470455" y="2799550"/>
            <a:ext cx="0" cy="32747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8476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Благодарю за внимание!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660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24716" y="-10035"/>
            <a:ext cx="9144000" cy="857546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Изменения в подготовке медицинских кадров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7151" y="923415"/>
            <a:ext cx="11159154" cy="5934585"/>
          </a:xfrm>
        </p:spPr>
        <p:txBody>
          <a:bodyPr>
            <a:noAutofit/>
          </a:bodyPr>
          <a:lstStyle/>
          <a:p>
            <a:pPr algn="just"/>
            <a:r>
              <a:rPr lang="ru-RU" dirty="0"/>
              <a:t>1. Переход на интегрированную образовательную программу (</a:t>
            </a:r>
            <a:r>
              <a:rPr lang="ru-RU" dirty="0" err="1"/>
              <a:t>бакалавриат</a:t>
            </a:r>
            <a:r>
              <a:rPr lang="ru-RU" dirty="0"/>
              <a:t>, интернатура, магистратура)и возможные риски: </a:t>
            </a:r>
          </a:p>
          <a:p>
            <a:pPr marL="342900" indent="-342900" algn="just">
              <a:buFontTx/>
              <a:buChar char="-"/>
            </a:pPr>
            <a:r>
              <a:rPr lang="ru-RU" dirty="0"/>
              <a:t>как минимум в течение 2-3 лет не будет выпуска специалистов для практического здравоохранения в переходный период, особенно врачей ВОП, связанный с этим рост дефицита специалистов </a:t>
            </a:r>
          </a:p>
          <a:p>
            <a:pPr marL="342900" indent="-342900" algn="just">
              <a:buFontTx/>
              <a:buChar char="-"/>
            </a:pPr>
            <a:r>
              <a:rPr lang="ru-RU" dirty="0"/>
              <a:t>не достаточно определены полномочия выпускника с присвоением квалификации «Врач», звания магистр и свидетельства о прохождении интернатуры</a:t>
            </a:r>
          </a:p>
          <a:p>
            <a:pPr marL="342900" indent="-342900" algn="just">
              <a:buFontTx/>
              <a:buChar char="-"/>
            </a:pPr>
            <a:r>
              <a:rPr lang="ru-RU" dirty="0"/>
              <a:t>интернатура укороченная – всего 30 недель клинической ротации </a:t>
            </a:r>
          </a:p>
          <a:p>
            <a:pPr algn="just"/>
            <a:r>
              <a:rPr lang="ru-RU" dirty="0"/>
              <a:t>2. Появление отдельных образовательных программ по специальности «Педиатрия»</a:t>
            </a:r>
          </a:p>
          <a:p>
            <a:pPr algn="just"/>
            <a:r>
              <a:rPr lang="ru-RU" dirty="0"/>
              <a:t>3. Внесение изменений в номенклатуру специальностей медицинских работников, соответственно изменение квалификационных требований</a:t>
            </a:r>
          </a:p>
          <a:p>
            <a:pPr algn="just"/>
            <a:r>
              <a:rPr lang="ru-RU" dirty="0"/>
              <a:t>4. Необходимость разработки концепции подготовки в резидентуре с соблюдением преемственности с НИМО</a:t>
            </a:r>
          </a:p>
          <a:p>
            <a:pPr algn="just"/>
            <a:endParaRPr lang="ru-RU" dirty="0"/>
          </a:p>
          <a:p>
            <a:pPr marL="342900" indent="-342900" algn="just">
              <a:buFontTx/>
              <a:buChar char="-"/>
            </a:pPr>
            <a:endParaRPr lang="ru-RU" dirty="0"/>
          </a:p>
          <a:p>
            <a:pPr marL="342900" indent="-342900" algn="just">
              <a:buFontTx/>
              <a:buChar char="-"/>
            </a:pPr>
            <a:endParaRPr lang="ru-RU" dirty="0"/>
          </a:p>
          <a:p>
            <a:pPr marL="457200" indent="-457200" algn="just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5897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5900" y="240804"/>
            <a:ext cx="117221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3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Возможные риски, связанные с внедрением НИМО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∙"/>
              <a:tabLst>
                <a:tab pos="457200" algn="l"/>
              </a:tabLst>
            </a:pPr>
            <a:r>
              <a:rPr lang="ru-RU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Невозможность получения диплома бакалавра в ходе НИМО для дальнейшего продолжения обучения в магистратуре другого профиля (прерывание обучения)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∙"/>
              <a:tabLst>
                <a:tab pos="457200" algn="l"/>
              </a:tabLst>
            </a:pPr>
            <a:r>
              <a:rPr lang="ru-RU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Недостаточные возможности трудоустройства после окончания НИМО (в </a:t>
            </a:r>
            <a:r>
              <a:rPr lang="ru-RU" sz="2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т.ч</a:t>
            </a:r>
            <a:r>
              <a:rPr lang="ru-RU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для отработки государственного гранта в случае не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поступления в резидентуру) по собственному желанию или по причинам ( переезд, беременность и т.д.)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∙"/>
              <a:tabLst>
                <a:tab pos="457200" algn="l"/>
              </a:tabLst>
            </a:pPr>
            <a:r>
              <a:rPr lang="ru-RU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Риск невыполнения требований КВТ по </a:t>
            </a:r>
            <a:r>
              <a:rPr lang="ru-RU" sz="2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остепененности</a:t>
            </a:r>
            <a:r>
              <a:rPr lang="ru-RU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ППС для реализации программ магистратуры и количеству руководителей магистерскими проектами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∙"/>
              <a:tabLst>
                <a:tab pos="457200" algn="l"/>
              </a:tabLst>
            </a:pPr>
            <a:r>
              <a:rPr lang="ru-RU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ММФ - Неполное соответствие НИМО требованиям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NMC</a:t>
            </a:r>
            <a:r>
              <a:rPr lang="ru-RU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Индии (основной контингент иностранных студентов) – N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MC</a:t>
            </a:r>
            <a:r>
              <a:rPr lang="ru-RU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требует общую продолжительность обучения в 66 месяцев, включая 12 месяцев интернатуры (396 кредитов, из них 72 кредита интернатуры)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822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9249" y="68921"/>
            <a:ext cx="10515600" cy="731180"/>
          </a:xfrm>
        </p:spPr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Проблемные вопросы резидентуры: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538" y="679451"/>
            <a:ext cx="11723021" cy="61785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Место резидентуры в уровнях обучения МОН РК (резидентура как клиническая подготовка и существует только в медицинском образовании)</a:t>
            </a:r>
          </a:p>
          <a:p>
            <a:pPr marL="0" indent="0">
              <a:buNone/>
            </a:pPr>
            <a:r>
              <a:rPr lang="en-US" dirty="0"/>
              <a:t>2</a:t>
            </a:r>
            <a:r>
              <a:rPr lang="ru-RU" dirty="0"/>
              <a:t> этапная или многоэтапная подготовка по клиническим специальностям в зависимости от профиля</a:t>
            </a:r>
          </a:p>
          <a:p>
            <a:pPr marL="0" indent="0">
              <a:buNone/>
            </a:pPr>
            <a:r>
              <a:rPr lang="ru-RU" dirty="0"/>
              <a:t>Сроки базовой резидентуры – 1 или 2 года</a:t>
            </a:r>
          </a:p>
          <a:p>
            <a:pPr marL="0" indent="0">
              <a:buNone/>
            </a:pPr>
            <a:r>
              <a:rPr lang="ru-RU" dirty="0"/>
              <a:t>Охват специальностей в базовой резидентуре</a:t>
            </a:r>
          </a:p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Подготовка по специальностям «взрослый» и «детский» врач 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/>
              <a:t>Возможность </a:t>
            </a:r>
            <a:r>
              <a:rPr lang="ru-RU" dirty="0" err="1"/>
              <a:t>перепрофилизации</a:t>
            </a:r>
            <a:r>
              <a:rPr lang="ru-RU" dirty="0"/>
              <a:t> специалистов и приобретении дополнительной специальности (например – уролог взрослый, уролог детский) </a:t>
            </a:r>
          </a:p>
          <a:p>
            <a:pPr marL="0" indent="0">
              <a:buNone/>
            </a:pPr>
            <a:r>
              <a:rPr lang="ru-RU" dirty="0" err="1"/>
              <a:t>Пререквизиты</a:t>
            </a:r>
            <a:r>
              <a:rPr lang="ru-RU" dirty="0"/>
              <a:t> для поступления на ряд узких специальностей (нейрохирургия, неврология, кардиохирургия, аллергология, инфекционные болезни, офтальмология, фтизиатрия, челюстно-лицевая хирургия и др.)   </a:t>
            </a:r>
          </a:p>
          <a:p>
            <a:pPr marL="0" indent="0">
              <a:buNone/>
            </a:pPr>
            <a:r>
              <a:rPr lang="ru-RU" dirty="0"/>
              <a:t>Должностные обязанности, полномочия, права врача-резидента (что имеет права самостоятельно, а что только под руководством наставника)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0823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11300" y="93663"/>
            <a:ext cx="9144000" cy="623887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Имеющиеся нормативные акты МОН РК не учитывают особенность резидентуры как клинического обучения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7650" y="819150"/>
            <a:ext cx="11861800" cy="5816600"/>
          </a:xfrm>
        </p:spPr>
        <p:txBody>
          <a:bodyPr>
            <a:normAutofit fontScale="85000" lnSpcReduction="10000"/>
          </a:bodyPr>
          <a:lstStyle/>
          <a:p>
            <a:pPr lvl="0" algn="just"/>
            <a:r>
              <a:rPr lang="ru-RU" dirty="0"/>
              <a:t>Приказ МОН РК от 17.06.15 № 391 (Обновленный 29.01.2023)«Об утверждении квалификационных требований, предъявляемых к образовательной деятельности организаций, предоставляющих высшее и (или) послевузовское образование, и перечня документов, подтверждающих соответствие им»: </a:t>
            </a:r>
          </a:p>
          <a:p>
            <a:pPr algn="just"/>
            <a:r>
              <a:rPr lang="ru-RU" dirty="0">
                <a:solidFill>
                  <a:srgbClr val="C00000"/>
                </a:solidFill>
              </a:rPr>
              <a:t>Квалификационные требования, предъявляемые к образовательной деятельности:</a:t>
            </a:r>
          </a:p>
          <a:p>
            <a:pPr algn="just"/>
            <a:r>
              <a:rPr lang="ru-RU" dirty="0"/>
              <a:t>«Наличие не менее двух специалистов с ученой степенью "кандидат наук" или "доктор наук", или "доктор философии (</a:t>
            </a:r>
            <a:r>
              <a:rPr lang="en-US" dirty="0"/>
              <a:t>PhD</a:t>
            </a:r>
            <a:r>
              <a:rPr lang="ru-RU" dirty="0"/>
              <a:t>)", или "доктор по профилю", или с академической степенью "доктор философии (</a:t>
            </a:r>
            <a:r>
              <a:rPr lang="en-US" dirty="0"/>
              <a:t>PhD</a:t>
            </a:r>
            <a:r>
              <a:rPr lang="ru-RU" dirty="0"/>
              <a:t>)" или "доктор по профилю", или со степенью "доктор философии (</a:t>
            </a:r>
            <a:r>
              <a:rPr lang="en-US" dirty="0"/>
              <a:t>PhD</a:t>
            </a:r>
            <a:r>
              <a:rPr lang="ru-RU" dirty="0"/>
              <a:t>)" или "доктор по профилю"; или не менее одного специалиста с ученой степенью "кандидат наук" или "доктор наук", или "доктор философии (</a:t>
            </a:r>
            <a:r>
              <a:rPr lang="en-US" dirty="0"/>
              <a:t>PhD</a:t>
            </a:r>
            <a:r>
              <a:rPr lang="ru-RU" dirty="0"/>
              <a:t>)", или "доктор по профилю", или с академической степенью "доктор философии (</a:t>
            </a:r>
            <a:r>
              <a:rPr lang="en-US" dirty="0"/>
              <a:t>PhD</a:t>
            </a:r>
            <a:r>
              <a:rPr lang="ru-RU" dirty="0"/>
              <a:t>)" или "доктор по профилю", или со степенью "доктор философии (</a:t>
            </a:r>
            <a:r>
              <a:rPr lang="en-US" dirty="0"/>
              <a:t>PhD</a:t>
            </a:r>
            <a:r>
              <a:rPr lang="ru-RU" dirty="0"/>
              <a:t>)" или "доктор по профилю" и одного специалиста, имеющего высшую врачебную категорию по профилю подготовки, для которых основным местом работы является лицензиат, имеющих стаж научно-педагогической работы не менее трех лет, клинической работы – не менее пяти лет, являющихся авторами не менее 4 научных публикаций в отечественных, рекомендованных уполномоченным органом, и зарубежных изданиях по запрашиваемому направлению подготовки кадров».(</a:t>
            </a:r>
            <a:r>
              <a:rPr lang="ru-RU" i="1" dirty="0"/>
              <a:t>Вуз предоставляет сведения об осуществляющих </a:t>
            </a:r>
            <a:r>
              <a:rPr lang="ru-RU" b="1" i="1" dirty="0"/>
              <a:t>научное руководство научных руководителях</a:t>
            </a:r>
            <a:r>
              <a:rPr lang="ru-RU" i="1" dirty="0"/>
              <a:t> по соответствующему направлению подготовки</a:t>
            </a:r>
            <a:r>
              <a:rPr lang="ru-RU" dirty="0"/>
              <a:t>)</a:t>
            </a:r>
          </a:p>
          <a:p>
            <a:pPr algn="just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Тогда как, в соответствии с ГОСО от 4 июля 2022 года № ҚР ДСМ-63 врач-резидент 90% от объема учебной программы обучается под руководством клинического наставника-врача в профильных отделениях клинических баз. Обучение в резидентуре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практико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/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клиникоориентированное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, а исследовательские компетенции не основные навыки врача. </a:t>
            </a:r>
          </a:p>
          <a:p>
            <a:pPr algn="just"/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9791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Там же: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2100" y="920750"/>
            <a:ext cx="11607800" cy="5033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«Осуществление подготовки врачей-резидентов наставниками из числа ведущих специалистов, преподавателей, имеющих ученую степень "кандидат наук" или "доктор наук", или "доктор философии (</a:t>
            </a:r>
            <a:r>
              <a:rPr lang="en-US" dirty="0"/>
              <a:t>PhD</a:t>
            </a:r>
            <a:r>
              <a:rPr lang="ru-RU" dirty="0"/>
              <a:t>)", или "доктор по профилю" или академическую степень "доктор философии (</a:t>
            </a:r>
            <a:r>
              <a:rPr lang="en-US" dirty="0"/>
              <a:t>PhD</a:t>
            </a:r>
            <a:r>
              <a:rPr lang="ru-RU" dirty="0"/>
              <a:t>)" или "доктор по профилю", или степень "доктор философии (</a:t>
            </a:r>
            <a:r>
              <a:rPr lang="en-US" dirty="0"/>
              <a:t>PhD</a:t>
            </a:r>
            <a:r>
              <a:rPr lang="ru-RU" dirty="0"/>
              <a:t>)" или "доктор по профилю", или стаж клинической работы не менее 5 лет по запрашиваемому направлению подготовки кадров».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Поскольку врача должен готовить прежде всего врач-наставник, он прежде всего должен быть высококвалифицированным специалистом по профилю ОП резидентуры, достаточно ли при этом 5 лет? , а ученая степень так ли важна для клинического наставника?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1503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372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Там же: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0400" y="1190625"/>
            <a:ext cx="110109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«Обеспеченность учебных корпусов ОВПО оборудованными медицинскими пунктами. </a:t>
            </a:r>
            <a:r>
              <a:rPr lang="en-US" dirty="0" err="1"/>
              <a:t>Наличие</a:t>
            </a:r>
            <a:r>
              <a:rPr lang="en-US" dirty="0"/>
              <a:t> </a:t>
            </a:r>
            <a:r>
              <a:rPr lang="en-US" dirty="0" err="1"/>
              <a:t>лицензии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медицинскую</a:t>
            </a:r>
            <a:r>
              <a:rPr lang="en-US" dirty="0"/>
              <a:t> </a:t>
            </a:r>
            <a:r>
              <a:rPr lang="en-US" dirty="0" err="1"/>
              <a:t>деятельность</a:t>
            </a:r>
            <a:r>
              <a:rPr lang="ru-RU" dirty="0"/>
              <a:t>»</a:t>
            </a:r>
            <a:r>
              <a:rPr lang="en-US" dirty="0"/>
              <a:t>.</a:t>
            </a: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Почему речь идет про учебные корпуса, если образовательный процесс в резидентуре реализуется полностью на клинической базе не совсем понятно.</a:t>
            </a:r>
          </a:p>
        </p:txBody>
      </p:sp>
    </p:spTree>
    <p:extLst>
      <p:ext uri="{BB962C8B-B14F-4D97-AF65-F5344CB8AC3E}">
        <p14:creationId xmlns:p14="http://schemas.microsoft.com/office/powerpoint/2010/main" val="199767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1"/>
            <a:ext cx="11779250" cy="1174750"/>
          </a:xfrm>
        </p:spPr>
        <p:txBody>
          <a:bodyPr>
            <a:noAutofit/>
          </a:bodyPr>
          <a:lstStyle/>
          <a:p>
            <a:pPr lvl="0" algn="just"/>
            <a:r>
              <a:rPr lang="ru-RU" sz="2000" dirty="0"/>
              <a:t>Приказ МОН РК от 20</a:t>
            </a:r>
            <a:r>
              <a:rPr lang="en-US" sz="2000" dirty="0"/>
              <a:t>.04.</a:t>
            </a:r>
            <a:r>
              <a:rPr lang="ru-RU" sz="2000" dirty="0"/>
              <a:t>11 № 152 (обновленный 05.04.2023) «Об утверждении Правил организации учебного процесса по кредитной технологии обучения в организациях высшего и (или) послевузовского образования»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0050" y="1057275"/>
            <a:ext cx="11512550" cy="58007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/>
              <a:t>Глава 1. Общие положения</a:t>
            </a:r>
          </a:p>
          <a:p>
            <a:pPr marL="0" indent="0">
              <a:buNone/>
            </a:pPr>
            <a:r>
              <a:rPr lang="ru-RU" sz="1800" dirty="0"/>
              <a:t>3) академический кредит – унифицированная единица измерения объема научной и (или) учебной работы (нагрузки) обучающегося и (или) преподавателя; </a:t>
            </a:r>
          </a:p>
          <a:p>
            <a:pPr marL="0" indent="0">
              <a:buNone/>
            </a:pPr>
            <a:r>
              <a:rPr lang="ru-RU" sz="1800" dirty="0"/>
              <a:t>22) кредитная технология обучения – обучение на основе выбора и самостоятельного планирования обучающимся последовательности изучения дисциплин и (или) модулей с накоплением академических кредитов; </a:t>
            </a:r>
          </a:p>
          <a:p>
            <a:pPr marL="0" indent="0">
              <a:buNone/>
            </a:pPr>
            <a:r>
              <a:rPr lang="ru-RU" sz="1800" dirty="0"/>
              <a:t>23) самостоятельная работа обучающегося под руководством преподавателя (далее – СРОП) – работа обучающегося под руководством преподавателя, проводимая по отдельному графику, который определяет ОВПО или сам преподаватель; в зависимости от категории обучающихся она подразделяется на: самостоятельную работу обучающегося под руководством преподавателя (далее – СРОП), самостоятельную работу магистранта под руководством преподавателя (далее – СРМП) и самостоятельную работу докторанта под руководством преподавателя (далее – СРДП);</a:t>
            </a:r>
          </a:p>
          <a:p>
            <a:pPr marL="0" indent="0">
              <a:buNone/>
            </a:pPr>
            <a:r>
              <a:rPr lang="ru-RU" sz="1800" dirty="0"/>
              <a:t>В Соответствии с ГОСО, в  резидентуре объем теоретической подготовки составляет не более 20 % от объема учебной программы, а остающийся объем составляют  работа под руководством клинического наставника (70%), самостоятельная работа резидента (10%) и все виды работы/ занятии проводятся на клинической базе.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Ежедневное деление занятии на составные части по виду занятии ( теоретическое, СРОП, СРР) в резидентуре  не актуально , так как  резидент целый день проводит в профильных отделениях клинических баз не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нормировано. 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Более важным является соблюдение </a:t>
            </a:r>
            <a:r>
              <a:rPr lang="ru-RU" sz="1800">
                <a:solidFill>
                  <a:schemeClr val="accent5">
                    <a:lumMod val="75000"/>
                  </a:schemeClr>
                </a:solidFill>
              </a:rPr>
              <a:t>профстандартов, 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которые соответственно должны быть пересмотрены и утверждены. </a:t>
            </a:r>
          </a:p>
          <a:p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692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9BCB565-58C1-4DE6-ACDA-EA00FD2A581B}"/>
              </a:ext>
            </a:extLst>
          </p:cNvPr>
          <p:cNvSpPr/>
          <p:nvPr/>
        </p:nvSpPr>
        <p:spPr>
          <a:xfrm>
            <a:off x="-144488" y="91204"/>
            <a:ext cx="11880013" cy="358705"/>
          </a:xfrm>
          <a:prstGeom prst="rect">
            <a:avLst/>
          </a:prstGeom>
        </p:spPr>
        <p:txBody>
          <a:bodyPr wrap="square" lIns="80915" tIns="40458" rIns="80915" bIns="40458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Система подготовки врачей в странах СНГ</a:t>
            </a:r>
          </a:p>
        </p:txBody>
      </p:sp>
      <p:pic>
        <p:nvPicPr>
          <p:cNvPr id="3" name="Рисунок 2" descr="Флаг России">
            <a:extLst>
              <a:ext uri="{FF2B5EF4-FFF2-40B4-BE49-F238E27FC236}">
                <a16:creationId xmlns:a16="http://schemas.microsoft.com/office/drawing/2014/main" id="{DE83937E-9B43-3FB6-EACC-291F2F0ABA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1775" y="525376"/>
            <a:ext cx="759265" cy="49495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Рисунок 19" descr="Флаг Казахстана">
            <a:extLst>
              <a:ext uri="{FF2B5EF4-FFF2-40B4-BE49-F238E27FC236}">
                <a16:creationId xmlns:a16="http://schemas.microsoft.com/office/drawing/2014/main" id="{6871D245-11DC-0E3D-7F6C-D58839CF63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166" y="555668"/>
            <a:ext cx="834137" cy="45555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Рисунок 20" descr="Флаг Киргизии (Кыргызстана)[1]">
            <a:extLst>
              <a:ext uri="{FF2B5EF4-FFF2-40B4-BE49-F238E27FC236}">
                <a16:creationId xmlns:a16="http://schemas.microsoft.com/office/drawing/2014/main" id="{9BD88B57-4FDC-AFF7-3DF7-20847452CE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2429" y="549305"/>
            <a:ext cx="759266" cy="45555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Рисунок 21" descr="Флаг Азербайджана">
            <a:extLst>
              <a:ext uri="{FF2B5EF4-FFF2-40B4-BE49-F238E27FC236}">
                <a16:creationId xmlns:a16="http://schemas.microsoft.com/office/drawing/2014/main" id="{9BFAFF3C-674C-9614-C982-10EEDF6E6A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251" y="549305"/>
            <a:ext cx="906214" cy="45310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Рисунок 22" descr="Флаг Армении">
            <a:extLst>
              <a:ext uri="{FF2B5EF4-FFF2-40B4-BE49-F238E27FC236}">
                <a16:creationId xmlns:a16="http://schemas.microsoft.com/office/drawing/2014/main" id="{642CF2B6-FF62-D9E0-2D45-A346C307A1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259" y="533402"/>
            <a:ext cx="832136" cy="47411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Рисунок 23" descr="Флаг Белоруссии">
            <a:extLst>
              <a:ext uri="{FF2B5EF4-FFF2-40B4-BE49-F238E27FC236}">
                <a16:creationId xmlns:a16="http://schemas.microsoft.com/office/drawing/2014/main" id="{59AD2FAE-F6EF-179D-FB6F-0D6BBC66B6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240" y="549305"/>
            <a:ext cx="906214" cy="45310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Рисунок 24" descr="Флаг Молдавии">
            <a:extLst>
              <a:ext uri="{FF2B5EF4-FFF2-40B4-BE49-F238E27FC236}">
                <a16:creationId xmlns:a16="http://schemas.microsoft.com/office/drawing/2014/main" id="{F492AE49-EB51-3A66-D318-A93614271F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0705" y="540887"/>
            <a:ext cx="840843" cy="49495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Рисунок 25" descr="Флаг Таджикистана">
            <a:extLst>
              <a:ext uri="{FF2B5EF4-FFF2-40B4-BE49-F238E27FC236}">
                <a16:creationId xmlns:a16="http://schemas.microsoft.com/office/drawing/2014/main" id="{E47E4F50-363D-508C-AFAC-01B6F8F234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8202" y="527979"/>
            <a:ext cx="782517" cy="49775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Рисунок 26" descr="Флаг Туркмении">
            <a:extLst>
              <a:ext uri="{FF2B5EF4-FFF2-40B4-BE49-F238E27FC236}">
                <a16:creationId xmlns:a16="http://schemas.microsoft.com/office/drawing/2014/main" id="{8CD7D7F5-AC8B-5334-A8F3-E3FDC54F4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2528" y="525376"/>
            <a:ext cx="695660" cy="49929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Рисунок 27" descr="Флаг Узбекистана">
            <a:extLst>
              <a:ext uri="{FF2B5EF4-FFF2-40B4-BE49-F238E27FC236}">
                <a16:creationId xmlns:a16="http://schemas.microsoft.com/office/drawing/2014/main" id="{F7C52AC6-B7CA-AAAD-7D82-872C6B8F0E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9997" y="539100"/>
            <a:ext cx="795528" cy="50753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336399" y="6409521"/>
            <a:ext cx="2743200" cy="365125"/>
          </a:xfrm>
        </p:spPr>
        <p:txBody>
          <a:bodyPr/>
          <a:lstStyle/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B9091F-47F3-C024-DC47-BA35635D02D7}"/>
              </a:ext>
            </a:extLst>
          </p:cNvPr>
          <p:cNvSpPr txBox="1"/>
          <p:nvPr/>
        </p:nvSpPr>
        <p:spPr>
          <a:xfrm>
            <a:off x="1420687" y="977081"/>
            <a:ext cx="9062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Arial Narrow" panose="020B0606020202030204" pitchFamily="34" charset="0"/>
              </a:rPr>
              <a:t>Азербайджан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7DE4F6D-3877-3080-D4C2-2BB283B572EF}"/>
              </a:ext>
            </a:extLst>
          </p:cNvPr>
          <p:cNvSpPr txBox="1"/>
          <p:nvPr/>
        </p:nvSpPr>
        <p:spPr>
          <a:xfrm>
            <a:off x="2434331" y="1013873"/>
            <a:ext cx="9062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Arial Narrow" panose="020B0606020202030204" pitchFamily="34" charset="0"/>
              </a:rPr>
              <a:t>Армения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7CD8FFC-D3AB-5BCF-99FB-D48551EA3855}"/>
              </a:ext>
            </a:extLst>
          </p:cNvPr>
          <p:cNvSpPr txBox="1"/>
          <p:nvPr/>
        </p:nvSpPr>
        <p:spPr>
          <a:xfrm>
            <a:off x="3526130" y="1028357"/>
            <a:ext cx="9062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Arial Narrow" panose="020B0606020202030204" pitchFamily="34" charset="0"/>
              </a:rPr>
              <a:t>Беларусь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12265C7-E67A-8622-98B3-19EC91D84A76}"/>
              </a:ext>
            </a:extLst>
          </p:cNvPr>
          <p:cNvSpPr txBox="1"/>
          <p:nvPr/>
        </p:nvSpPr>
        <p:spPr>
          <a:xfrm>
            <a:off x="4696524" y="999227"/>
            <a:ext cx="9062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Arial Narrow" panose="020B0606020202030204" pitchFamily="34" charset="0"/>
              </a:rPr>
              <a:t>Казахстан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842801-5DC6-BBC7-55C5-31809CB33DC9}"/>
              </a:ext>
            </a:extLst>
          </p:cNvPr>
          <p:cNvSpPr txBox="1"/>
          <p:nvPr/>
        </p:nvSpPr>
        <p:spPr>
          <a:xfrm>
            <a:off x="5748863" y="973085"/>
            <a:ext cx="9062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Arial Narrow" panose="020B0606020202030204" pitchFamily="34" charset="0"/>
              </a:rPr>
              <a:t>Кыргызстан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DB3AF45-D3EF-F8DF-3302-760B10D6E89F}"/>
              </a:ext>
            </a:extLst>
          </p:cNvPr>
          <p:cNvSpPr txBox="1"/>
          <p:nvPr/>
        </p:nvSpPr>
        <p:spPr>
          <a:xfrm>
            <a:off x="6895537" y="1021997"/>
            <a:ext cx="9062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Arial Narrow" panose="020B0606020202030204" pitchFamily="34" charset="0"/>
              </a:rPr>
              <a:t>Молдова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0F6A14B-74C5-0CDD-2DA9-692CE8056219}"/>
              </a:ext>
            </a:extLst>
          </p:cNvPr>
          <p:cNvSpPr txBox="1"/>
          <p:nvPr/>
        </p:nvSpPr>
        <p:spPr>
          <a:xfrm>
            <a:off x="7827671" y="1031920"/>
            <a:ext cx="9062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Arial Narrow" panose="020B0606020202030204" pitchFamily="34" charset="0"/>
              </a:rPr>
              <a:t>Россия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D38D76-3EC8-B063-A14B-53A86B02EB2F}"/>
              </a:ext>
            </a:extLst>
          </p:cNvPr>
          <p:cNvSpPr txBox="1"/>
          <p:nvPr/>
        </p:nvSpPr>
        <p:spPr>
          <a:xfrm>
            <a:off x="8905804" y="1046632"/>
            <a:ext cx="9062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Arial Narrow" panose="020B0606020202030204" pitchFamily="34" charset="0"/>
              </a:rPr>
              <a:t>Таджикистан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83A997B-413A-CBD4-13F2-B3180942D1F7}"/>
              </a:ext>
            </a:extLst>
          </p:cNvPr>
          <p:cNvSpPr txBox="1"/>
          <p:nvPr/>
        </p:nvSpPr>
        <p:spPr>
          <a:xfrm>
            <a:off x="9925632" y="1017564"/>
            <a:ext cx="9670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Arial Narrow" panose="020B0606020202030204" pitchFamily="34" charset="0"/>
              </a:rPr>
              <a:t>Туркменистан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582A650-760C-864C-5EA2-8F700538803F}"/>
              </a:ext>
            </a:extLst>
          </p:cNvPr>
          <p:cNvSpPr txBox="1"/>
          <p:nvPr/>
        </p:nvSpPr>
        <p:spPr>
          <a:xfrm>
            <a:off x="10866188" y="1028447"/>
            <a:ext cx="9062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Arial Narrow" panose="020B0606020202030204" pitchFamily="34" charset="0"/>
              </a:rPr>
              <a:t>Узбекистан</a:t>
            </a:r>
          </a:p>
        </p:txBody>
      </p: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AA75026E-860B-5FAF-57FA-E388387F0EB5}"/>
              </a:ext>
            </a:extLst>
          </p:cNvPr>
          <p:cNvCxnSpPr>
            <a:cxnSpLocks/>
          </p:cNvCxnSpPr>
          <p:nvPr/>
        </p:nvCxnSpPr>
        <p:spPr>
          <a:xfrm>
            <a:off x="331833" y="2172331"/>
            <a:ext cx="115283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6D7E5465-B310-1B4A-CFC0-0B12A7B5C981}"/>
              </a:ext>
            </a:extLst>
          </p:cNvPr>
          <p:cNvCxnSpPr>
            <a:cxnSpLocks/>
          </p:cNvCxnSpPr>
          <p:nvPr/>
        </p:nvCxnSpPr>
        <p:spPr>
          <a:xfrm>
            <a:off x="348343" y="3429000"/>
            <a:ext cx="115283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31E7F125-257A-E6E6-D3CB-825D088A73E6}"/>
              </a:ext>
            </a:extLst>
          </p:cNvPr>
          <p:cNvCxnSpPr>
            <a:cxnSpLocks/>
          </p:cNvCxnSpPr>
          <p:nvPr/>
        </p:nvCxnSpPr>
        <p:spPr>
          <a:xfrm>
            <a:off x="348343" y="4652973"/>
            <a:ext cx="115283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591814A7-6E70-C89F-9926-54C0A3804416}"/>
              </a:ext>
            </a:extLst>
          </p:cNvPr>
          <p:cNvCxnSpPr>
            <a:cxnSpLocks/>
          </p:cNvCxnSpPr>
          <p:nvPr/>
        </p:nvCxnSpPr>
        <p:spPr>
          <a:xfrm>
            <a:off x="329364" y="6087405"/>
            <a:ext cx="115283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3CE93FCF-BDD7-F4BC-8D6D-9DE9832D50A8}"/>
              </a:ext>
            </a:extLst>
          </p:cNvPr>
          <p:cNvSpPr txBox="1"/>
          <p:nvPr/>
        </p:nvSpPr>
        <p:spPr>
          <a:xfrm>
            <a:off x="45669" y="1429972"/>
            <a:ext cx="119358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latin typeface="Arial Narrow" panose="020B0606020202030204" pitchFamily="34" charset="0"/>
              </a:rPr>
              <a:t>Базовое медицинское образование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EA70A69-CC6C-DCA6-173B-01C739FF7EA3}"/>
              </a:ext>
            </a:extLst>
          </p:cNvPr>
          <p:cNvSpPr txBox="1"/>
          <p:nvPr/>
        </p:nvSpPr>
        <p:spPr>
          <a:xfrm>
            <a:off x="132347" y="2347555"/>
            <a:ext cx="11614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latin typeface="Arial Narrow" panose="020B0606020202030204" pitchFamily="34" charset="0"/>
              </a:rPr>
              <a:t>Квалификация</a:t>
            </a:r>
          </a:p>
          <a:p>
            <a:pPr algn="ctr"/>
            <a:r>
              <a:rPr lang="ru-RU" sz="1100" b="1" dirty="0">
                <a:latin typeface="Arial Narrow" panose="020B0606020202030204" pitchFamily="34" charset="0"/>
              </a:rPr>
              <a:t>после базового медицинского образования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6D64418-D905-090C-153C-4B58BFC31FF4}"/>
              </a:ext>
            </a:extLst>
          </p:cNvPr>
          <p:cNvSpPr txBox="1"/>
          <p:nvPr/>
        </p:nvSpPr>
        <p:spPr>
          <a:xfrm>
            <a:off x="26331" y="3765350"/>
            <a:ext cx="12129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latin typeface="Arial Narrow" panose="020B0606020202030204" pitchFamily="34" charset="0"/>
              </a:rPr>
              <a:t>Последипломная подготовка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8C6F0D1-3103-BFE1-F4AF-E52CFAA90E70}"/>
              </a:ext>
            </a:extLst>
          </p:cNvPr>
          <p:cNvSpPr txBox="1"/>
          <p:nvPr/>
        </p:nvSpPr>
        <p:spPr>
          <a:xfrm>
            <a:off x="26331" y="5067969"/>
            <a:ext cx="11889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latin typeface="Arial Narrow" panose="020B0606020202030204" pitchFamily="34" charset="0"/>
              </a:rPr>
              <a:t>Дополнительное образование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E124973-5614-D701-C1AE-46203FD2125F}"/>
              </a:ext>
            </a:extLst>
          </p:cNvPr>
          <p:cNvSpPr txBox="1"/>
          <p:nvPr/>
        </p:nvSpPr>
        <p:spPr>
          <a:xfrm>
            <a:off x="1217559" y="1528422"/>
            <a:ext cx="11069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 Narrow" panose="020B0606020202030204" pitchFamily="34" charset="0"/>
              </a:rPr>
              <a:t>6 лет</a:t>
            </a:r>
          </a:p>
          <a:p>
            <a:pPr algn="ctr"/>
            <a:r>
              <a:rPr lang="ru-RU" sz="1000" dirty="0">
                <a:latin typeface="Arial Narrow" panose="020B0606020202030204" pitchFamily="34" charset="0"/>
              </a:rPr>
              <a:t>без интернатуры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6A4A4A2-200F-0C27-DDE6-6D0A7037E404}"/>
              </a:ext>
            </a:extLst>
          </p:cNvPr>
          <p:cNvSpPr txBox="1"/>
          <p:nvPr/>
        </p:nvSpPr>
        <p:spPr>
          <a:xfrm>
            <a:off x="2333985" y="1528205"/>
            <a:ext cx="11069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 Narrow" panose="020B0606020202030204" pitchFamily="34" charset="0"/>
              </a:rPr>
              <a:t>6 лет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C66AD07-4882-E0EA-9779-BD2939DCAA3A}"/>
              </a:ext>
            </a:extLst>
          </p:cNvPr>
          <p:cNvSpPr txBox="1"/>
          <p:nvPr/>
        </p:nvSpPr>
        <p:spPr>
          <a:xfrm>
            <a:off x="3185405" y="1523101"/>
            <a:ext cx="149836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 Narrow" panose="020B0606020202030204" pitchFamily="34" charset="0"/>
              </a:rPr>
              <a:t>6 лет</a:t>
            </a:r>
          </a:p>
          <a:p>
            <a:pPr algn="ctr"/>
            <a:r>
              <a:rPr lang="ru-RU" sz="800" u="none" strike="noStrike" dirty="0">
                <a:effectLst/>
                <a:latin typeface="Arial Narrow" panose="020B0606020202030204" pitchFamily="34" charset="0"/>
              </a:rPr>
              <a:t>интернатура терапия, хирургия, акушерство-гинекология, анестезиология-реаниматология</a:t>
            </a:r>
            <a:endParaRPr lang="ru-RU" sz="800" dirty="0">
              <a:latin typeface="Arial Narrow" panose="020B060602020203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057CFE3-03FF-E5A9-8954-1B9D18F4CF33}"/>
              </a:ext>
            </a:extLst>
          </p:cNvPr>
          <p:cNvSpPr txBox="1"/>
          <p:nvPr/>
        </p:nvSpPr>
        <p:spPr>
          <a:xfrm>
            <a:off x="4612781" y="1507376"/>
            <a:ext cx="1199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 Narrow" panose="020B0606020202030204" pitchFamily="34" charset="0"/>
              </a:rPr>
              <a:t>7 лет</a:t>
            </a:r>
          </a:p>
          <a:p>
            <a:pPr algn="ctr"/>
            <a:r>
              <a:rPr lang="ru-RU" sz="1000" dirty="0">
                <a:latin typeface="Arial Narrow" panose="020B0606020202030204" pitchFamily="34" charset="0"/>
              </a:rPr>
              <a:t>2 года интернатуры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A413AE7-C6B3-DF00-A66D-D43026ECFE8A}"/>
              </a:ext>
            </a:extLst>
          </p:cNvPr>
          <p:cNvSpPr txBox="1"/>
          <p:nvPr/>
        </p:nvSpPr>
        <p:spPr>
          <a:xfrm>
            <a:off x="5638609" y="1512374"/>
            <a:ext cx="11069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 Narrow" panose="020B0606020202030204" pitchFamily="34" charset="0"/>
              </a:rPr>
              <a:t>6 лет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F5A4BC3-7893-1C4F-2DDA-594E422FE771}"/>
              </a:ext>
            </a:extLst>
          </p:cNvPr>
          <p:cNvSpPr txBox="1"/>
          <p:nvPr/>
        </p:nvSpPr>
        <p:spPr>
          <a:xfrm>
            <a:off x="6735364" y="1499685"/>
            <a:ext cx="11069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 Narrow" panose="020B0606020202030204" pitchFamily="34" charset="0"/>
              </a:rPr>
              <a:t>6 лет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E90AA0D-4E24-FB3A-D45F-7E2360CC5F0D}"/>
              </a:ext>
            </a:extLst>
          </p:cNvPr>
          <p:cNvSpPr txBox="1"/>
          <p:nvPr/>
        </p:nvSpPr>
        <p:spPr>
          <a:xfrm>
            <a:off x="7771343" y="1487370"/>
            <a:ext cx="11069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 Narrow" panose="020B0606020202030204" pitchFamily="34" charset="0"/>
              </a:rPr>
              <a:t>6 лет</a:t>
            </a:r>
          </a:p>
          <a:p>
            <a:pPr algn="ctr"/>
            <a:r>
              <a:rPr lang="ru-RU" sz="1000" dirty="0">
                <a:latin typeface="Arial Narrow" panose="020B0606020202030204" pitchFamily="34" charset="0"/>
              </a:rPr>
              <a:t>без интернатуры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EEFA62F-6744-D814-E5C7-BF6CF3DB05C5}"/>
              </a:ext>
            </a:extLst>
          </p:cNvPr>
          <p:cNvSpPr txBox="1"/>
          <p:nvPr/>
        </p:nvSpPr>
        <p:spPr>
          <a:xfrm>
            <a:off x="8782946" y="1512001"/>
            <a:ext cx="11069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 Narrow" panose="020B0606020202030204" pitchFamily="34" charset="0"/>
              </a:rPr>
              <a:t>6 лет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B95283A-2FE5-CC0C-E6B2-DA23405830E3}"/>
              </a:ext>
            </a:extLst>
          </p:cNvPr>
          <p:cNvSpPr txBox="1"/>
          <p:nvPr/>
        </p:nvSpPr>
        <p:spPr>
          <a:xfrm>
            <a:off x="9833091" y="1502012"/>
            <a:ext cx="11069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 Narrow" panose="020B0606020202030204" pitchFamily="34" charset="0"/>
              </a:rPr>
              <a:t>6 лет</a:t>
            </a:r>
          </a:p>
          <a:p>
            <a:pPr algn="ctr"/>
            <a:r>
              <a:rPr lang="ru-RU" sz="1000" dirty="0">
                <a:latin typeface="Arial Narrow" panose="020B0606020202030204" pitchFamily="34" charset="0"/>
              </a:rPr>
              <a:t>без интернатуры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4F630E3-9458-D1DA-3CA4-F69F64F15774}"/>
              </a:ext>
            </a:extLst>
          </p:cNvPr>
          <p:cNvSpPr txBox="1"/>
          <p:nvPr/>
        </p:nvSpPr>
        <p:spPr>
          <a:xfrm>
            <a:off x="10750792" y="1488452"/>
            <a:ext cx="11069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 Narrow" panose="020B0606020202030204" pitchFamily="34" charset="0"/>
              </a:rPr>
              <a:t>6 лет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1632DDC-F70E-41A4-78DD-E9BC71ED42FE}"/>
              </a:ext>
            </a:extLst>
          </p:cNvPr>
          <p:cNvSpPr txBox="1"/>
          <p:nvPr/>
        </p:nvSpPr>
        <p:spPr>
          <a:xfrm>
            <a:off x="1151819" y="2707714"/>
            <a:ext cx="119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latin typeface="Arial Narrow" panose="020B0606020202030204" pitchFamily="34" charset="0"/>
              </a:rPr>
              <a:t>Врач общей практики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13584AC-C305-5124-3A6B-058A3E0403A5}"/>
              </a:ext>
            </a:extLst>
          </p:cNvPr>
          <p:cNvSpPr txBox="1"/>
          <p:nvPr/>
        </p:nvSpPr>
        <p:spPr>
          <a:xfrm>
            <a:off x="4566410" y="2715794"/>
            <a:ext cx="119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latin typeface="Arial Narrow" panose="020B0606020202030204" pitchFamily="34" charset="0"/>
              </a:rPr>
              <a:t>Врач общей практики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723BACD-7838-D286-5836-112B021116D7}"/>
              </a:ext>
            </a:extLst>
          </p:cNvPr>
          <p:cNvSpPr txBox="1"/>
          <p:nvPr/>
        </p:nvSpPr>
        <p:spPr>
          <a:xfrm>
            <a:off x="5592238" y="2680528"/>
            <a:ext cx="11996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latin typeface="Arial Narrow" panose="020B0606020202030204" pitchFamily="34" charset="0"/>
              </a:rPr>
              <a:t>Врач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4C033C9-F541-8B6E-C3AC-271EFE967656}"/>
              </a:ext>
            </a:extLst>
          </p:cNvPr>
          <p:cNvSpPr txBox="1"/>
          <p:nvPr/>
        </p:nvSpPr>
        <p:spPr>
          <a:xfrm>
            <a:off x="6748820" y="2680528"/>
            <a:ext cx="11996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latin typeface="Arial Narrow" panose="020B0606020202030204" pitchFamily="34" charset="0"/>
              </a:rPr>
              <a:t>Врач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5D9327C-9F93-7B09-F500-95B018BADED5}"/>
              </a:ext>
            </a:extLst>
          </p:cNvPr>
          <p:cNvSpPr txBox="1"/>
          <p:nvPr/>
        </p:nvSpPr>
        <p:spPr>
          <a:xfrm>
            <a:off x="7718554" y="2669499"/>
            <a:ext cx="11996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latin typeface="Arial Narrow" panose="020B0606020202030204" pitchFamily="34" charset="0"/>
              </a:rPr>
              <a:t>Врач лечебник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845C212-0380-BB68-8055-7438025670FF}"/>
              </a:ext>
            </a:extLst>
          </p:cNvPr>
          <p:cNvSpPr txBox="1"/>
          <p:nvPr/>
        </p:nvSpPr>
        <p:spPr>
          <a:xfrm>
            <a:off x="8743334" y="2654654"/>
            <a:ext cx="11996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latin typeface="Arial Narrow" panose="020B0606020202030204" pitchFamily="34" charset="0"/>
              </a:rPr>
              <a:t>Врач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56EF550-D73F-575A-4588-72403C0AC2ED}"/>
              </a:ext>
            </a:extLst>
          </p:cNvPr>
          <p:cNvSpPr txBox="1"/>
          <p:nvPr/>
        </p:nvSpPr>
        <p:spPr>
          <a:xfrm>
            <a:off x="9786720" y="2646311"/>
            <a:ext cx="11996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latin typeface="Arial Narrow" panose="020B0606020202030204" pitchFamily="34" charset="0"/>
              </a:rPr>
              <a:t>Врач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7E6B292-2360-CDE8-8DAC-0C1273F68C5F}"/>
              </a:ext>
            </a:extLst>
          </p:cNvPr>
          <p:cNvSpPr txBox="1"/>
          <p:nvPr/>
        </p:nvSpPr>
        <p:spPr>
          <a:xfrm>
            <a:off x="10750792" y="2646311"/>
            <a:ext cx="119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latin typeface="Arial Narrow" panose="020B0606020202030204" pitchFamily="34" charset="0"/>
              </a:rPr>
              <a:t>Врач общей практики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9E1905E-CA0C-09B7-0D53-24465A83AB60}"/>
              </a:ext>
            </a:extLst>
          </p:cNvPr>
          <p:cNvSpPr txBox="1"/>
          <p:nvPr/>
        </p:nvSpPr>
        <p:spPr>
          <a:xfrm>
            <a:off x="3320806" y="2546746"/>
            <a:ext cx="11996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latin typeface="Arial Narrow" panose="020B0606020202030204" pitchFamily="34" charset="0"/>
              </a:rPr>
              <a:t>Врач по соответствующей специальности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107674C-703E-FA50-8A05-69B11719FAAE}"/>
              </a:ext>
            </a:extLst>
          </p:cNvPr>
          <p:cNvSpPr txBox="1"/>
          <p:nvPr/>
        </p:nvSpPr>
        <p:spPr>
          <a:xfrm>
            <a:off x="2264033" y="2724834"/>
            <a:ext cx="11996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latin typeface="Arial Narrow" panose="020B0606020202030204" pitchFamily="34" charset="0"/>
              </a:rPr>
              <a:t>Врач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7803946-E353-63A2-44FA-43E079B09055}"/>
              </a:ext>
            </a:extLst>
          </p:cNvPr>
          <p:cNvSpPr txBox="1"/>
          <p:nvPr/>
        </p:nvSpPr>
        <p:spPr>
          <a:xfrm>
            <a:off x="1355162" y="3787008"/>
            <a:ext cx="8128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 fontAlgn="b">
              <a:tabLst/>
            </a:pPr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ординатура </a:t>
            </a:r>
          </a:p>
          <a:p>
            <a:pPr marL="0" indent="0" algn="ctr" fontAlgn="b">
              <a:tabLst/>
            </a:pPr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2-4 года</a:t>
            </a:r>
            <a:endParaRPr lang="ru-RU" sz="1000" b="0" i="0" u="none" strike="noStrike" dirty="0">
              <a:solidFill>
                <a:srgbClr val="000000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9C6D4DC-0FED-B833-F82B-35EC48DA6393}"/>
              </a:ext>
            </a:extLst>
          </p:cNvPr>
          <p:cNvSpPr txBox="1"/>
          <p:nvPr/>
        </p:nvSpPr>
        <p:spPr>
          <a:xfrm>
            <a:off x="2457431" y="3794917"/>
            <a:ext cx="81285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 fontAlgn="b">
              <a:tabLst/>
            </a:pPr>
            <a:r>
              <a:rPr lang="ru-RU" sz="1000" dirty="0">
                <a:latin typeface="Arial Narrow" panose="020B0606020202030204" pitchFamily="34" charset="0"/>
              </a:rPr>
              <a:t>к</a:t>
            </a:r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линическая</a:t>
            </a:r>
          </a:p>
          <a:p>
            <a:pPr marL="0" indent="0" algn="ctr" fontAlgn="b">
              <a:tabLst/>
            </a:pPr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ординатура </a:t>
            </a:r>
          </a:p>
          <a:p>
            <a:pPr marL="0" indent="0" algn="ctr" fontAlgn="b">
              <a:tabLst/>
            </a:pPr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2-4 года</a:t>
            </a:r>
            <a:endParaRPr lang="ru-RU" sz="1000" b="0" i="0" u="none" strike="noStrike" dirty="0">
              <a:solidFill>
                <a:srgbClr val="000000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7A3FA78-3418-0C8C-CCA0-01102A91E4D6}"/>
              </a:ext>
            </a:extLst>
          </p:cNvPr>
          <p:cNvSpPr txBox="1"/>
          <p:nvPr/>
        </p:nvSpPr>
        <p:spPr>
          <a:xfrm>
            <a:off x="7739599" y="3802563"/>
            <a:ext cx="117039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 fontAlgn="b">
              <a:tabLst/>
            </a:pPr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ординатура </a:t>
            </a:r>
          </a:p>
          <a:p>
            <a:pPr marL="0" indent="0" algn="ctr" fontAlgn="b">
              <a:tabLst/>
            </a:pPr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(преимущественно 2 года)</a:t>
            </a:r>
            <a:endParaRPr lang="ru-RU" sz="1000" b="0" i="0" u="none" strike="noStrike" dirty="0">
              <a:solidFill>
                <a:srgbClr val="000000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B8B534C-F963-4AAC-5CCE-0D39BD3C9EAD}"/>
              </a:ext>
            </a:extLst>
          </p:cNvPr>
          <p:cNvSpPr txBox="1"/>
          <p:nvPr/>
        </p:nvSpPr>
        <p:spPr>
          <a:xfrm>
            <a:off x="6942218" y="3819881"/>
            <a:ext cx="8128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 fontAlgn="b">
              <a:tabLst/>
            </a:pPr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резидентура </a:t>
            </a:r>
          </a:p>
          <a:p>
            <a:pPr marL="0" indent="0" algn="ctr" fontAlgn="b">
              <a:tabLst/>
            </a:pPr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2-5 лет</a:t>
            </a:r>
            <a:endParaRPr lang="ru-RU" sz="1000" b="0" i="0" u="none" strike="noStrike" dirty="0">
              <a:solidFill>
                <a:srgbClr val="000000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708FBE9-194E-4A71-AF51-D7056E1E715A}"/>
              </a:ext>
            </a:extLst>
          </p:cNvPr>
          <p:cNvSpPr txBox="1"/>
          <p:nvPr/>
        </p:nvSpPr>
        <p:spPr>
          <a:xfrm>
            <a:off x="5701564" y="3785878"/>
            <a:ext cx="97370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 fontAlgn="b">
              <a:tabLst/>
            </a:pPr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ординатура </a:t>
            </a:r>
          </a:p>
          <a:p>
            <a:pPr marL="0" indent="0" algn="ctr" fontAlgn="b">
              <a:tabLst/>
            </a:pPr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2-5 лет (обязательная)</a:t>
            </a:r>
            <a:endParaRPr lang="ru-RU" sz="1000" b="0" i="0" u="none" strike="noStrike" dirty="0">
              <a:solidFill>
                <a:srgbClr val="000000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1AF52A8-F0A0-2A82-EE2F-F456BA2D4FEF}"/>
              </a:ext>
            </a:extLst>
          </p:cNvPr>
          <p:cNvSpPr txBox="1"/>
          <p:nvPr/>
        </p:nvSpPr>
        <p:spPr>
          <a:xfrm>
            <a:off x="4647390" y="3819881"/>
            <a:ext cx="91818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 fontAlgn="b">
              <a:tabLst/>
            </a:pPr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резидентура </a:t>
            </a:r>
          </a:p>
          <a:p>
            <a:pPr marL="0" indent="0" algn="ctr" fontAlgn="b">
              <a:tabLst/>
            </a:pPr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2-4 года</a:t>
            </a:r>
            <a:endParaRPr lang="ru-RU" sz="1000" b="0" i="0" u="none" strike="noStrike" dirty="0">
              <a:solidFill>
                <a:srgbClr val="000000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62127E5-6C6C-BE8B-BF0C-8E129CA828D4}"/>
              </a:ext>
            </a:extLst>
          </p:cNvPr>
          <p:cNvSpPr txBox="1"/>
          <p:nvPr/>
        </p:nvSpPr>
        <p:spPr>
          <a:xfrm>
            <a:off x="3504009" y="3807617"/>
            <a:ext cx="81285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 fontAlgn="b">
              <a:tabLst/>
            </a:pPr>
            <a:r>
              <a:rPr lang="ru-RU" sz="1000" u="none" strike="noStrike" dirty="0" err="1">
                <a:effectLst/>
                <a:latin typeface="Arial Narrow" panose="020B0606020202030204" pitchFamily="34" charset="0"/>
              </a:rPr>
              <a:t>клиническаяординатура</a:t>
            </a:r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 </a:t>
            </a:r>
          </a:p>
          <a:p>
            <a:pPr marL="0" indent="0" algn="ctr" fontAlgn="b">
              <a:tabLst/>
            </a:pPr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2-4 года</a:t>
            </a:r>
            <a:endParaRPr lang="ru-RU" sz="1000" b="0" i="0" u="none" strike="noStrike" dirty="0">
              <a:solidFill>
                <a:srgbClr val="000000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5E62F1F-31AE-8120-72C7-6317C0707BB1}"/>
              </a:ext>
            </a:extLst>
          </p:cNvPr>
          <p:cNvSpPr txBox="1"/>
          <p:nvPr/>
        </p:nvSpPr>
        <p:spPr>
          <a:xfrm>
            <a:off x="8936732" y="3780738"/>
            <a:ext cx="8128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 fontAlgn="b">
              <a:tabLst/>
            </a:pPr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ординатура </a:t>
            </a:r>
          </a:p>
          <a:p>
            <a:pPr marL="0" indent="0" algn="ctr" fontAlgn="b">
              <a:tabLst/>
            </a:pPr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2 года</a:t>
            </a:r>
            <a:endParaRPr lang="ru-RU" sz="1000" b="0" i="0" u="none" strike="noStrike" dirty="0">
              <a:solidFill>
                <a:srgbClr val="000000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DB4CB61-F528-A81C-0C50-CA59477F3BC3}"/>
              </a:ext>
            </a:extLst>
          </p:cNvPr>
          <p:cNvSpPr txBox="1"/>
          <p:nvPr/>
        </p:nvSpPr>
        <p:spPr>
          <a:xfrm>
            <a:off x="10002711" y="3791257"/>
            <a:ext cx="81285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 fontAlgn="b">
              <a:tabLst/>
            </a:pPr>
            <a:r>
              <a:rPr lang="ru-RU" sz="1000" u="none" strike="noStrike" dirty="0" err="1">
                <a:effectLst/>
                <a:latin typeface="Arial Narrow" panose="020B0606020202030204" pitchFamily="34" charset="0"/>
              </a:rPr>
              <a:t>клиническаяординатура</a:t>
            </a:r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 </a:t>
            </a:r>
          </a:p>
          <a:p>
            <a:pPr marL="0" indent="0" algn="ctr" fontAlgn="b">
              <a:tabLst/>
            </a:pPr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2-4 года</a:t>
            </a:r>
            <a:endParaRPr lang="ru-RU" sz="1000" b="0" i="0" u="none" strike="noStrike" dirty="0">
              <a:solidFill>
                <a:srgbClr val="000000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04A9C2DD-AD0C-AD5E-44A8-0F52B034F950}"/>
              </a:ext>
            </a:extLst>
          </p:cNvPr>
          <p:cNvSpPr txBox="1"/>
          <p:nvPr/>
        </p:nvSpPr>
        <p:spPr>
          <a:xfrm>
            <a:off x="10931335" y="3802563"/>
            <a:ext cx="81285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 fontAlgn="b">
              <a:tabLst/>
            </a:pPr>
            <a:r>
              <a:rPr lang="ru-RU" sz="1000" dirty="0">
                <a:latin typeface="Arial Narrow" panose="020B0606020202030204" pitchFamily="34" charset="0"/>
              </a:rPr>
              <a:t>к</a:t>
            </a:r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линическая ординатура </a:t>
            </a:r>
          </a:p>
          <a:p>
            <a:pPr marL="0" indent="0" algn="ctr" fontAlgn="b">
              <a:tabLst/>
            </a:pPr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2-4 года</a:t>
            </a:r>
            <a:endParaRPr lang="ru-RU" sz="1000" b="0" i="0" u="none" strike="noStrike" dirty="0">
              <a:solidFill>
                <a:srgbClr val="000000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14B44F1-31EC-4802-B255-187C977F96CC}"/>
              </a:ext>
            </a:extLst>
          </p:cNvPr>
          <p:cNvSpPr txBox="1"/>
          <p:nvPr/>
        </p:nvSpPr>
        <p:spPr>
          <a:xfrm>
            <a:off x="1184263" y="4917697"/>
            <a:ext cx="110690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"/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Переподготовка</a:t>
            </a:r>
          </a:p>
          <a:p>
            <a:pPr algn="ctr" fontAlgn="b"/>
            <a:endParaRPr lang="ru-RU" sz="1000" dirty="0">
              <a:latin typeface="Arial Narrow" panose="020B0606020202030204" pitchFamily="34" charset="0"/>
            </a:endParaRPr>
          </a:p>
          <a:p>
            <a:pPr algn="ctr" fontAlgn="b"/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Повышение квалификации</a:t>
            </a:r>
            <a:endParaRPr lang="ru-RU" sz="1000" b="0" i="0" u="none" strike="noStrike" dirty="0">
              <a:solidFill>
                <a:srgbClr val="000000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B4380F00-BE4E-2099-FB45-EBEF03CB259C}"/>
              </a:ext>
            </a:extLst>
          </p:cNvPr>
          <p:cNvSpPr txBox="1"/>
          <p:nvPr/>
        </p:nvSpPr>
        <p:spPr>
          <a:xfrm>
            <a:off x="4488362" y="4775276"/>
            <a:ext cx="1260304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"/>
            <a:endParaRPr lang="ru-RU" sz="1000" dirty="0">
              <a:latin typeface="Arial Narrow" panose="020B0606020202030204" pitchFamily="34" charset="0"/>
            </a:endParaRPr>
          </a:p>
          <a:p>
            <a:pPr algn="ctr" fontAlgn="b"/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Сертификационные курсы, </a:t>
            </a:r>
          </a:p>
          <a:p>
            <a:pPr algn="ctr" fontAlgn="b"/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повышение квалификации</a:t>
            </a:r>
            <a:endParaRPr lang="ru-RU" sz="1000" b="0" i="0" u="none" strike="noStrike" dirty="0">
              <a:solidFill>
                <a:srgbClr val="000000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9DB20CFE-87D9-EB8F-2552-634FF23F8450}"/>
              </a:ext>
            </a:extLst>
          </p:cNvPr>
          <p:cNvSpPr txBox="1"/>
          <p:nvPr/>
        </p:nvSpPr>
        <p:spPr>
          <a:xfrm>
            <a:off x="-72204" y="6330473"/>
            <a:ext cx="44804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i="1" dirty="0">
                <a:latin typeface="Arial Narrow" panose="020B0606020202030204" pitchFamily="34" charset="0"/>
              </a:rPr>
              <a:t>Примечание: информация приведена из открытых источников 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5BA74FBB-DB58-09EE-0AD2-41FEE9E88B46}"/>
              </a:ext>
            </a:extLst>
          </p:cNvPr>
          <p:cNvSpPr txBox="1"/>
          <p:nvPr/>
        </p:nvSpPr>
        <p:spPr>
          <a:xfrm>
            <a:off x="7817812" y="4815834"/>
            <a:ext cx="10494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"/>
            <a:r>
              <a:rPr lang="ru-RU" sz="1000" dirty="0">
                <a:latin typeface="Arial Narrow" panose="020B0606020202030204" pitchFamily="34" charset="0"/>
              </a:rPr>
              <a:t>Переподготовка</a:t>
            </a:r>
          </a:p>
          <a:p>
            <a:pPr algn="ctr" fontAlgn="b"/>
            <a:endParaRPr lang="ru-RU" sz="1000" dirty="0">
              <a:latin typeface="Arial Narrow" panose="020B0606020202030204" pitchFamily="34" charset="0"/>
            </a:endParaRPr>
          </a:p>
          <a:p>
            <a:pPr algn="ctr" fontAlgn="b"/>
            <a:r>
              <a:rPr lang="ru-RU" sz="1000" dirty="0">
                <a:latin typeface="Arial Narrow" panose="020B0606020202030204" pitchFamily="34" charset="0"/>
              </a:rPr>
              <a:t>Повышение квалификации</a:t>
            </a:r>
            <a:endParaRPr lang="ru-RU" sz="10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algn="ctr" fontAlgn="b"/>
            <a:endParaRPr lang="ru-RU" sz="1000" u="none" strike="noStrike" dirty="0">
              <a:effectLst/>
              <a:latin typeface="Arial Narrow" panose="020B0606020202030204" pitchFamily="34" charset="0"/>
            </a:endParaRPr>
          </a:p>
          <a:p>
            <a:pPr algn="ctr" fontAlgn="b"/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система НПР</a:t>
            </a:r>
            <a:endParaRPr lang="ru-RU" sz="1000" b="0" i="0" u="none" strike="noStrike" dirty="0">
              <a:solidFill>
                <a:srgbClr val="000000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4B44F1-31EC-4802-B255-187C977F96CC}"/>
              </a:ext>
            </a:extLst>
          </p:cNvPr>
          <p:cNvSpPr txBox="1"/>
          <p:nvPr/>
        </p:nvSpPr>
        <p:spPr>
          <a:xfrm>
            <a:off x="2331666" y="4915529"/>
            <a:ext cx="110690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"/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Переподготовка</a:t>
            </a:r>
          </a:p>
          <a:p>
            <a:pPr algn="ctr" fontAlgn="b"/>
            <a:endParaRPr lang="ru-RU" sz="1000" dirty="0">
              <a:latin typeface="Arial Narrow" panose="020B0606020202030204" pitchFamily="34" charset="0"/>
            </a:endParaRPr>
          </a:p>
          <a:p>
            <a:pPr algn="ctr" fontAlgn="b"/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Повышение квалификации</a:t>
            </a:r>
            <a:endParaRPr lang="ru-RU" sz="1000" b="0" i="0" u="none" strike="noStrike" dirty="0">
              <a:solidFill>
                <a:srgbClr val="000000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14B44F1-31EC-4802-B255-187C977F96CC}"/>
              </a:ext>
            </a:extLst>
          </p:cNvPr>
          <p:cNvSpPr txBox="1"/>
          <p:nvPr/>
        </p:nvSpPr>
        <p:spPr>
          <a:xfrm>
            <a:off x="3382243" y="4918291"/>
            <a:ext cx="110690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"/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Переподготовка</a:t>
            </a:r>
          </a:p>
          <a:p>
            <a:pPr algn="ctr" fontAlgn="b"/>
            <a:endParaRPr lang="ru-RU" sz="1000" dirty="0">
              <a:latin typeface="Arial Narrow" panose="020B0606020202030204" pitchFamily="34" charset="0"/>
            </a:endParaRPr>
          </a:p>
          <a:p>
            <a:pPr algn="ctr" fontAlgn="b"/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Повышение квалификации</a:t>
            </a:r>
            <a:endParaRPr lang="ru-RU" sz="1000" b="0" i="0" u="none" strike="noStrike" dirty="0">
              <a:solidFill>
                <a:srgbClr val="000000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14B44F1-31EC-4802-B255-187C977F96CC}"/>
              </a:ext>
            </a:extLst>
          </p:cNvPr>
          <p:cNvSpPr txBox="1"/>
          <p:nvPr/>
        </p:nvSpPr>
        <p:spPr>
          <a:xfrm>
            <a:off x="5639147" y="4912361"/>
            <a:ext cx="110690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"/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Переподготовка</a:t>
            </a:r>
          </a:p>
          <a:p>
            <a:pPr algn="ctr" fontAlgn="b"/>
            <a:endParaRPr lang="ru-RU" sz="1000" dirty="0">
              <a:latin typeface="Arial Narrow" panose="020B0606020202030204" pitchFamily="34" charset="0"/>
            </a:endParaRPr>
          </a:p>
          <a:p>
            <a:pPr algn="ctr" fontAlgn="b"/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Повышение квалификации</a:t>
            </a:r>
            <a:endParaRPr lang="ru-RU" sz="1000" b="0" i="0" u="none" strike="noStrike" dirty="0">
              <a:solidFill>
                <a:srgbClr val="000000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14B44F1-31EC-4802-B255-187C977F96CC}"/>
              </a:ext>
            </a:extLst>
          </p:cNvPr>
          <p:cNvSpPr txBox="1"/>
          <p:nvPr/>
        </p:nvSpPr>
        <p:spPr>
          <a:xfrm>
            <a:off x="6758989" y="4920371"/>
            <a:ext cx="110690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"/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Переподготовка</a:t>
            </a:r>
          </a:p>
          <a:p>
            <a:pPr algn="ctr" fontAlgn="b"/>
            <a:endParaRPr lang="ru-RU" sz="1000" dirty="0">
              <a:latin typeface="Arial Narrow" panose="020B0606020202030204" pitchFamily="34" charset="0"/>
            </a:endParaRPr>
          </a:p>
          <a:p>
            <a:pPr algn="ctr" fontAlgn="b"/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Повышение квалификации</a:t>
            </a:r>
            <a:endParaRPr lang="ru-RU" sz="1000" b="0" i="0" u="none" strike="noStrike" dirty="0">
              <a:solidFill>
                <a:srgbClr val="000000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E14B44F1-31EC-4802-B255-187C977F96CC}"/>
              </a:ext>
            </a:extLst>
          </p:cNvPr>
          <p:cNvSpPr txBox="1"/>
          <p:nvPr/>
        </p:nvSpPr>
        <p:spPr>
          <a:xfrm>
            <a:off x="8796319" y="4887580"/>
            <a:ext cx="110690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"/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Переподготовка</a:t>
            </a:r>
          </a:p>
          <a:p>
            <a:pPr algn="ctr" fontAlgn="b"/>
            <a:endParaRPr lang="ru-RU" sz="1000" dirty="0">
              <a:latin typeface="Arial Narrow" panose="020B0606020202030204" pitchFamily="34" charset="0"/>
            </a:endParaRPr>
          </a:p>
          <a:p>
            <a:pPr algn="ctr" fontAlgn="b"/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Повышение квалификации</a:t>
            </a:r>
            <a:endParaRPr lang="ru-RU" sz="1000" b="0" i="0" u="none" strike="noStrike" dirty="0">
              <a:solidFill>
                <a:srgbClr val="000000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E14B44F1-31EC-4802-B255-187C977F96CC}"/>
              </a:ext>
            </a:extLst>
          </p:cNvPr>
          <p:cNvSpPr txBox="1"/>
          <p:nvPr/>
        </p:nvSpPr>
        <p:spPr>
          <a:xfrm>
            <a:off x="9935042" y="4920209"/>
            <a:ext cx="110690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"/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Переподготовка</a:t>
            </a:r>
          </a:p>
          <a:p>
            <a:pPr algn="ctr" fontAlgn="b"/>
            <a:endParaRPr lang="ru-RU" sz="1000" dirty="0">
              <a:latin typeface="Arial Narrow" panose="020B0606020202030204" pitchFamily="34" charset="0"/>
            </a:endParaRPr>
          </a:p>
          <a:p>
            <a:pPr algn="ctr" fontAlgn="b"/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Повышение квалификации</a:t>
            </a:r>
            <a:endParaRPr lang="ru-RU" sz="1000" b="0" i="0" u="none" strike="noStrike" dirty="0">
              <a:solidFill>
                <a:srgbClr val="000000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14B44F1-31EC-4802-B255-187C977F96CC}"/>
              </a:ext>
            </a:extLst>
          </p:cNvPr>
          <p:cNvSpPr txBox="1"/>
          <p:nvPr/>
        </p:nvSpPr>
        <p:spPr>
          <a:xfrm>
            <a:off x="10986368" y="4912361"/>
            <a:ext cx="110690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"/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Переподготовка</a:t>
            </a:r>
          </a:p>
          <a:p>
            <a:pPr algn="ctr" fontAlgn="b"/>
            <a:endParaRPr lang="ru-RU" sz="1000" dirty="0">
              <a:latin typeface="Arial Narrow" panose="020B0606020202030204" pitchFamily="34" charset="0"/>
            </a:endParaRPr>
          </a:p>
          <a:p>
            <a:pPr algn="ctr" fontAlgn="b"/>
            <a:r>
              <a:rPr lang="ru-RU" sz="1000" u="none" strike="noStrike" dirty="0">
                <a:effectLst/>
                <a:latin typeface="Arial Narrow" panose="020B0606020202030204" pitchFamily="34" charset="0"/>
              </a:rPr>
              <a:t>Повышение квалификации</a:t>
            </a:r>
            <a:endParaRPr lang="ru-RU" sz="1000" b="0" i="0" u="none" strike="noStrike" dirty="0">
              <a:solidFill>
                <a:srgbClr val="000000"/>
              </a:solidFill>
              <a:effectLst/>
              <a:latin typeface="Arial Narrow" panose="020B0606020202030204" pitchFamily="34" charset="0"/>
            </a:endParaRPr>
          </a:p>
        </p:txBody>
      </p:sp>
      <p:cxnSp>
        <p:nvCxnSpPr>
          <p:cNvPr id="84" name="Прямая соединительная линия 83">
            <a:extLst>
              <a:ext uri="{FF2B5EF4-FFF2-40B4-BE49-F238E27FC236}">
                <a16:creationId xmlns:a16="http://schemas.microsoft.com/office/drawing/2014/main" id="{591814A7-6E70-C89F-9926-54C0A3804416}"/>
              </a:ext>
            </a:extLst>
          </p:cNvPr>
          <p:cNvCxnSpPr>
            <a:cxnSpLocks/>
          </p:cNvCxnSpPr>
          <p:nvPr/>
        </p:nvCxnSpPr>
        <p:spPr>
          <a:xfrm flipV="1">
            <a:off x="1248133" y="1308242"/>
            <a:ext cx="10968" cy="4779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0808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1279</TotalTime>
  <Words>2008</Words>
  <Application>Microsoft Office PowerPoint</Application>
  <PresentationFormat>Широкоэкранный</PresentationFormat>
  <Paragraphs>286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Times New Roman</vt:lpstr>
      <vt:lpstr>Тема Office</vt:lpstr>
      <vt:lpstr>Проект концепции подготовки специалистов в резидентуре</vt:lpstr>
      <vt:lpstr>Изменения в подготовке медицинских кадров</vt:lpstr>
      <vt:lpstr>Презентация PowerPoint</vt:lpstr>
      <vt:lpstr>Проблемные вопросы резидентуры:</vt:lpstr>
      <vt:lpstr>Имеющиеся нормативные акты МОН РК не учитывают особенность резидентуры как клинического обучения</vt:lpstr>
      <vt:lpstr>Там же:</vt:lpstr>
      <vt:lpstr>Там же:</vt:lpstr>
      <vt:lpstr>Приказ МОН РК от 20.04.11 № 152 (обновленный 05.04.2023) «Об утверждении Правил организации учебного процесса по кредитной технологии обучения в организациях высшего и (или) послевузовского образования»</vt:lpstr>
      <vt:lpstr>Презентация PowerPoint</vt:lpstr>
      <vt:lpstr>Презентация PowerPoint</vt:lpstr>
      <vt:lpstr>Опыт подготовки специалистов в резидентуре за рубежом</vt:lpstr>
      <vt:lpstr>Проект подготовки в резидентуре</vt:lpstr>
      <vt:lpstr>Структура резидентуры</vt:lpstr>
      <vt:lpstr>Благодарю за внимание!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Концепция подготовки специалистов в резидентуре</dc:title>
  <dc:creator>Тургунов Ермек</dc:creator>
  <cp:lastModifiedBy>Шарапиева Жанна</cp:lastModifiedBy>
  <cp:revision>75</cp:revision>
  <cp:lastPrinted>2023-04-18T03:51:36Z</cp:lastPrinted>
  <dcterms:created xsi:type="dcterms:W3CDTF">2023-04-14T06:15:49Z</dcterms:created>
  <dcterms:modified xsi:type="dcterms:W3CDTF">2023-04-19T08:34:12Z</dcterms:modified>
</cp:coreProperties>
</file>