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5"/>
  </p:notesMasterIdLst>
  <p:handoutMasterIdLst>
    <p:handoutMasterId r:id="rId16"/>
  </p:handoutMasterIdLst>
  <p:sldIdLst>
    <p:sldId id="256" r:id="rId4"/>
    <p:sldId id="288" r:id="rId5"/>
    <p:sldId id="290" r:id="rId6"/>
    <p:sldId id="295" r:id="rId7"/>
    <p:sldId id="291" r:id="rId8"/>
    <p:sldId id="296" r:id="rId9"/>
    <p:sldId id="294" r:id="rId10"/>
    <p:sldId id="278" r:id="rId11"/>
    <p:sldId id="282" r:id="rId12"/>
    <p:sldId id="281" r:id="rId13"/>
    <p:sldId id="284" r:id="rId1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8118660-7F45-49B4-A623-88A9F363E8A8}">
          <p14:sldIdLst>
            <p14:sldId id="256"/>
            <p14:sldId id="288"/>
            <p14:sldId id="290"/>
            <p14:sldId id="295"/>
            <p14:sldId id="291"/>
            <p14:sldId id="296"/>
            <p14:sldId id="294"/>
            <p14:sldId id="278"/>
            <p14:sldId id="282"/>
            <p14:sldId id="281"/>
            <p14:sldId id="284"/>
          </p14:sldIdLst>
        </p14:section>
        <p14:section name="Раздел без заголовка" id="{7B148A36-6115-410E-B225-E094A665803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80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CC"/>
    <a:srgbClr val="FFCC66"/>
    <a:srgbClr val="F2D992"/>
    <a:srgbClr val="0DD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39" autoAdjust="0"/>
    <p:restoredTop sz="94699" autoAdjust="0"/>
  </p:normalViewPr>
  <p:slideViewPr>
    <p:cSldViewPr>
      <p:cViewPr varScale="1">
        <p:scale>
          <a:sx n="133" d="100"/>
          <a:sy n="133" d="100"/>
        </p:scale>
        <p:origin x="1446" y="126"/>
      </p:cViewPr>
      <p:guideLst>
        <p:guide orient="horz" pos="18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47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8FEF09C3-5432-4DA0-9890-3050357C5E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227E202-B8C5-4411-9AB9-001230F36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C0FA2-A713-4856-8F75-7FAFAF357361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05FDCCD-9920-4087-A8EF-840D6BF967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B30773E-42C5-4B13-84D2-DE05FB0C34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52E6A-8C14-4F5B-B0CB-3A4FCBC8D1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79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866FF-EA9A-44BA-8DB2-FB8E70490571}" type="datetimeFigureOut">
              <a:rPr lang="ko-KR" altLang="en-US" smtClean="0"/>
              <a:t>2023-05-02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89A33-A361-4541-B6A7-456994CC0C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56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mle.org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Сроки обучения в резидентуре в США от 3 до 5 лет. </a:t>
            </a:r>
            <a:r>
              <a:rPr lang="ru-RU" sz="1000" u="sng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Для поступления в резидентуру: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сдать 2х этапный экзамен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USMLE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lang="ru-RU" sz="1000" u="sng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/>
              </a:rPr>
              <a:t>United States Medical Licensing Examination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лицензионный экзамен по медицине в США): </a:t>
            </a:r>
          </a:p>
          <a:p>
            <a:r>
              <a:rPr lang="ru-RU" sz="1000" b="1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 1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тест - проверка теоретических знаний, до 9 часов. </a:t>
            </a:r>
          </a:p>
          <a:p>
            <a:r>
              <a:rPr lang="ru-RU" sz="1000" b="1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Step 2 Clinical Skills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практический; 8 часов. 12 актеров - поставить диагноз, проконсультировать и заполнить историю болезни. Претендент должен объяснять каждое свое действие, спрашивать разрешения прежде чем коснуться тела пациента и обязательно мыть руки до и после осмотра. 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Параллельно с подготовкой к экзамену, необходимо пройти практику в какой-либо клинике США и получить </a:t>
            </a:r>
            <a:r>
              <a:rPr lang="ru-RU" sz="1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рекомендательных письма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от американских врачей. 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Далее </a:t>
            </a:r>
            <a:r>
              <a:rPr lang="ru-RU" sz="1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2)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этап: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пройти </a:t>
            </a:r>
            <a:r>
              <a:rPr lang="ru-RU" sz="1000" b="1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регистрацию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 получить </a:t>
            </a:r>
            <a:r>
              <a:rPr lang="ru-RU" sz="1000" b="1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регистрационный номер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подать </a:t>
            </a:r>
            <a:r>
              <a:rPr lang="ru-RU" sz="1000" b="1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заявление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на избранную специальность; можно сразу на несколько программ - до 5-10, на терапию - до 20-25 заявлений от одного претендента. Заявления подаются через электронную службу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ERAS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(Electronic Residency Application Service® - ERAS). 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Каждая заявка платная – 26$. 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прикрепить требуемые </a:t>
            </a:r>
            <a:r>
              <a:rPr lang="ru-RU" sz="1000" b="1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документы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о</a:t>
            </a:r>
            <a:r>
              <a:rPr lang="ru-RU" sz="1000" b="1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бязательных документов два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1) сертификат о сдаче экзамена и 2) 3 рекомендации от американских врачей 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Дополнительно можно загрузить сведения о работе волонтером, наличии статей, участии в научных программах и др. 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Далее </a:t>
            </a:r>
            <a:r>
              <a:rPr lang="ru-RU" sz="1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3)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этап - в каждом госпитале комиссия в составе 8-10 преподавателей отбирает лучших претендентов по наивысшему баллу 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USMLE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(200 баллов), наличию публикаций, отзывов и т.д. и приглашает их на </a:t>
            </a:r>
            <a:r>
              <a:rPr lang="ru-RU" sz="1000" b="1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собеседование (интервью)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 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Сезон интервью длится с октября по февраль.</a:t>
            </a:r>
          </a:p>
          <a:p>
            <a:r>
              <a:rPr lang="ru-RU" sz="1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4)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этап – Match (дословно «соответствие») - начинается «лотерея» по распределению мест. </a:t>
            </a:r>
            <a:r>
              <a:rPr lang="ru-RU" sz="1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Преимущество получают претенденты, имеющие отличные оценки, работавшие волонтерами или принимавшие участие в научной работе, а также те, кто хорошо зарекомендовал себя на собеседовании. </a:t>
            </a:r>
            <a:endParaRPr lang="ru-RU" sz="10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Кандидатура одного претендента может быть одобрена одновременно двумя и более программами (госпиталями). Теперь уже </a:t>
            </a:r>
            <a:r>
              <a:rPr lang="ru-RU" sz="1000" b="1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претендент выбирает программу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(госпиталь), из числа тех, где он проходил интервью и был одобрен. Затем система 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ERAS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выдает окончательный результат куда пойдет резидент. </a:t>
            </a: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После получения результатов совпадения, </a:t>
            </a:r>
            <a:r>
              <a:rPr lang="ru-RU" sz="1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комитет медицинского образования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функционирующий на уровне академического медицинского центра, распространяет информацию во все программы резидентуры (то есть госпитали) через электронную систему. Вся процедура отбора очень прозрачна.</a:t>
            </a:r>
            <a:endParaRPr lang="ru-RU" sz="1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марте объявляются результаты </a:t>
            </a:r>
            <a:r>
              <a:rPr lang="ru-RU" sz="1000" b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(!)</a:t>
            </a:r>
            <a:r>
              <a:rPr lang="ru-RU" sz="10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0014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поступления в резидентуру необходимо иметь: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базовое образование - бакалавриат (можно по медицине, химии, биологии), 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специализированное медицинское образование (еще 4-6 лет учебы),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сдать 2х этапный экзамен Медицинскому совету Канады (MCCQE), получить медицинскую лицензию и степень доктора медицины (MD), но без права самостоятельной медицинской деятельности: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этап – компьютерное тестирование, продолжительностью до 8 часов;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этап – экзаменация практических навыков с обязательной теоретической частью с 12 профессиональными актерами - поставить ДЗ (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ошибаться нельзя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Оплата – 3000 $.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Далее для допуска к практике -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резидентура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Весь процесс поступления проходит на портале CaRMS (Canadian Resident Matching Service) – это неприбыльная организация по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подбору и распределению резидентов. 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портал CaRMS подается заявка и загружаются все необходимые документы для участия в конкурсе для поступления в резидентуру. Заявления - сразу в несколько клиник.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Далее, специально созданная комиссия из 5-6 человек (директор резидентуры, 2-3 профессора по соответствующей специальности, 2-3 частных врача по соответствующей специальности) в каждой клинике, университете рассматривает заявки и подает в CaRMS имена потенциальных резидентов для приглашения на собеседование. 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Каждый претендент проходит собеседование с каждым членом комиссии.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собеседования данные претендентов, одобренных комиссией, передаются в CaRMS. Далее подключается система подбора резидентов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MATCH,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формируется рейтинг кандидатов по каждой программе резидентуры. Зарегистрированный в CaRMS студент может проверить онлайн, на какую программу резидентуры он был избран.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 возникнуть ситуация, когда студент не прошел ни на одну из программ резидентуры, на которые он подавал заявки, или, наоборот, когда на какую-то из программ не подал заявки ни один из выпускников. То есть остаются «свободные» студенты и вакантные места. Поэтому через 2 недели проводится второй этап MATCH (непрошедшие студенты вновь подают заявки на вакантные места). На некоторые специальности конкурс бывает очень низким, например, патанатомия.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0134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окончания медицинской школы, выпускники получают </a:t>
            </a:r>
            <a:r>
              <a:rPr lang="ru-RU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предварительную регистрацию</a:t>
            </a:r>
            <a:r>
              <a:rPr lang="ru-R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(Provisional Registration)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General Medical Council (GMC - Генеральный Медицинский Совет) для продолжения обучения в 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Foundation Training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последипломное общемедицинское образование – изучение основ клинической деятельности проводится непосредственно на рабочем месте (в больнице, госпитале). Продолжительность этого этапа — 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года: 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первый год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Foundation Year 1 (FY1)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после которого британские врачи получают </a:t>
            </a:r>
            <a:r>
              <a:rPr lang="ru-RU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полную регистрацию (Full Registration)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GMC и имеют право продолжить обучение, 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второй год - 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Foundation Year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(</a:t>
            </a:r>
            <a:r>
              <a:rPr lang="en-US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 успешном окончании которого вручается сертификат —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Foundation Programme Certificate of Completion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FPCC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протяжении 2 лет британские выпускники медицинских школ получают практические навыки по всем разделам терапии и хирургии. Только после получения сертификата о прохождении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Foundation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 могут поступить в резидентуру по</a:t>
            </a: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Specialty Training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(ST – Обучение по специальности) – 4 – 6 лет или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practice Training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GPT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Обучение общей практике) – до 4 лет.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окончания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GPT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врач получает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Certificate of Completion of Training 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CCT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Сертификат о прохождении обучения), который дает право быть внесенным в специальный реестр General Medical Council GMC (GMC Specialty Register – Реестр специальностей Генерального медицинского совета) и работать 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врачом-консультантом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по своей специальности.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0267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 таковой, ординатуры в Германии нет. После окончания университета и сдачи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государственного устно-практического экзамена (МS)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выпускники идут работать 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врачами-ассистентами (Assistenzarzt)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выбранную специальность (из 48). Заключают договор с организацией (никуда поступать не надо!). Чтобы стать признанным врачом-специалистом, нужно </a:t>
            </a:r>
            <a:r>
              <a:rPr lang="ru-RU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5-6 лет (возможно больше)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проработать врачом-ассистентом и выполнить все условия, которые прописаны в требованиях к получению специальности. Заработная плата может постепенно увеличиться до ЗП специалиста.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Врач-ассистент - это начинающий специалист, но работающий с наставником и правом на ошибку. От такого врача в клинике еще не ожидают полной самостоятельности, но при этом, он имеет право на выполнение всех врачебных манипуляций.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каждой специальности есть план -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 и СКОЛЬКО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работать, и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делать. Основа ГДЕ и СКОЛЬКО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это ротации. Основа 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 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 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СКОЛЬКО</a:t>
            </a:r>
            <a:r>
              <a:rPr lang="ru-RU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это ротации – в каком отделении и сколько должен проработать кандидат.  Основа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 -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 и в каком количестве должен делать и уметь врач-ассистент, чтобы его признали врачом-специалистом.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4650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ормат вступительного экзамена каждая ОМО определяет самостоятельно!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проводятся он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базе учебного заведения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где хочет обучаться кандидат.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897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К собеседованию допускаются только те кандидаты, которые набрали не менее 75 баллов!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4574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Аналогичная система действующего Единого национального вступительного экзамена в докторантуру в НЦТ. Отличие в том, что при поступлении в докторантуру: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не учитывается средний балл предыдущего этапа обучения,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вступительный экзамен состоит из тестовых вопросов по готовности к обучению и по профилю ОП; нет тестов по специальности, но поступающие пишут эссе.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89A33-A361-4541-B6A7-456994CC0C0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8110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49293" y="1563638"/>
            <a:ext cx="3845416" cy="108012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49145" y="2634232"/>
            <a:ext cx="3845416" cy="799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91680" y="123478"/>
            <a:ext cx="745232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691680" y="699542"/>
            <a:ext cx="745232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29814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700934" y="32249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700934" y="189860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00934" y="347471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6584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3116" y="843558"/>
            <a:ext cx="8077768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031416" y="2475359"/>
            <a:ext cx="1062118" cy="106211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12160" y="0"/>
            <a:ext cx="313184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131840" y="0"/>
            <a:ext cx="288032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3221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244000" y="0"/>
            <a:ext cx="900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811908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477595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916268" y="0"/>
            <a:ext cx="900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730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29444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644008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429444" y="2912740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644464" y="2912740"/>
            <a:ext cx="4104000" cy="18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65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83048" y="0"/>
            <a:ext cx="2286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858000" y="698778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83048" y="2578606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298953" y="699542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2579370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159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23528" y="248444"/>
            <a:ext cx="329411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671560" y="1832620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2105640" y="3416796"/>
            <a:ext cx="30779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23528" y="1832620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2105640" y="1832049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3671560" y="248444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3147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19175"/>
            <a:ext cx="6011911" cy="305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83453" y="1415430"/>
            <a:ext cx="2834003" cy="21142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79664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4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60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48616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986924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11635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10579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26818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023301"/>
            <a:ext cx="3024336" cy="366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687664" y="1164297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196830" y="1426241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892235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95936" y="2253238"/>
            <a:ext cx="5148064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95936" y="2726814"/>
            <a:ext cx="51480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41932" y="1244876"/>
            <a:ext cx="2693964" cy="2636602"/>
            <a:chOff x="1619672" y="548680"/>
            <a:chExt cx="5904656" cy="5778928"/>
          </a:xfrm>
        </p:grpSpPr>
        <p:sp>
          <p:nvSpPr>
            <p:cNvPr id="9" name="Oval 8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13" name="Straight Connector 12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75361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326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82754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1065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0381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4" r:id="rId3"/>
    <p:sldLayoutId id="214748367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3" r:id="rId3"/>
    <p:sldLayoutId id="2147483660" r:id="rId4"/>
    <p:sldLayoutId id="2147483661" r:id="rId5"/>
    <p:sldLayoutId id="2147483662" r:id="rId6"/>
    <p:sldLayoutId id="2147483664" r:id="rId7"/>
    <p:sldLayoutId id="2147483655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3" r:id="rId14"/>
    <p:sldLayoutId id="2147483672" r:id="rId15"/>
    <p:sldLayoutId id="2147483671" r:id="rId16"/>
    <p:sldLayoutId id="2147483656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979712" y="1134337"/>
            <a:ext cx="5328592" cy="2589541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lvl="0" latinLnBrk="0">
              <a:spcBef>
                <a:spcPts val="1000"/>
              </a:spcBef>
              <a:buClr>
                <a:srgbClr val="9BAFB5"/>
              </a:buClr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Единый  национальный вступительный экзамен в резидентуру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s://www.nrchd.kz/images/banners/logor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23478"/>
            <a:ext cx="3563888" cy="101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5B993B7-043B-45C9-859E-9524570877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346" y="264165"/>
            <a:ext cx="778966" cy="5770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DE0FD36-2008-418A-80D1-DD8B3BC7789F}"/>
              </a:ext>
            </a:extLst>
          </p:cNvPr>
          <p:cNvSpPr txBox="1"/>
          <p:nvPr/>
        </p:nvSpPr>
        <p:spPr>
          <a:xfrm>
            <a:off x="6647110" y="264165"/>
            <a:ext cx="252354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105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МИНИСТЕРСТВО </a:t>
            </a:r>
            <a:r>
              <a:rPr lang="kk-KZ" sz="105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1050" b="1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atinLnBrk="0"/>
            <a:r>
              <a:rPr lang="ru-RU" sz="105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72008" y="160060"/>
            <a:ext cx="9144000" cy="576064"/>
          </a:xfrm>
        </p:spPr>
        <p:txBody>
          <a:bodyPr/>
          <a:lstStyle/>
          <a:p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тестов, предлагаемая НЦТ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275606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теста включает три блока: </a:t>
            </a:r>
          </a:p>
          <a:p>
            <a:pPr marL="64770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ТГО (тесты на готовность к образованию) с выбором одного правильного ответа –</a:t>
            </a:r>
          </a:p>
          <a:p>
            <a:pPr marL="36195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30 тестовых заданий</a:t>
            </a:r>
          </a:p>
          <a:p>
            <a:pPr marL="64770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по профилю ГОП (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образовательных программ)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ситуационный тест по двум дисциплинам с выбором одного правильного ответа –                            </a:t>
            </a:r>
          </a:p>
          <a:p>
            <a:pPr marL="36195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20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тестовых задании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7700" indent="-28575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по специальности с выбором одного или нескольких правильных ответов –</a:t>
            </a:r>
          </a:p>
          <a:p>
            <a:pPr marL="36195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15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тестовых задании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 базы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тестовых задании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необходимо:</a:t>
            </a:r>
          </a:p>
          <a:p>
            <a:pPr marL="361950" indent="352425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16 000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тестовых заданий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1950" indent="352425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первую и вторую экспертизы 16 000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тестовых заданий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1950" indent="352425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первую и вторую корректировку 16 000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тестовых задании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1950" indent="352425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апробацию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тестовых задании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2654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nrchd.kz/images/banners/logor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15" y="-54568"/>
            <a:ext cx="2376264" cy="63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B993B7-043B-45C9-859E-9524570877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221" y="142980"/>
            <a:ext cx="648072" cy="497812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9DE0FD36-2008-418A-80D1-DD8B3BC7789F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7160568" y="139127"/>
            <a:ext cx="1983431" cy="54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latinLnBrk="0"/>
            <a:r>
              <a:rPr lang="ru-RU" sz="9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МИНИСТЕРСТВО </a:t>
            </a:r>
          </a:p>
          <a:p>
            <a:pPr algn="l" latinLnBrk="0"/>
            <a:r>
              <a:rPr lang="kk-KZ" sz="8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800" b="1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 latinLnBrk="0"/>
            <a:r>
              <a:rPr lang="ru-RU" sz="9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РЕСПУБЛИКИ КАЗАХСТАН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68389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259632" y="2387084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123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nrchd.kz/images/banners/logor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802"/>
            <a:ext cx="2411760" cy="62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B993B7-043B-45C9-859E-9524570877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8802"/>
            <a:ext cx="720080" cy="628731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9DE0FD36-2008-418A-80D1-DD8B3BC7789F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7340796" y="200894"/>
            <a:ext cx="180320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МИНИСТЕРСТВО </a:t>
            </a:r>
            <a:r>
              <a:rPr lang="kk-KZ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9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РЕСПУБЛИКИ КАЗАХСТАН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57894" y="178802"/>
            <a:ext cx="4572000" cy="361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Международный опыт (США)</a:t>
            </a:r>
            <a:endParaRPr lang="ru-RU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78275"/>
              </p:ext>
            </p:extLst>
          </p:nvPr>
        </p:nvGraphicFramePr>
        <p:xfrm>
          <a:off x="0" y="915564"/>
          <a:ext cx="9144001" cy="4227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3568">
                  <a:extLst>
                    <a:ext uri="{9D8B030D-6E8A-4147-A177-3AD203B41FA5}">
                      <a16:colId xmlns:a16="http://schemas.microsoft.com/office/drawing/2014/main" val="424681904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51841523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18993341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494271438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544794695"/>
                    </a:ext>
                  </a:extLst>
                </a:gridCol>
                <a:gridCol w="1967757">
                  <a:extLst>
                    <a:ext uri="{9D8B030D-6E8A-4147-A177-3AD203B41FA5}">
                      <a16:colId xmlns:a16="http://schemas.microsoft.com/office/drawing/2014/main" val="2727939593"/>
                    </a:ext>
                  </a:extLst>
                </a:gridCol>
                <a:gridCol w="1236092">
                  <a:extLst>
                    <a:ext uri="{9D8B030D-6E8A-4147-A177-3AD203B41FA5}">
                      <a16:colId xmlns:a16="http://schemas.microsoft.com/office/drawing/2014/main" val="2096675190"/>
                    </a:ext>
                  </a:extLst>
                </a:gridCol>
              </a:tblGrid>
              <a:tr h="66280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Постдипломное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ординатура /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резидентура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поступления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105"/>
                  </a:ext>
                </a:extLst>
              </a:tr>
              <a:tr h="662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семейная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по другим  специальностям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982342"/>
                  </a:ext>
                </a:extLst>
              </a:tr>
              <a:tr h="28124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США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года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3-5 лет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Кандидат: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Госпитали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043764"/>
                  </a:ext>
                </a:extLst>
              </a:tr>
              <a:tr h="2621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USMLE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(лицензионный экзамен по медицине)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2х этапный экзамен: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Step1 - проверка теоретических знаний (тесты)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Step2 - проверка клинических навыков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ERAS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11785" algn="l"/>
                        </a:tabLs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(электронная служба)</a:t>
                      </a:r>
                    </a:p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311785" algn="l"/>
                        </a:tabLs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– получение регистрационного номера</a:t>
                      </a:r>
                    </a:p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311785" algn="l"/>
                        </a:tabLs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заявления – каждая 26$</a:t>
                      </a:r>
                    </a:p>
                    <a:p>
                      <a:pPr marL="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311785" algn="l"/>
                        </a:tabLs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документов (обязательные и дополнительные)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практика в какой-либо клинике США + 3 рекомендательных письма (обязательно) от американских врачей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ERAS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отбирают претендентов и приглашают на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 – длится с Х по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может проходить в нескольких госпиталях Кандидатура одного претендента может быть одобрена одновременно двумя и более программами (госпиталями).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Теперь уже претендент </a:t>
                      </a:r>
                      <a:r>
                        <a:rPr lang="ru-RU" sz="1100" kern="12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выбирает программу, по которой предпочитает учиться, из числа тех, где он проходил интервью и был одобрен.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распределению претендентов по клиникам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indent="469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ERAS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выдает окончательный результат</a:t>
                      </a:r>
                    </a:p>
                    <a:p>
                      <a:pPr indent="469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марте объявляются результаты</a:t>
                      </a:r>
                    </a:p>
                    <a:p>
                      <a:pPr indent="469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июле начинается ординатура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9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83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nrchd.kz/images/banners/logor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802"/>
            <a:ext cx="2411760" cy="62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B993B7-043B-45C9-859E-9524570877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8802"/>
            <a:ext cx="720080" cy="628731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9DE0FD36-2008-418A-80D1-DD8B3BC7789F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7340796" y="200894"/>
            <a:ext cx="180320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МИНИСТЕРСТВО </a:t>
            </a:r>
            <a:r>
              <a:rPr lang="kk-KZ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9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РЕСПУБЛИКИ КАЗАХСТАН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57894" y="178802"/>
            <a:ext cx="4572000" cy="361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Международный опыт (Канада)</a:t>
            </a:r>
            <a:endParaRPr lang="ru-RU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111125"/>
              </p:ext>
            </p:extLst>
          </p:nvPr>
        </p:nvGraphicFramePr>
        <p:xfrm>
          <a:off x="0" y="758517"/>
          <a:ext cx="9144001" cy="4354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3568">
                  <a:extLst>
                    <a:ext uri="{9D8B030D-6E8A-4147-A177-3AD203B41FA5}">
                      <a16:colId xmlns:a16="http://schemas.microsoft.com/office/drawing/2014/main" val="424681904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51841523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18993341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49427143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544794695"/>
                    </a:ext>
                  </a:extLst>
                </a:gridCol>
                <a:gridCol w="1823741">
                  <a:extLst>
                    <a:ext uri="{9D8B030D-6E8A-4147-A177-3AD203B41FA5}">
                      <a16:colId xmlns:a16="http://schemas.microsoft.com/office/drawing/2014/main" val="2727939593"/>
                    </a:ext>
                  </a:extLst>
                </a:gridCol>
                <a:gridCol w="1236092">
                  <a:extLst>
                    <a:ext uri="{9D8B030D-6E8A-4147-A177-3AD203B41FA5}">
                      <a16:colId xmlns:a16="http://schemas.microsoft.com/office/drawing/2014/main" val="2096675190"/>
                    </a:ext>
                  </a:extLst>
                </a:gridCol>
              </a:tblGrid>
              <a:tr h="5170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Постдипломное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ординатура / резидентура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поступления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105"/>
                  </a:ext>
                </a:extLst>
              </a:tr>
              <a:tr h="488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семейная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по другим  специальностям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982342"/>
                  </a:ext>
                </a:extLst>
              </a:tr>
              <a:tr h="29878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Канада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года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4-6 лет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 года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получения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субспециальности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 специальности нейрохирургия или подростковую медицину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Поступление осуществляется централизованно через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CaRMS - службу подбора резидентов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043764"/>
                  </a:ext>
                </a:extLst>
              </a:tr>
              <a:tr h="27432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Условие для участия в конкурсе на поступление в резидентуру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необходимо сдать 2х этапный экзамен </a:t>
                      </a:r>
                      <a:r>
                        <a:rPr lang="en-US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MCCOE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(медицинский совет Канады)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получить лицензию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Экзамен: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этап – тест до 8 час.</a:t>
                      </a:r>
                      <a:r>
                        <a:rPr lang="ru-RU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этап - </a:t>
                      </a:r>
                      <a:r>
                        <a:rPr lang="ru-RU" sz="11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навыки с теоретич. частью 2 дня с участием 12 профессиональных актеров. </a:t>
                      </a:r>
                      <a:r>
                        <a:rPr lang="ru-RU" sz="1100" spc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выпуске – степень доктор медицины (MD), но без права самостоятельной лечебной деятельности.</a:t>
                      </a:r>
                      <a:r>
                        <a:rPr lang="ru-RU" sz="1100" spc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 платный – 3000 </a:t>
                      </a:r>
                      <a:r>
                        <a:rPr lang="en-US" sz="11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CaRMS (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служба подбора резидентов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подается: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Заявление и документы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(можно сразу в несколько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клиник).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Комиссия из 5-6 чел. рассматривает заявления, документы и подает </a:t>
                      </a:r>
                      <a:r>
                        <a:rPr lang="ru-RU" sz="11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имена потенциальных претендентов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CaRMS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arabicPeriod"/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Собеседован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ие с каждым членом комиссии.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Имена кандидатов вносятся в 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262626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 –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262626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 подбора резидента для университета, а университетом резидента, основанная на взаимовыгодном выборе.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262626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конфиденциальная </a:t>
                      </a:r>
                      <a:r>
                        <a:rPr lang="ru-RU" sz="11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!!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9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88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nrchd.kz/images/banners/logor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802"/>
            <a:ext cx="2411760" cy="62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B993B7-043B-45C9-859E-9524570877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8802"/>
            <a:ext cx="720080" cy="628731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9DE0FD36-2008-418A-80D1-DD8B3BC7789F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7340796" y="200894"/>
            <a:ext cx="180320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МИНИСТЕРСТВО </a:t>
            </a:r>
            <a:r>
              <a:rPr lang="kk-KZ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9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РЕСПУБЛИКИ КАЗАХСТАН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57894" y="178802"/>
            <a:ext cx="4572000" cy="361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Международный опыт (Великобритания)</a:t>
            </a:r>
            <a:endParaRPr lang="ru-RU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988622"/>
              </p:ext>
            </p:extLst>
          </p:nvPr>
        </p:nvGraphicFramePr>
        <p:xfrm>
          <a:off x="107505" y="915567"/>
          <a:ext cx="8784974" cy="3453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7979">
                  <a:extLst>
                    <a:ext uri="{9D8B030D-6E8A-4147-A177-3AD203B41FA5}">
                      <a16:colId xmlns:a16="http://schemas.microsoft.com/office/drawing/2014/main" val="4246819043"/>
                    </a:ext>
                  </a:extLst>
                </a:gridCol>
                <a:gridCol w="1237002">
                  <a:extLst>
                    <a:ext uri="{9D8B030D-6E8A-4147-A177-3AD203B41FA5}">
                      <a16:colId xmlns:a16="http://schemas.microsoft.com/office/drawing/2014/main" val="518415235"/>
                    </a:ext>
                  </a:extLst>
                </a:gridCol>
                <a:gridCol w="1974626">
                  <a:extLst>
                    <a:ext uri="{9D8B030D-6E8A-4147-A177-3AD203B41FA5}">
                      <a16:colId xmlns:a16="http://schemas.microsoft.com/office/drawing/2014/main" val="2189933412"/>
                    </a:ext>
                  </a:extLst>
                </a:gridCol>
                <a:gridCol w="1782267">
                  <a:extLst>
                    <a:ext uri="{9D8B030D-6E8A-4147-A177-3AD203B41FA5}">
                      <a16:colId xmlns:a16="http://schemas.microsoft.com/office/drawing/2014/main" val="1642000658"/>
                    </a:ext>
                  </a:extLst>
                </a:gridCol>
                <a:gridCol w="1502941">
                  <a:extLst>
                    <a:ext uri="{9D8B030D-6E8A-4147-A177-3AD203B41FA5}">
                      <a16:colId xmlns:a16="http://schemas.microsoft.com/office/drawing/2014/main" val="1494271438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1033666216"/>
                    </a:ext>
                  </a:extLst>
                </a:gridCol>
              </a:tblGrid>
              <a:tr h="360039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Этапы регистрации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General Medical Council (GMC – </a:t>
                      </a:r>
                      <a:r>
                        <a:rPr lang="ru-RU" sz="1200" b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Генеральный Медицинский Совет</a:t>
                      </a:r>
                      <a:r>
                        <a:rPr lang="ru-RU" sz="1200" b="1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General practice Training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(GPT – Обучение по общей практике)</a:t>
                      </a:r>
                      <a:endParaRPr lang="ru-RU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Specialty Training </a:t>
                      </a:r>
                    </a:p>
                    <a:p>
                      <a:pPr algn="ctr"/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 – Обучение по </a:t>
                      </a:r>
                    </a:p>
                    <a:p>
                      <a:pPr algn="ctr"/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специальности)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ru-RU" sz="12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пециальности, </a:t>
                      </a:r>
                    </a:p>
                    <a:p>
                      <a:pPr algn="ctr"/>
                      <a:r>
                        <a:rPr lang="ru-RU" sz="12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 них 16 базовых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2105"/>
                  </a:ext>
                </a:extLst>
              </a:tr>
              <a:tr h="781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 медицинской школы</a:t>
                      </a: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Foundation Training</a:t>
                      </a:r>
                      <a:r>
                        <a:rPr lang="ru-RU" sz="12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последипломное </a:t>
                      </a:r>
                      <a:r>
                        <a:rPr lang="ru-RU" sz="1200" b="1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общемедицинское </a:t>
                      </a:r>
                      <a:r>
                        <a:rPr lang="ru-RU" sz="12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получают практические навыки по всем разделам терапии и хирургии</a:t>
                      </a: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982342"/>
                  </a:ext>
                </a:extLst>
              </a:tr>
              <a:tr h="208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Foundation Year 1 (FY1)</a:t>
                      </a: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Foundation  Year 2 (FY2)</a:t>
                      </a: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337598"/>
                  </a:ext>
                </a:extLst>
              </a:tr>
              <a:tr h="2033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Provisional</a:t>
                      </a:r>
                      <a:r>
                        <a:rPr lang="ru-RU" sz="12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Registration –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Предварительная регистрация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u="none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Full Registration –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полная регистрация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u="none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Foundation Programme Certificate of Completion</a:t>
                      </a:r>
                      <a:r>
                        <a:rPr lang="ru-RU" sz="12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FPCC</a:t>
                      </a:r>
                      <a:r>
                        <a:rPr lang="ru-RU" sz="12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200" b="1" u="none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endParaRPr lang="ru-RU" sz="1200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сертификат о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прохождении</a:t>
                      </a:r>
                      <a:r>
                        <a:rPr lang="ru-RU" sz="1200" u="non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программы </a:t>
                      </a:r>
                      <a:endParaRPr lang="ru-RU" sz="12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Foundation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u="none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года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– 6 лет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043764"/>
                  </a:ext>
                </a:extLst>
              </a:tr>
              <a:tr h="1866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Certificate of Completion of Training 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CCT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Сертификат о прохождении обучения)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Вносится в специальный реестр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General Medical Council GMC (GMC Specialty Register – Реестр специальностей Генерального медицинского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совета) может работать 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врачом-консультантом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по своей специальности </a:t>
                      </a:r>
                      <a:endParaRPr lang="ru-RU" sz="1200" u="none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9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574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www.nrchd.kz/images/banners/logor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802"/>
            <a:ext cx="2411760" cy="62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B993B7-043B-45C9-859E-9524570877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8802"/>
            <a:ext cx="720080" cy="628731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9DE0FD36-2008-418A-80D1-DD8B3BC7789F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7340796" y="200894"/>
            <a:ext cx="180320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МИНИСТЕРСТВО </a:t>
            </a:r>
            <a:r>
              <a:rPr lang="kk-KZ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9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РЕСПУБЛИКИ КАЗАХСТАН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57894" y="178802"/>
            <a:ext cx="4572000" cy="3616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Международный опыт (Германия)</a:t>
            </a:r>
            <a:endParaRPr lang="ru-RU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096237"/>
              </p:ext>
            </p:extLst>
          </p:nvPr>
        </p:nvGraphicFramePr>
        <p:xfrm>
          <a:off x="0" y="915565"/>
          <a:ext cx="9144002" cy="410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576">
                  <a:extLst>
                    <a:ext uri="{9D8B030D-6E8A-4147-A177-3AD203B41FA5}">
                      <a16:colId xmlns:a16="http://schemas.microsoft.com/office/drawing/2014/main" val="4246819043"/>
                    </a:ext>
                  </a:extLst>
                </a:gridCol>
                <a:gridCol w="7152334">
                  <a:extLst>
                    <a:ext uri="{9D8B030D-6E8A-4147-A177-3AD203B41FA5}">
                      <a16:colId xmlns:a16="http://schemas.microsoft.com/office/drawing/2014/main" val="518415235"/>
                    </a:ext>
                  </a:extLst>
                </a:gridCol>
                <a:gridCol w="1236092">
                  <a:extLst>
                    <a:ext uri="{9D8B030D-6E8A-4147-A177-3AD203B41FA5}">
                      <a16:colId xmlns:a16="http://schemas.microsoft.com/office/drawing/2014/main" val="2096675190"/>
                    </a:ext>
                  </a:extLst>
                </a:gridCol>
              </a:tblGrid>
              <a:tr h="7346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поступления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Экзамен на </a:t>
                      </a:r>
                    </a:p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врача-специалиста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2105"/>
                  </a:ext>
                </a:extLst>
              </a:tr>
              <a:tr h="33698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Германия</a:t>
                      </a: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После окончания университета и сдачи 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государственного устно-практического экзамена (МS)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выпускники идут работать </a:t>
                      </a:r>
                      <a:r>
                        <a:rPr lang="ru-RU" sz="12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врачами-ассистентами (Assistenzarzt)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 выбранную специальность (из 48).  Продолжительность 5-6 и более лет. Для каждой специальности есть план - 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ГДЕ и СКОЛЬКО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работать, и 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ЧТО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делать. ГДЕ и СКОЛЬКО</a:t>
                      </a:r>
                      <a:r>
                        <a:rPr lang="ru-RU" sz="12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это ротация. Например, </a:t>
                      </a:r>
                    </a:p>
                    <a:p>
                      <a:r>
                        <a:rPr lang="ru-RU" sz="12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ассистент-анестезиолог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должен проработать 60 месяцев, из них: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- 48 месяцев в анестезии, 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- 12 месяцев в интенсивной медицине</a:t>
                      </a:r>
                    </a:p>
                    <a:p>
                      <a:r>
                        <a:rPr lang="ru-RU" sz="12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ассистент-кардиолог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должен проработать 72 месяца, из них: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- 36 месяцев в кардиологии, из них минимум 24 месяца на отделении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- 24 месяца в других специальностях внутренней медицины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- 6 месяцев в интенсивной терапии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- 6 месяцев в приемном отделении.</a:t>
                      </a:r>
                    </a:p>
                    <a:p>
                      <a:r>
                        <a:rPr lang="ru-RU" sz="12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ЧТО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делать - это документ, где подробно прописано, что и в каком количестве должен делать и уметь врач 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ассистент, чтобы его признали врачом-специалистом. Например, ассистент-анестезиолог должен сделать 1800 наркозов, из них 300 при абдоминальных операциях, 50 у детей до 5 лет, 50 во время родов, из них 25 вовремя кесарево, 20 с использованием видеоларингоскопа и т.д.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После выполнения всех Где?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Сколько? и Что? </a:t>
                      </a:r>
                    </a:p>
                  </a:txBody>
                  <a:tcPr marL="42954" marR="429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043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601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2267744" y="90070"/>
            <a:ext cx="4397418" cy="803043"/>
          </a:xfrm>
          <a:prstGeom prst="rect">
            <a:avLst/>
          </a:prstGeom>
          <a:effectLst>
            <a:reflection blurRad="6350" stA="50000" endA="300" endPos="55500" dist="50800" dir="5400000" sy="-100000" algn="bl" rotWithShape="0"/>
          </a:effectLst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Действующий порядок и требования </a:t>
            </a:r>
          </a:p>
          <a:p>
            <a:r>
              <a:rPr lang="ru-RU" sz="18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поступления в резидентуру в РК</a:t>
            </a:r>
          </a:p>
        </p:txBody>
      </p:sp>
      <p:sp>
        <p:nvSpPr>
          <p:cNvPr id="4" name="Rectangle 3"/>
          <p:cNvSpPr/>
          <p:nvPr/>
        </p:nvSpPr>
        <p:spPr>
          <a:xfrm>
            <a:off x="279390" y="1568880"/>
            <a:ext cx="2235878" cy="615921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615532" y="1536787"/>
            <a:ext cx="1850146" cy="646331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приема на обучение – </a:t>
            </a:r>
          </a:p>
          <a:p>
            <a:pPr algn="ctr">
              <a:defRPr/>
            </a:pPr>
            <a:r>
              <a:rPr lang="ru-RU" altLang="ko-KR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</a:t>
            </a:r>
            <a:endParaRPr lang="ko-KR" altLang="en-US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6220" y="1537920"/>
            <a:ext cx="684357" cy="67239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48220" y="1581879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ko-KR" altLang="en-US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11481" y="2380744"/>
            <a:ext cx="2313508" cy="615921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457511" y="2384531"/>
            <a:ext cx="2166187" cy="646331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приема </a:t>
            </a:r>
          </a:p>
          <a:p>
            <a:pPr algn="ctr">
              <a:defRPr/>
            </a:pPr>
            <a:r>
              <a:rPr lang="ru-RU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заявлении и экзаменов - </a:t>
            </a:r>
            <a:r>
              <a:rPr lang="ru-RU" altLang="ko-KR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</a:t>
            </a:r>
            <a:endParaRPr lang="ko-KR" altLang="en-US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222" y="2325054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144096" y="2380107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ko-KR" altLang="en-US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90230" y="3178455"/>
            <a:ext cx="2232248" cy="615921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523827" y="3184501"/>
            <a:ext cx="2066170" cy="646331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</a:t>
            </a:r>
          </a:p>
          <a:p>
            <a:pPr algn="ctr">
              <a:defRPr/>
            </a:pPr>
            <a:r>
              <a:rPr lang="ru-RU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поступающих –</a:t>
            </a:r>
          </a:p>
          <a:p>
            <a:pPr algn="ctr">
              <a:defRPr/>
            </a:pPr>
            <a:r>
              <a:rPr lang="ru-RU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ko-KR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</a:t>
            </a:r>
            <a:endParaRPr lang="ko-KR" altLang="en-US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-11900" y="3143438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144096" y="3175993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ko-KR" altLang="en-US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11481" y="4124801"/>
            <a:ext cx="2294066" cy="98371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12"/>
          <p:cNvSpPr txBox="1"/>
          <p:nvPr/>
        </p:nvSpPr>
        <p:spPr bwMode="auto">
          <a:xfrm>
            <a:off x="496100" y="4107492"/>
            <a:ext cx="2037237" cy="1015663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</a:t>
            </a:r>
          </a:p>
          <a:p>
            <a:pPr algn="ctr">
              <a:defRPr/>
            </a:pPr>
            <a:r>
              <a:rPr lang="ru-RU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вступительного экзамена – каждая организация определяет </a:t>
            </a:r>
            <a:r>
              <a:rPr lang="ru-RU" altLang="ko-KR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endParaRPr lang="ko-KR" altLang="en-US" sz="1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-5531" y="4274477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02399" y="4355046"/>
            <a:ext cx="42860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ko-KR" altLang="en-US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2" descr="https://www.nrchd.kz/images/banners/logor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351"/>
            <a:ext cx="2258794" cy="66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9222" y="1001954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" name="Rectangle 3"/>
          <p:cNvSpPr/>
          <p:nvPr/>
        </p:nvSpPr>
        <p:spPr>
          <a:xfrm>
            <a:off x="2929157" y="1500014"/>
            <a:ext cx="6128340" cy="850201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69169" y="1518145"/>
            <a:ext cx="6188327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0014" indent="-100965" algn="just">
              <a:spcBef>
                <a:spcPts val="68"/>
              </a:spcBef>
              <a:buSzPct val="92857"/>
              <a:buAutoNum type="arabicPeriod"/>
              <a:tabLst>
                <a:tab pos="110490" algn="l"/>
              </a:tabLst>
            </a:pP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резидентуру принимаются лица, имеющие документ об интернатуре (при необходимости) и документ указывающий квалификацию «врача» </a:t>
            </a:r>
          </a:p>
          <a:p>
            <a:pPr marL="110014" indent="-100965" algn="just">
              <a:spcBef>
                <a:spcPts val="68"/>
              </a:spcBef>
              <a:buSzPct val="92857"/>
              <a:buFontTx/>
              <a:buAutoNum type="arabicPeriod"/>
              <a:tabLst>
                <a:tab pos="110490" algn="l"/>
              </a:tabLst>
            </a:pP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резидентуру осуществляется на конкурсной основе по результатам вступительных экзаменов. </a:t>
            </a:r>
          </a:p>
          <a:p>
            <a:pPr marL="110014" indent="-100965" algn="just">
              <a:spcBef>
                <a:spcPts val="68"/>
              </a:spcBef>
              <a:buSzPct val="92857"/>
              <a:buFontTx/>
              <a:buAutoNum type="arabicPeriod"/>
              <a:tabLst>
                <a:tab pos="110490" algn="l"/>
              </a:tabLst>
            </a:pPr>
            <a:r>
              <a:rPr lang="ru-RU" sz="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900" spc="-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</a:t>
            </a: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государственному</a:t>
            </a: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образовательному </a:t>
            </a:r>
            <a:r>
              <a:rPr lang="ru-RU" sz="900" spc="-26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заказу,</a:t>
            </a:r>
            <a:r>
              <a:rPr lang="ru-RU" sz="900" spc="-2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грантам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МИО,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медицинских 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</a:t>
            </a: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на </a:t>
            </a:r>
            <a:r>
              <a:rPr lang="ru-RU" sz="900" spc="-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конкурсной 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зачисляются 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набравшие</a:t>
            </a:r>
            <a:r>
              <a:rPr lang="ru-RU" sz="9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r>
              <a:rPr lang="ru-RU" sz="900" spc="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</a:t>
            </a:r>
            <a:r>
              <a:rPr lang="ru-RU" sz="900" spc="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900" spc="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</a:t>
            </a:r>
            <a:r>
              <a:rPr lang="ru-RU" sz="900" spc="1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4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</a:t>
            </a:r>
            <a:r>
              <a:rPr lang="ru-RU" sz="900" spc="4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8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</a:t>
            </a:r>
            <a:r>
              <a:rPr lang="ru-RU" sz="900" spc="4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</a:t>
            </a: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3"/>
          <p:cNvSpPr/>
          <p:nvPr/>
        </p:nvSpPr>
        <p:spPr>
          <a:xfrm>
            <a:off x="2929155" y="2427734"/>
            <a:ext cx="6128341" cy="456451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Rectangle 3"/>
          <p:cNvSpPr/>
          <p:nvPr/>
        </p:nvSpPr>
        <p:spPr>
          <a:xfrm>
            <a:off x="2967878" y="2968156"/>
            <a:ext cx="6068618" cy="105798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Rectangle 3"/>
          <p:cNvSpPr/>
          <p:nvPr/>
        </p:nvSpPr>
        <p:spPr>
          <a:xfrm>
            <a:off x="2967269" y="4096278"/>
            <a:ext cx="6069226" cy="977858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Половина рамки 26">
            <a:extLst>
              <a:ext uri="{FF2B5EF4-FFF2-40B4-BE49-F238E27FC236}">
                <a16:creationId xmlns:a16="http://schemas.microsoft.com/office/drawing/2014/main" id="{F8666C56-D1E6-4176-A3CB-BDD2DCBC59DD}"/>
              </a:ext>
            </a:extLst>
          </p:cNvPr>
          <p:cNvSpPr/>
          <p:nvPr/>
        </p:nvSpPr>
        <p:spPr>
          <a:xfrm rot="13533709" flipV="1">
            <a:off x="2474059" y="1749720"/>
            <a:ext cx="257077" cy="280279"/>
          </a:xfrm>
          <a:prstGeom prst="halfFrame">
            <a:avLst>
              <a:gd name="adj1" fmla="val 16965"/>
              <a:gd name="adj2" fmla="val 14668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28" name="Половина рамки 27">
            <a:extLst>
              <a:ext uri="{FF2B5EF4-FFF2-40B4-BE49-F238E27FC236}">
                <a16:creationId xmlns:a16="http://schemas.microsoft.com/office/drawing/2014/main" id="{F8666C56-D1E6-4176-A3CB-BDD2DCBC59DD}"/>
              </a:ext>
            </a:extLst>
          </p:cNvPr>
          <p:cNvSpPr/>
          <p:nvPr/>
        </p:nvSpPr>
        <p:spPr>
          <a:xfrm rot="13533709" flipV="1">
            <a:off x="2583995" y="1740251"/>
            <a:ext cx="257077" cy="280279"/>
          </a:xfrm>
          <a:prstGeom prst="halfFrame">
            <a:avLst>
              <a:gd name="adj1" fmla="val 16965"/>
              <a:gd name="adj2" fmla="val 14668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29" name="Половина рамки 28">
            <a:extLst>
              <a:ext uri="{FF2B5EF4-FFF2-40B4-BE49-F238E27FC236}">
                <a16:creationId xmlns:a16="http://schemas.microsoft.com/office/drawing/2014/main" id="{F8666C56-D1E6-4176-A3CB-BDD2DCBC59DD}"/>
              </a:ext>
            </a:extLst>
          </p:cNvPr>
          <p:cNvSpPr/>
          <p:nvPr/>
        </p:nvSpPr>
        <p:spPr>
          <a:xfrm rot="13533709" flipV="1">
            <a:off x="2474059" y="2547533"/>
            <a:ext cx="257077" cy="280279"/>
          </a:xfrm>
          <a:prstGeom prst="halfFrame">
            <a:avLst>
              <a:gd name="adj1" fmla="val 16965"/>
              <a:gd name="adj2" fmla="val 14668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30" name="Половина рамки 29">
            <a:extLst>
              <a:ext uri="{FF2B5EF4-FFF2-40B4-BE49-F238E27FC236}">
                <a16:creationId xmlns:a16="http://schemas.microsoft.com/office/drawing/2014/main" id="{F8666C56-D1E6-4176-A3CB-BDD2DCBC59DD}"/>
              </a:ext>
            </a:extLst>
          </p:cNvPr>
          <p:cNvSpPr/>
          <p:nvPr/>
        </p:nvSpPr>
        <p:spPr>
          <a:xfrm rot="13533709" flipV="1">
            <a:off x="2589561" y="2553895"/>
            <a:ext cx="257077" cy="280279"/>
          </a:xfrm>
          <a:prstGeom prst="halfFrame">
            <a:avLst>
              <a:gd name="adj1" fmla="val 16965"/>
              <a:gd name="adj2" fmla="val 14668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31" name="Половина рамки 30">
            <a:extLst>
              <a:ext uri="{FF2B5EF4-FFF2-40B4-BE49-F238E27FC236}">
                <a16:creationId xmlns:a16="http://schemas.microsoft.com/office/drawing/2014/main" id="{F8666C56-D1E6-4176-A3CB-BDD2DCBC59DD}"/>
              </a:ext>
            </a:extLst>
          </p:cNvPr>
          <p:cNvSpPr/>
          <p:nvPr/>
        </p:nvSpPr>
        <p:spPr>
          <a:xfrm rot="13533709" flipV="1">
            <a:off x="2427699" y="3340988"/>
            <a:ext cx="257077" cy="280279"/>
          </a:xfrm>
          <a:prstGeom prst="halfFrame">
            <a:avLst>
              <a:gd name="adj1" fmla="val 16965"/>
              <a:gd name="adj2" fmla="val 14668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36" name="Половина рамки 35">
            <a:extLst>
              <a:ext uri="{FF2B5EF4-FFF2-40B4-BE49-F238E27FC236}">
                <a16:creationId xmlns:a16="http://schemas.microsoft.com/office/drawing/2014/main" id="{F8666C56-D1E6-4176-A3CB-BDD2DCBC59DD}"/>
              </a:ext>
            </a:extLst>
          </p:cNvPr>
          <p:cNvSpPr/>
          <p:nvPr/>
        </p:nvSpPr>
        <p:spPr>
          <a:xfrm rot="13533709" flipV="1">
            <a:off x="2554889" y="3328348"/>
            <a:ext cx="257077" cy="280279"/>
          </a:xfrm>
          <a:prstGeom prst="halfFrame">
            <a:avLst>
              <a:gd name="adj1" fmla="val 16965"/>
              <a:gd name="adj2" fmla="val 14668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41" name="Половина рамки 40">
            <a:extLst>
              <a:ext uri="{FF2B5EF4-FFF2-40B4-BE49-F238E27FC236}">
                <a16:creationId xmlns:a16="http://schemas.microsoft.com/office/drawing/2014/main" id="{F8666C56-D1E6-4176-A3CB-BDD2DCBC59DD}"/>
              </a:ext>
            </a:extLst>
          </p:cNvPr>
          <p:cNvSpPr/>
          <p:nvPr/>
        </p:nvSpPr>
        <p:spPr>
          <a:xfrm rot="13533709" flipV="1">
            <a:off x="2439668" y="4458901"/>
            <a:ext cx="257077" cy="280279"/>
          </a:xfrm>
          <a:prstGeom prst="halfFrame">
            <a:avLst>
              <a:gd name="adj1" fmla="val 16965"/>
              <a:gd name="adj2" fmla="val 14668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46" name="Половина рамки 45">
            <a:extLst>
              <a:ext uri="{FF2B5EF4-FFF2-40B4-BE49-F238E27FC236}">
                <a16:creationId xmlns:a16="http://schemas.microsoft.com/office/drawing/2014/main" id="{F8666C56-D1E6-4176-A3CB-BDD2DCBC59DD}"/>
              </a:ext>
            </a:extLst>
          </p:cNvPr>
          <p:cNvSpPr/>
          <p:nvPr/>
        </p:nvSpPr>
        <p:spPr>
          <a:xfrm rot="13533709" flipV="1">
            <a:off x="2559224" y="4453396"/>
            <a:ext cx="257077" cy="280279"/>
          </a:xfrm>
          <a:prstGeom prst="halfFrame">
            <a:avLst>
              <a:gd name="adj1" fmla="val 16965"/>
              <a:gd name="adj2" fmla="val 14668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29156" y="2418916"/>
            <a:ext cx="61073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приема документов - 3-25 июля. Проведение вступительного экзамена - 8-16 августа. Прием документов на конкурс за счет средств МИО - до 25 августа. Зачисление - до 28 августа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000673" y="2984852"/>
            <a:ext cx="603582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по форме на имя ректора университета; </a:t>
            </a:r>
          </a:p>
          <a:p>
            <a:pPr marL="228600" indent="-228600" algn="just"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о высшем медицинском образовании с приложениями (подлинник и нотариально заверенная копия);</a:t>
            </a:r>
          </a:p>
          <a:p>
            <a:pPr marL="228600" indent="-228600" algn="just"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об окончании интернатуры (подлинник и нотариально заверенная копия); </a:t>
            </a:r>
          </a:p>
          <a:p>
            <a:pPr marL="228600" indent="-228600" algn="just"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удостоверяющий личность; </a:t>
            </a:r>
          </a:p>
          <a:p>
            <a:pPr marL="228600" indent="-228600" algn="just"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шесть фотографий размером 3×4;    </a:t>
            </a:r>
          </a:p>
          <a:p>
            <a:pPr marL="228600" indent="-228600" algn="just"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медицинская справка формы 075-У; </a:t>
            </a:r>
          </a:p>
          <a:p>
            <a:pPr marL="228600" indent="-228600" algn="just">
              <a:buAutoNum type="arabicPeriod"/>
            </a:pP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итоговой аттестации в интернатуре (тестирование, проводимое (НЦНЭ)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63556" y="4111078"/>
            <a:ext cx="6041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Вступительный экзамен по профилю образовательных программ резидентуры проводятся на базе   учебных заведений самостоятельно. </a:t>
            </a:r>
          </a:p>
          <a:p>
            <a:pPr algn="just"/>
            <a:r>
              <a:rPr lang="ru-RU" sz="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GPA-30% (в бакалавриате (20%) и в интернатуре (10%) или GPA за все 7 лет обучения).</a:t>
            </a:r>
          </a:p>
          <a:p>
            <a:pPr algn="just"/>
            <a:r>
              <a:rPr lang="ru-RU" sz="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итоговой аттестации (независимое тестирование, проводимое НЦНЭ-30%</a:t>
            </a:r>
          </a:p>
          <a:p>
            <a:pPr algn="just"/>
            <a:r>
              <a:rPr lang="ru-RU" sz="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по основной и альтернативным специальностям-40% (мотивация к обучению, вопрос по специальности, ситуационная задача)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DE0FD36-2008-418A-80D1-DD8B3BC7789F}"/>
              </a:ext>
            </a:extLst>
          </p:cNvPr>
          <p:cNvSpPr txBox="1"/>
          <p:nvPr/>
        </p:nvSpPr>
        <p:spPr>
          <a:xfrm>
            <a:off x="7368358" y="205510"/>
            <a:ext cx="18722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МИНИСТЕРСТВО </a:t>
            </a:r>
            <a:r>
              <a:rPr lang="kk-KZ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9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РЕСПУБЛИКИ КАЗАХСТАН</a:t>
            </a:r>
          </a:p>
        </p:txBody>
      </p:sp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C5B993B7-043B-45C9-859E-9524570877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724" y="210520"/>
            <a:ext cx="648072" cy="497812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0" y="100195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ko-KR" sz="1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приема в резидентуру устанавливаются в индивидуальным порядке каждой медицинской организацией образования</a:t>
            </a:r>
            <a:endParaRPr lang="en-US" sz="1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417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059582"/>
            <a:ext cx="8964488" cy="4044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Кодекс «О здоровье народа и системе здравоохранения» </a:t>
            </a:r>
            <a:r>
              <a:rPr lang="ru-RU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7 июля 2020 года № 360-VI ЗРК </a:t>
            </a:r>
          </a:p>
          <a:p>
            <a:pPr algn="just">
              <a:lnSpc>
                <a:spcPct val="107000"/>
              </a:lnSpc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(глава 25, статья 222)</a:t>
            </a:r>
          </a:p>
          <a:p>
            <a:pPr algn="just">
              <a:lnSpc>
                <a:spcPct val="107000"/>
              </a:lnSpc>
            </a:pPr>
            <a:r>
              <a:rPr lang="ru-RU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Закона Республики Казахстан «Об образовании» </a:t>
            </a:r>
            <a:r>
              <a:rPr lang="ru-RU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27.07.2007 года № 319-III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(пункт 3 статьи 22, статья 36</a:t>
            </a:r>
            <a:r>
              <a:rPr lang="ru-RU" sz="1600" spc="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МЗ РК от 21 декабря 2020 года № ҚР ДСМ-305/2020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номенклатуры специальностей и специализаций в области здравоохранения, номенклатуры и квалификационных характеристик должностей работников здравоохранения»</a:t>
            </a:r>
          </a:p>
          <a:p>
            <a:pPr algn="just">
              <a:lnSpc>
                <a:spcPct val="107000"/>
              </a:lnSpc>
            </a:pPr>
            <a:r>
              <a:rPr lang="ru-RU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 МОН РК от 31 октября 2018 года № 600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«Об утверждении Типовых правил приема на обучение в организации образования, реализующие образовательные программы высшего и послевузовского образования», который регламентирует «Лица, поступающие в резидентуру, сдают 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вступительный экзамен по профилю группы образовательных программ, … который проводится самостоятельно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организациями образования в области здравоохранения, ОВПО и научными организациями, осуществляющими прием на образовательные программы послевузовского образования. При этом, поступающий сдает вступительный экзамен </a:t>
            </a:r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той организации образования, в которую поступает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s://www.nrchd.kz/images/banners/logor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802"/>
            <a:ext cx="2411760" cy="62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B993B7-043B-45C9-859E-9524570877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8802"/>
            <a:ext cx="720080" cy="628731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9DE0FD36-2008-418A-80D1-DD8B3BC7789F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7340796" y="200894"/>
            <a:ext cx="1803204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МИНИСТЕРСТВО </a:t>
            </a:r>
            <a:r>
              <a:rPr lang="kk-KZ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9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atinLnBrk="0"/>
            <a:r>
              <a:rPr lang="ru-RU" sz="9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РЕСПУБЛИКИ КАЗАХСТАН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79526" y="10394"/>
            <a:ext cx="4572000" cy="9002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НПА, регламентирующие </a:t>
            </a:r>
          </a:p>
          <a:p>
            <a:pPr algn="ctr"/>
            <a:r>
              <a:rPr lang="ru-RU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подготовку специалистов в резидентуре </a:t>
            </a:r>
          </a:p>
          <a:p>
            <a:pPr algn="ctr"/>
            <a:r>
              <a:rPr lang="ru-RU" sz="17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РК</a:t>
            </a:r>
            <a:endParaRPr lang="ru-RU" sz="17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89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единительная линия 41"/>
          <p:cNvCxnSpPr/>
          <p:nvPr/>
        </p:nvCxnSpPr>
        <p:spPr>
          <a:xfrm>
            <a:off x="0" y="69954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2322040" y="137939"/>
            <a:ext cx="4644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Предлагаемый порядок ЕНВЭР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НЦТ </a:t>
            </a:r>
            <a:endParaRPr lang="en-US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Picture 2" descr="https://www.nrchd.kz/images/banners/logor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08" y="-81082"/>
            <a:ext cx="2376264" cy="63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组合 95">
            <a:extLst>
              <a:ext uri="{FF2B5EF4-FFF2-40B4-BE49-F238E27FC236}">
                <a16:creationId xmlns:a16="http://schemas.microsoft.com/office/drawing/2014/main" id="{FD4EB357-BF6E-4133-BA3A-E08F349557CA}"/>
              </a:ext>
            </a:extLst>
          </p:cNvPr>
          <p:cNvGrpSpPr/>
          <p:nvPr/>
        </p:nvGrpSpPr>
        <p:grpSpPr>
          <a:xfrm>
            <a:off x="6049860" y="898676"/>
            <a:ext cx="3069884" cy="578148"/>
            <a:chOff x="141990" y="1243081"/>
            <a:chExt cx="3069884" cy="578148"/>
          </a:xfrm>
        </p:grpSpPr>
        <p:sp>
          <p:nvSpPr>
            <p:cNvPr id="49" name="文本框 3">
              <a:extLst>
                <a:ext uri="{FF2B5EF4-FFF2-40B4-BE49-F238E27FC236}">
                  <a16:creationId xmlns:a16="http://schemas.microsoft.com/office/drawing/2014/main" id="{5F8CB912-E8D9-412D-A495-9FBEE3BCBFFB}"/>
                </a:ext>
              </a:extLst>
            </p:cNvPr>
            <p:cNvSpPr txBox="1"/>
            <p:nvPr/>
          </p:nvSpPr>
          <p:spPr>
            <a:xfrm>
              <a:off x="600865" y="1560195"/>
              <a:ext cx="2611009" cy="261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500"/>
                </a:lnSpc>
              </a:pPr>
              <a:endParaRPr lang="ru-RU" altLang="zh-CN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</a:endParaRPr>
            </a:p>
          </p:txBody>
        </p:sp>
        <p:cxnSp>
          <p:nvCxnSpPr>
            <p:cNvPr id="50" name="直接连接符 5">
              <a:extLst>
                <a:ext uri="{FF2B5EF4-FFF2-40B4-BE49-F238E27FC236}">
                  <a16:creationId xmlns:a16="http://schemas.microsoft.com/office/drawing/2014/main" id="{AAFAC730-574D-4CA6-A166-518781E140F7}"/>
                </a:ext>
              </a:extLst>
            </p:cNvPr>
            <p:cNvCxnSpPr/>
            <p:nvPr/>
          </p:nvCxnSpPr>
          <p:spPr>
            <a:xfrm>
              <a:off x="141990" y="1243081"/>
              <a:ext cx="235878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C5B993B7-043B-45C9-859E-9524570877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3174"/>
            <a:ext cx="648072" cy="497812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9DE0FD36-2008-418A-80D1-DD8B3BC7789F}"/>
              </a:ext>
            </a:extLst>
          </p:cNvPr>
          <p:cNvSpPr txBox="1"/>
          <p:nvPr/>
        </p:nvSpPr>
        <p:spPr>
          <a:xfrm>
            <a:off x="7668344" y="14829"/>
            <a:ext cx="1656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/>
            <a:r>
              <a:rPr lang="ru-RU" sz="9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МИНИСТЕРСТВО </a:t>
            </a:r>
          </a:p>
          <a:p>
            <a:pPr latinLnBrk="0"/>
            <a:r>
              <a:rPr lang="kk-KZ" sz="9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ЗДРАВООХРАНЕНИЯ</a:t>
            </a:r>
            <a:endParaRPr lang="ru-RU" sz="900" b="1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atinLnBrk="0"/>
            <a:r>
              <a:rPr lang="ru-RU" sz="9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РЕСПУБЛИКИ КАЗАХСТАН</a:t>
            </a:r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62727"/>
              </p:ext>
            </p:extLst>
          </p:nvPr>
        </p:nvGraphicFramePr>
        <p:xfrm>
          <a:off x="0" y="714083"/>
          <a:ext cx="9144000" cy="4576744"/>
        </p:xfrm>
        <a:graphic>
          <a:graphicData uri="http://schemas.openxmlformats.org/drawingml/2006/table">
            <a:tbl>
              <a:tblPr firstRow="1" bandRow="1"/>
              <a:tblGrid>
                <a:gridCol w="2074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078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поступления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резидентуру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14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en-US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</a:p>
                    <a:p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</a:t>
                      </a:r>
                      <a:r>
                        <a:rPr lang="kk-KZ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документов:</a:t>
                      </a:r>
                    </a:p>
                    <a:p>
                      <a:r>
                        <a:rPr lang="kk-KZ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обязательные</a:t>
                      </a:r>
                      <a:r>
                        <a:rPr lang="en-US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kk-KZ" sz="10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kk-KZ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 дополнительные</a:t>
                      </a:r>
                    </a:p>
                    <a:p>
                      <a:r>
                        <a:rPr lang="kk-KZ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(электронный портфолио)</a:t>
                      </a:r>
                      <a:endParaRPr lang="kk-KZ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заявлений поступающих в резидентуру проводится через информационную систему Национального центра тестирования;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Диплом о присуждении степени бакалавра здравоохранения и приложения к диплому на казахском, русском и английском языках (скан);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Свидетельство об окончании интернатуры (скан);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Сертификат специалиста в области здравоохранения (при наличии);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Документ, удостоверяющий личность (требуется для идентификации личности);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Трудовая книжка (при наличии) (скан);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Шесть фотографий размером 3×4 сантиметра;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Медицинская справка 075-у;</a:t>
                      </a:r>
                      <a:b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Электронный сертификат, подтверждающий владение иностранным языком (английский, немецкий, французский)</a:t>
                      </a:r>
                    </a:p>
                    <a:p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</a:t>
                      </a:r>
                      <a:r>
                        <a:rPr lang="ru-RU" sz="1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GPA-30%, Оценка итоговой аттестации ИГА (независимое тестирование, проводимое НЦНЭ-30%)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8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</a:t>
                      </a:r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</a:p>
                    <a:p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Вступительный</a:t>
                      </a:r>
                      <a:r>
                        <a:rPr lang="kk-KZ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экзамен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♦ Проведение вступительного экзамена/тестирования на базе НЦТ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(порог</a:t>
                      </a:r>
                      <a:r>
                        <a:rPr lang="ru-RU" sz="1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75% из</a:t>
                      </a:r>
                      <a:r>
                        <a:rPr lang="ru-RU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r>
                        <a:rPr lang="en-US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553">
                <a:tc>
                  <a:txBody>
                    <a:bodyPr/>
                    <a:lstStyle/>
                    <a:p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</a:t>
                      </a:r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Собеседование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♦ Собеседование (порог 85% из 100%) на базе ОМО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623833"/>
                  </a:ext>
                </a:extLst>
              </a:tr>
              <a:tr h="841679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r>
                        <a:rPr lang="ru-RU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Итоговый  подсчет баллов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kk-KZ" sz="1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</a:t>
                      </a:r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GPA (за 7 лет обучения) и </a:t>
                      </a:r>
                      <a:r>
                        <a:rPr lang="ru-RU" sz="1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итоговой аттестации </a:t>
                      </a:r>
                      <a:r>
                        <a:rPr lang="kk-KZ" sz="1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(независимое тестирование, проводимое НЦНЭ – 30 баллов  -  </a:t>
                      </a:r>
                      <a:r>
                        <a:rPr lang="kk-KZ" sz="1000" b="1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ОБСУЖДЕНИЕ</a:t>
                      </a:r>
                      <a:endParaRPr lang="ru-RU" sz="1000" b="1" baseline="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вступительного экзамена – 50 баллов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 – 20 баллов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♦ </a:t>
                      </a:r>
                      <a:r>
                        <a:rPr lang="ru-RU" sz="1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Пороговый балл-75 баллов из возможных 100 баллов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506874"/>
                  </a:ext>
                </a:extLst>
              </a:tr>
              <a:tr h="54461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</a:t>
                      </a:r>
                      <a:r>
                        <a:rPr lang="ru-RU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спорных вопросов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/>
                      <a:r>
                        <a:rPr lang="kk-KZ" sz="10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случае возникновения спорных вопросов учитывается электронный портфолио претендента</a:t>
                      </a:r>
                      <a:r>
                        <a:rPr lang="kk-KZ" sz="10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ru-RU" sz="1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достижения в клинической и научной деятельности, наличие опыта участия в волонтерских программах движениях, работа</a:t>
                      </a:r>
                      <a:r>
                        <a:rPr kumimoji="0" lang="ru-RU" sz="10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домах престарелых, инвалидов,</a:t>
                      </a:r>
                      <a:r>
                        <a:rPr kumimoji="0" lang="ru-RU" sz="1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наличие сертификатов </a:t>
                      </a:r>
                      <a:r>
                        <a:rPr kumimoji="0" lang="en-US" sz="1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TOEFL</a:t>
                      </a:r>
                      <a:r>
                        <a:rPr kumimoji="0" lang="ru-RU" sz="1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kk-KZ" sz="1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IELTS</a:t>
                      </a:r>
                      <a:r>
                        <a:rPr kumimoji="0" lang="ru-RU" sz="10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др.</a:t>
                      </a:r>
                      <a:r>
                        <a:rPr kumimoji="0" lang="kk-KZ" sz="1000" b="0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рекомендательные письма и т.д.</a:t>
                      </a:r>
                      <a:r>
                        <a:rPr lang="kk-KZ" sz="10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55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ru-RU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-</a:t>
                      </a:r>
                      <a:r>
                        <a:rPr lang="ru-RU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Зачисление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ru-RU" sz="10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♦ 28 августа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71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340122" y="1201456"/>
            <a:ext cx="3923928" cy="338554"/>
          </a:xfrm>
          <a:ln w="6350">
            <a:solidFill>
              <a:schemeClr val="tx1"/>
            </a:solidFill>
          </a:ln>
        </p:spPr>
        <p:txBody>
          <a:bodyPr/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Предлагаемый новый ЕНВЭР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384062"/>
              </p:ext>
            </p:extLst>
          </p:nvPr>
        </p:nvGraphicFramePr>
        <p:xfrm>
          <a:off x="332848" y="1779662"/>
          <a:ext cx="3961215" cy="3203570"/>
        </p:xfrm>
        <a:graphic>
          <a:graphicData uri="http://schemas.openxmlformats.org/drawingml/2006/table">
            <a:tbl>
              <a:tblPr firstRow="1" bandRow="1"/>
              <a:tblGrid>
                <a:gridCol w="914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6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691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270"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</a:t>
                      </a:r>
                      <a:endParaRPr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71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spc="-6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71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764">
                <a:tc row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базе НЦТ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(проходной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 -  75)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Средний балл 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GPA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ИГА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2391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2391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055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 на готовность к обучению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резиденту</a:t>
                      </a:r>
                    </a:p>
                  </a:txBody>
                  <a:tcPr marL="0" marR="0" marT="8239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ru-RU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2391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222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 по профилю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(ситуационный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 по двум дисциплинам)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7154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239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0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1238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 по двум (из 49) 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Специальностям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1918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239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54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базе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ВУЗаНИИ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НЦ</a:t>
                      </a:r>
                    </a:p>
                  </a:txBody>
                  <a:tcPr marL="0" marR="0" marT="12382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1345"/>
                        </a:spcBef>
                      </a:pPr>
                      <a:r>
                        <a:rPr lang="kk-KZ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2811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1500"/>
                        </a:spcBef>
                      </a:pPr>
                      <a:r>
                        <a:rPr lang="kk-KZ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2811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464871"/>
                  </a:ext>
                </a:extLst>
              </a:tr>
              <a:tr h="4126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123825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2811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12811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6558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731611" y="1183337"/>
            <a:ext cx="4148158" cy="338554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ВЭ в докторантуру</a:t>
            </a:r>
            <a:r>
              <a:rPr lang="en-US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 РК</a:t>
            </a:r>
            <a:endParaRPr lang="ru-RU" sz="1600" b="1" dirty="0">
              <a:solidFill>
                <a:prstClr val="black">
                  <a:lumMod val="75000"/>
                  <a:lumOff val="25000"/>
                </a:prstClr>
              </a:solidFill>
              <a:cs typeface="Arial" pitchFamily="34" charset="0"/>
            </a:endParaRPr>
          </a:p>
        </p:txBody>
      </p:sp>
      <p:graphicFrame>
        <p:nvGraphicFramePr>
          <p:cNvPr id="9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036630"/>
              </p:ext>
            </p:extLst>
          </p:nvPr>
        </p:nvGraphicFramePr>
        <p:xfrm>
          <a:off x="4644008" y="1779663"/>
          <a:ext cx="4235761" cy="3177850"/>
        </p:xfrm>
        <a:graphic>
          <a:graphicData uri="http://schemas.openxmlformats.org/drawingml/2006/table">
            <a:tbl>
              <a:tblPr firstRow="1" bandRow="1"/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7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150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</a:t>
                      </a:r>
                      <a:endParaRPr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71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spc="-65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71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934">
                <a:tc rowSpan="4"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 базе  НЦТ 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(проходной      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 - 60)</a:t>
                      </a:r>
                    </a:p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b="1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Эссе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23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239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032644"/>
                  </a:ext>
                </a:extLst>
              </a:tr>
              <a:tr h="447282">
                <a:tc vMerge="1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Bahnschrift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256540" indent="-84772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 на готовность к обучению</a:t>
                      </a:r>
                      <a:r>
                        <a:rPr lang="ru-RU" sz="12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докторантуре</a:t>
                      </a:r>
                    </a:p>
                  </a:txBody>
                  <a:tcPr marL="0" marR="0" marT="8715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53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404495" indent="1333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Тест по профилю группы </a:t>
                      </a:r>
                    </a:p>
                    <a:p>
                      <a:pPr marL="0" marR="404495" indent="13335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 программ</a:t>
                      </a:r>
                    </a:p>
                  </a:txBody>
                  <a:tcPr marL="0" marR="0" marT="101918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18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1918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763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12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kk-KZ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базе ВУЗа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Собеседование</a:t>
                      </a:r>
                    </a:p>
                  </a:txBody>
                  <a:tcPr marL="0" marR="0" marT="12811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2811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789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2811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28111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4033259"/>
                  </a:ext>
                </a:extLst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flipV="1">
            <a:off x="323528" y="1634537"/>
            <a:ext cx="8521903" cy="656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07504" y="340791"/>
            <a:ext cx="8842323" cy="584775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Сравнительная таблица вступительного экзамена в докторантуру и предлагаемого вступительного экзамена в резидентуру на базе НЦТ </a:t>
            </a:r>
            <a:endParaRPr lang="ru-RU" sz="1600" b="1" dirty="0">
              <a:solidFill>
                <a:prstClr val="black">
                  <a:lumMod val="75000"/>
                  <a:lumOff val="25000"/>
                </a:prst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51897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7534</TotalTime>
  <Words>2959</Words>
  <Application>Microsoft Office PowerPoint</Application>
  <PresentationFormat>Экран (16:9)</PresentationFormat>
  <Paragraphs>343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맑은 고딕</vt:lpstr>
      <vt:lpstr>微软雅黑</vt:lpstr>
      <vt:lpstr>Arial</vt:lpstr>
      <vt:lpstr>Calibri</vt:lpstr>
      <vt:lpstr>Times New Roman</vt:lpstr>
      <vt:lpstr>Wingdings</vt:lpstr>
      <vt:lpstr>Cover and End Slide Master</vt:lpstr>
      <vt:lpstr>Contents Slide Master</vt:lpstr>
      <vt:lpstr>Section Break Slide Master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User</cp:lastModifiedBy>
  <cp:revision>190</cp:revision>
  <dcterms:created xsi:type="dcterms:W3CDTF">2016-12-05T23:26:54Z</dcterms:created>
  <dcterms:modified xsi:type="dcterms:W3CDTF">2023-05-02T07:08:41Z</dcterms:modified>
</cp:coreProperties>
</file>