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5" r:id="rId2"/>
    <p:sldId id="267" r:id="rId3"/>
    <p:sldId id="261" r:id="rId4"/>
    <p:sldId id="264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7"/>
    <p:restoredTop sz="94640"/>
  </p:normalViewPr>
  <p:slideViewPr>
    <p:cSldViewPr snapToGrid="0">
      <p:cViewPr varScale="1">
        <p:scale>
          <a:sx n="102" d="100"/>
          <a:sy n="102" d="100"/>
        </p:scale>
        <p:origin x="2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20C14-1D2D-4352-8802-7A9DC7D40491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E0AF3-8B45-44A8-B133-372955191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153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E0AF3-8B45-44A8-B133-37295519169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642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47647-FE87-4FFC-968B-7CA57DEFEEF0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3AC3-0BAA-4465-B265-F12AF6977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92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47647-FE87-4FFC-968B-7CA57DEFEEF0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3AC3-0BAA-4465-B265-F12AF6977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834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47647-FE87-4FFC-968B-7CA57DEFEEF0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3AC3-0BAA-4465-B265-F12AF6977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313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47647-FE87-4FFC-968B-7CA57DEFEEF0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3AC3-0BAA-4465-B265-F12AF6977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74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47647-FE87-4FFC-968B-7CA57DEFEEF0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3AC3-0BAA-4465-B265-F12AF6977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921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47647-FE87-4FFC-968B-7CA57DEFEEF0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3AC3-0BAA-4465-B265-F12AF6977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40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47647-FE87-4FFC-968B-7CA57DEFEEF0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3AC3-0BAA-4465-B265-F12AF6977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528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47647-FE87-4FFC-968B-7CA57DEFEEF0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3AC3-0BAA-4465-B265-F12AF6977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510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47647-FE87-4FFC-968B-7CA57DEFEEF0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3AC3-0BAA-4465-B265-F12AF6977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468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47647-FE87-4FFC-968B-7CA57DEFEEF0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3AC3-0BAA-4465-B265-F12AF6977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744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47647-FE87-4FFC-968B-7CA57DEFEEF0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3AC3-0BAA-4465-B265-F12AF6977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51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47647-FE87-4FFC-968B-7CA57DEFEEF0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73AC3-0BAA-4465-B265-F12AF6977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469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Оформление</a:t>
            </a:r>
            <a:r>
              <a:rPr lang="ru-RU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800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документов об образовании на английском языке</a:t>
            </a:r>
            <a:r>
              <a:rPr lang="ru-KZ" sz="4800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 </a:t>
            </a:r>
            <a:endParaRPr lang="ru-RU" sz="4800" b="1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63076" y="3830877"/>
            <a:ext cx="5623291" cy="838200"/>
          </a:xfrm>
        </p:spPr>
        <p:txBody>
          <a:bodyPr>
            <a:noAutofit/>
          </a:bodyPr>
          <a:lstStyle/>
          <a:p>
            <a:r>
              <a:rPr lang="ru-RU" sz="2000" b="1" dirty="0" err="1">
                <a:solidFill>
                  <a:srgbClr val="0070C0"/>
                </a:solidFill>
              </a:rPr>
              <a:t>Риклефс</a:t>
            </a:r>
            <a:r>
              <a:rPr lang="ru-RU" sz="2000" b="1" dirty="0">
                <a:solidFill>
                  <a:srgbClr val="0070C0"/>
                </a:solidFill>
              </a:rPr>
              <a:t> В.П. </a:t>
            </a:r>
          </a:p>
          <a:p>
            <a:r>
              <a:rPr lang="ru-RU" sz="2000" dirty="0">
                <a:solidFill>
                  <a:srgbClr val="0070C0"/>
                </a:solidFill>
              </a:rPr>
              <a:t>Проректор по стратегическому развитию и международному </a:t>
            </a:r>
            <a:r>
              <a:rPr lang="ru-RU" sz="2000" dirty="0" err="1">
                <a:solidFill>
                  <a:srgbClr val="0070C0"/>
                </a:solidFill>
              </a:rPr>
              <a:t>сотрудническтву</a:t>
            </a:r>
            <a:r>
              <a:rPr lang="ru-RU" sz="2000" dirty="0">
                <a:solidFill>
                  <a:srgbClr val="0070C0"/>
                </a:solidFill>
              </a:rPr>
              <a:t> НАО «МУК»</a:t>
            </a:r>
          </a:p>
          <a:p>
            <a:endParaRPr lang="ru-RU" sz="2000" dirty="0">
              <a:solidFill>
                <a:srgbClr val="0070C0"/>
              </a:solidFill>
            </a:endParaRPr>
          </a:p>
          <a:p>
            <a:r>
              <a:rPr lang="ru-RU" sz="2000" b="1" dirty="0">
                <a:solidFill>
                  <a:srgbClr val="0070C0"/>
                </a:solidFill>
              </a:rPr>
              <a:t>Жунусова А.Б</a:t>
            </a:r>
          </a:p>
          <a:p>
            <a:r>
              <a:rPr lang="ru-RU" sz="2000" dirty="0">
                <a:solidFill>
                  <a:srgbClr val="0070C0"/>
                </a:solidFill>
              </a:rPr>
              <a:t>Руководитель центра аккредитации и рейтинга НАО «МУА»</a:t>
            </a:r>
          </a:p>
        </p:txBody>
      </p:sp>
    </p:spTree>
    <p:extLst>
      <p:ext uri="{BB962C8B-B14F-4D97-AF65-F5344CB8AC3E}">
        <p14:creationId xmlns:p14="http://schemas.microsoft.com/office/powerpoint/2010/main" val="348431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142" y="348343"/>
            <a:ext cx="11477272" cy="6085114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0070C0"/>
                </a:solidFill>
                <a:cs typeface="Arial" panose="020B0604020202020204" pitchFamily="34" charset="0"/>
              </a:rPr>
              <a:t>Оформление документов об образовании на английском языке</a:t>
            </a:r>
            <a:endParaRPr lang="ru-RU" sz="2400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solidFill>
                  <a:srgbClr val="0070C0"/>
                </a:solidFill>
                <a:cs typeface="Arial" panose="020B0604020202020204" pitchFamily="34" charset="0"/>
              </a:rPr>
              <a:t>ГОСО регламентирует наименование образовательных программ, уровней  и квалификаций только на казахском и русском языках</a:t>
            </a:r>
          </a:p>
          <a:p>
            <a:pPr algn="just"/>
            <a:r>
              <a:rPr lang="ru-RU" sz="2400" dirty="0">
                <a:solidFill>
                  <a:srgbClr val="0070C0"/>
                </a:solidFill>
                <a:cs typeface="Arial" panose="020B0604020202020204" pitchFamily="34" charset="0"/>
              </a:rPr>
              <a:t>Возникают разночтения в наименовании между университетами, приводящие иногда к конфликтам между иностранными выпускниками различных лет и различных университетов</a:t>
            </a:r>
          </a:p>
          <a:p>
            <a:pPr algn="just"/>
            <a:r>
              <a:rPr lang="ru-RU" sz="2400" dirty="0">
                <a:solidFill>
                  <a:srgbClr val="0070C0"/>
                </a:solidFill>
                <a:cs typeface="Arial" panose="020B0604020202020204" pitchFamily="34" charset="0"/>
              </a:rPr>
              <a:t>Предлагается УМО по направлению «Здравоохранение» вести Реестр наименований на английском языке на текущий год (могут быть изменения в связи с изменениями в ГОСО и других нормативных документах) и ежегодно согласовывать наименования – </a:t>
            </a:r>
            <a:r>
              <a:rPr lang="ru-RU" sz="2400" i="1" dirty="0">
                <a:solidFill>
                  <a:srgbClr val="0070C0"/>
                </a:solidFill>
                <a:cs typeface="Arial" panose="020B0604020202020204" pitchFamily="34" charset="0"/>
              </a:rPr>
              <a:t>образец Реестра в Приложении</a:t>
            </a:r>
          </a:p>
          <a:p>
            <a:pPr algn="just"/>
            <a:endParaRPr lang="ru-RU" sz="2400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400" b="1" dirty="0">
                <a:solidFill>
                  <a:srgbClr val="0070C0"/>
                </a:solidFill>
                <a:cs typeface="Arial" panose="020B0604020202020204" pitchFamily="34" charset="0"/>
              </a:rPr>
              <a:t>Некоторые примеры:</a:t>
            </a:r>
            <a:r>
              <a:rPr lang="ru-RU" sz="2400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endParaRPr lang="en-US" sz="2400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algn="just"/>
            <a:r>
              <a:rPr lang="ru-RU" sz="2200" dirty="0">
                <a:solidFill>
                  <a:srgbClr val="0070C0"/>
                </a:solidFill>
                <a:cs typeface="Arial" panose="020B0604020202020204" pitchFamily="34" charset="0"/>
              </a:rPr>
              <a:t>«Сестринское дело» – </a:t>
            </a:r>
            <a:r>
              <a:rPr lang="ru-RU" sz="2200" b="1" dirty="0">
                <a:solidFill>
                  <a:srgbClr val="0070C0"/>
                </a:solidFill>
                <a:cs typeface="Arial" panose="020B0604020202020204" pitchFamily="34" charset="0"/>
              </a:rPr>
              <a:t>«</a:t>
            </a:r>
            <a:r>
              <a:rPr lang="en-US" sz="2200" b="1" dirty="0">
                <a:solidFill>
                  <a:srgbClr val="0070C0"/>
                </a:solidFill>
                <a:cs typeface="Arial" panose="020B0604020202020204" pitchFamily="34" charset="0"/>
              </a:rPr>
              <a:t>Nursing»</a:t>
            </a:r>
            <a:r>
              <a:rPr lang="en-US" sz="2200" dirty="0">
                <a:solidFill>
                  <a:srgbClr val="0070C0"/>
                </a:solidFill>
                <a:cs typeface="Arial" panose="020B0604020202020204" pitchFamily="34" charset="0"/>
              </a:rPr>
              <a:t>, </a:t>
            </a:r>
            <a:r>
              <a:rPr lang="ru-RU" sz="2200" dirty="0">
                <a:solidFill>
                  <a:srgbClr val="0070C0"/>
                </a:solidFill>
                <a:cs typeface="Arial" panose="020B0604020202020204" pitchFamily="34" charset="0"/>
              </a:rPr>
              <a:t>«</a:t>
            </a:r>
            <a:r>
              <a:rPr lang="en-US" sz="2200" dirty="0">
                <a:solidFill>
                  <a:srgbClr val="0070C0"/>
                </a:solidFill>
                <a:cs typeface="Arial" panose="020B0604020202020204" pitchFamily="34" charset="0"/>
              </a:rPr>
              <a:t>Nursing business»</a:t>
            </a:r>
          </a:p>
          <a:p>
            <a:pPr algn="just"/>
            <a:r>
              <a:rPr lang="ru-RU" sz="2200" dirty="0">
                <a:solidFill>
                  <a:srgbClr val="0070C0"/>
                </a:solidFill>
                <a:cs typeface="Arial" panose="020B0604020202020204" pitchFamily="34" charset="0"/>
              </a:rPr>
              <a:t>«Стоматология» – </a:t>
            </a:r>
            <a:r>
              <a:rPr lang="ru-RU" sz="2200" b="1" dirty="0">
                <a:solidFill>
                  <a:srgbClr val="0070C0"/>
                </a:solidFill>
                <a:cs typeface="Arial" panose="020B0604020202020204" pitchFamily="34" charset="0"/>
              </a:rPr>
              <a:t>«</a:t>
            </a:r>
            <a:r>
              <a:rPr lang="ru-RU" sz="2200" b="1" dirty="0" err="1">
                <a:solidFill>
                  <a:srgbClr val="0070C0"/>
                </a:solidFill>
                <a:cs typeface="Arial" panose="020B0604020202020204" pitchFamily="34" charset="0"/>
              </a:rPr>
              <a:t>D</a:t>
            </a:r>
            <a:r>
              <a:rPr lang="en-US" sz="2200" b="1" dirty="0" err="1">
                <a:solidFill>
                  <a:srgbClr val="0070C0"/>
                </a:solidFill>
                <a:cs typeface="Arial" panose="020B0604020202020204" pitchFamily="34" charset="0"/>
              </a:rPr>
              <a:t>entistry</a:t>
            </a:r>
            <a:r>
              <a:rPr lang="en-US" sz="2200" b="1" dirty="0">
                <a:solidFill>
                  <a:srgbClr val="0070C0"/>
                </a:solidFill>
                <a:cs typeface="Arial" panose="020B0604020202020204" pitchFamily="34" charset="0"/>
              </a:rPr>
              <a:t>»</a:t>
            </a:r>
            <a:r>
              <a:rPr lang="en-US" sz="2200" dirty="0">
                <a:solidFill>
                  <a:srgbClr val="0070C0"/>
                </a:solidFill>
                <a:cs typeface="Arial" panose="020B0604020202020204" pitchFamily="34" charset="0"/>
              </a:rPr>
              <a:t>, </a:t>
            </a:r>
            <a:r>
              <a:rPr lang="ru-RU" sz="2200" dirty="0">
                <a:solidFill>
                  <a:srgbClr val="0070C0"/>
                </a:solidFill>
                <a:cs typeface="Arial" panose="020B0604020202020204" pitchFamily="34" charset="0"/>
              </a:rPr>
              <a:t>«</a:t>
            </a:r>
            <a:r>
              <a:rPr lang="ru-RU" sz="2200" dirty="0" err="1">
                <a:solidFill>
                  <a:srgbClr val="0070C0"/>
                </a:solidFill>
                <a:cs typeface="Arial" panose="020B0604020202020204" pitchFamily="34" charset="0"/>
              </a:rPr>
              <a:t>S</a:t>
            </a:r>
            <a:r>
              <a:rPr lang="en-US" sz="2200" dirty="0" err="1">
                <a:solidFill>
                  <a:srgbClr val="0070C0"/>
                </a:solidFill>
                <a:cs typeface="Arial" panose="020B0604020202020204" pitchFamily="34" charset="0"/>
              </a:rPr>
              <a:t>tomatology</a:t>
            </a:r>
            <a:r>
              <a:rPr lang="en-US" sz="2200" dirty="0">
                <a:solidFill>
                  <a:srgbClr val="0070C0"/>
                </a:solidFill>
                <a:cs typeface="Arial" panose="020B0604020202020204" pitchFamily="34" charset="0"/>
              </a:rPr>
              <a:t>»</a:t>
            </a:r>
          </a:p>
          <a:p>
            <a:pPr algn="just"/>
            <a:r>
              <a:rPr lang="ru-RU" sz="2200" dirty="0">
                <a:solidFill>
                  <a:srgbClr val="0070C0"/>
                </a:solidFill>
                <a:cs typeface="Arial" panose="020B0604020202020204" pitchFamily="34" charset="0"/>
              </a:rPr>
              <a:t>«Бакалавр здравоохранения» – </a:t>
            </a:r>
            <a:r>
              <a:rPr lang="ru-RU" sz="2200" b="1" dirty="0">
                <a:solidFill>
                  <a:srgbClr val="0070C0"/>
                </a:solidFill>
                <a:cs typeface="Arial" panose="020B0604020202020204" pitchFamily="34" charset="0"/>
              </a:rPr>
              <a:t>«</a:t>
            </a:r>
            <a:r>
              <a:rPr lang="en-US" sz="2200" b="1" dirty="0">
                <a:solidFill>
                  <a:srgbClr val="0070C0"/>
                </a:solidFill>
                <a:cs typeface="Arial" panose="020B0604020202020204" pitchFamily="34" charset="0"/>
              </a:rPr>
              <a:t>Bachelor of Health»</a:t>
            </a:r>
            <a:r>
              <a:rPr lang="en-US" sz="2200" dirty="0">
                <a:solidFill>
                  <a:srgbClr val="0070C0"/>
                </a:solidFill>
                <a:cs typeface="Arial" panose="020B0604020202020204" pitchFamily="34" charset="0"/>
              </a:rPr>
              <a:t>, </a:t>
            </a:r>
            <a:r>
              <a:rPr lang="ru-RU" sz="2200" dirty="0">
                <a:solidFill>
                  <a:srgbClr val="0070C0"/>
                </a:solidFill>
                <a:cs typeface="Arial" panose="020B0604020202020204" pitchFamily="34" charset="0"/>
              </a:rPr>
              <a:t>«</a:t>
            </a:r>
            <a:r>
              <a:rPr lang="en-US" sz="2200" dirty="0">
                <a:solidFill>
                  <a:srgbClr val="0070C0"/>
                </a:solidFill>
                <a:cs typeface="Arial" panose="020B0604020202020204" pitchFamily="34" charset="0"/>
              </a:rPr>
              <a:t>Bachelor of Healthcare», </a:t>
            </a:r>
            <a:r>
              <a:rPr lang="ru-RU" sz="2200" dirty="0">
                <a:solidFill>
                  <a:srgbClr val="0070C0"/>
                </a:solidFill>
                <a:cs typeface="Arial" panose="020B0604020202020204" pitchFamily="34" charset="0"/>
              </a:rPr>
              <a:t>«</a:t>
            </a:r>
            <a:r>
              <a:rPr lang="en-US" sz="2200" dirty="0">
                <a:solidFill>
                  <a:srgbClr val="0070C0"/>
                </a:solidFill>
                <a:cs typeface="Arial" panose="020B0604020202020204" pitchFamily="34" charset="0"/>
              </a:rPr>
              <a:t>Bachelor of Medicine»</a:t>
            </a:r>
          </a:p>
          <a:p>
            <a:pPr algn="just"/>
            <a:r>
              <a:rPr lang="ru-RU" sz="2200" dirty="0">
                <a:solidFill>
                  <a:srgbClr val="0070C0"/>
                </a:solidFill>
                <a:cs typeface="Arial" panose="020B0604020202020204" pitchFamily="34" charset="0"/>
              </a:rPr>
              <a:t>«Врач</a:t>
            </a:r>
            <a:r>
              <a:rPr lang="en-US" sz="2200" dirty="0">
                <a:solidFill>
                  <a:srgbClr val="0070C0"/>
                </a:solidFill>
                <a:cs typeface="Arial" panose="020B0604020202020204" pitchFamily="34" charset="0"/>
              </a:rPr>
              <a:t>»</a:t>
            </a:r>
            <a:r>
              <a:rPr lang="ru-RU" sz="2200" dirty="0">
                <a:solidFill>
                  <a:srgbClr val="0070C0"/>
                </a:solidFill>
                <a:cs typeface="Arial" panose="020B0604020202020204" pitchFamily="34" charset="0"/>
              </a:rPr>
              <a:t> – «</a:t>
            </a:r>
            <a:r>
              <a:rPr lang="en-US" sz="2200" dirty="0">
                <a:solidFill>
                  <a:srgbClr val="0070C0"/>
                </a:solidFill>
                <a:cs typeface="Arial" panose="020B0604020202020204" pitchFamily="34" charset="0"/>
              </a:rPr>
              <a:t>General </a:t>
            </a:r>
            <a:r>
              <a:rPr lang="ru-RU" sz="2200" dirty="0" err="1">
                <a:solidFill>
                  <a:srgbClr val="0070C0"/>
                </a:solidFill>
                <a:cs typeface="Arial" panose="020B0604020202020204" pitchFamily="34" charset="0"/>
              </a:rPr>
              <a:t>D</a:t>
            </a:r>
            <a:r>
              <a:rPr lang="en-US" sz="2200" dirty="0" err="1">
                <a:solidFill>
                  <a:srgbClr val="0070C0"/>
                </a:solidFill>
                <a:cs typeface="Arial" panose="020B0604020202020204" pitchFamily="34" charset="0"/>
              </a:rPr>
              <a:t>octor</a:t>
            </a:r>
            <a:r>
              <a:rPr lang="en-US" sz="2200" dirty="0">
                <a:solidFill>
                  <a:srgbClr val="0070C0"/>
                </a:solidFill>
                <a:cs typeface="Arial" panose="020B0604020202020204" pitchFamily="34" charset="0"/>
              </a:rPr>
              <a:t>», </a:t>
            </a:r>
            <a:r>
              <a:rPr lang="ru-RU" sz="2200" b="1" dirty="0">
                <a:solidFill>
                  <a:srgbClr val="0070C0"/>
                </a:solidFill>
                <a:cs typeface="Arial" panose="020B0604020202020204" pitchFamily="34" charset="0"/>
              </a:rPr>
              <a:t>«</a:t>
            </a:r>
            <a:r>
              <a:rPr lang="en-US" sz="2200" b="1" dirty="0">
                <a:solidFill>
                  <a:srgbClr val="0070C0"/>
                </a:solidFill>
                <a:cs typeface="Arial" panose="020B0604020202020204" pitchFamily="34" charset="0"/>
              </a:rPr>
              <a:t>Doctor of Medicine»</a:t>
            </a:r>
            <a:r>
              <a:rPr lang="en-US" sz="2200" dirty="0">
                <a:solidFill>
                  <a:srgbClr val="0070C0"/>
                </a:solidFill>
                <a:cs typeface="Arial" panose="020B0604020202020204" pitchFamily="34" charset="0"/>
              </a:rPr>
              <a:t>, </a:t>
            </a:r>
            <a:r>
              <a:rPr lang="ru-RU" sz="2200" dirty="0">
                <a:solidFill>
                  <a:srgbClr val="0070C0"/>
                </a:solidFill>
                <a:cs typeface="Arial" panose="020B0604020202020204" pitchFamily="34" charset="0"/>
              </a:rPr>
              <a:t>«</a:t>
            </a:r>
            <a:r>
              <a:rPr lang="en-US" sz="2200" dirty="0">
                <a:solidFill>
                  <a:srgbClr val="0070C0"/>
                </a:solidFill>
                <a:cs typeface="Arial" panose="020B0604020202020204" pitchFamily="34" charset="0"/>
              </a:rPr>
              <a:t>Medical doctor»</a:t>
            </a:r>
            <a:endParaRPr lang="ru-RU" sz="2200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18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138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142" y="348343"/>
            <a:ext cx="7368735" cy="60851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0070C0"/>
                </a:solidFill>
                <a:cs typeface="Arial" panose="020B0604020202020204" pitchFamily="34" charset="0"/>
              </a:rPr>
              <a:t>«Бакалавр медицины» или «Бакалавр здравоохранения»?</a:t>
            </a:r>
            <a:endParaRPr lang="ru-RU" sz="2400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1800" dirty="0">
                <a:solidFill>
                  <a:srgbClr val="0070C0"/>
                </a:solidFill>
                <a:cs typeface="Arial" panose="020B0604020202020204" pitchFamily="34" charset="0"/>
              </a:rPr>
              <a:t>ГОСО 647 МЗ до 21.02.2020 содержало следующее утверждение:</a:t>
            </a:r>
          </a:p>
          <a:p>
            <a:pPr marL="457200" lvl="1" indent="0" algn="just">
              <a:buNone/>
            </a:pPr>
            <a:r>
              <a:rPr lang="ru-RU" sz="1600" dirty="0">
                <a:solidFill>
                  <a:srgbClr val="0070C0"/>
                </a:solidFill>
                <a:cs typeface="Arial" panose="020B0604020202020204" pitchFamily="34" charset="0"/>
              </a:rPr>
              <a:t>в ВУЗах высшее специальное образование направлено на подготовку кадров:</a:t>
            </a:r>
          </a:p>
          <a:p>
            <a:pPr marL="457200" lvl="1" indent="0" algn="just">
              <a:buNone/>
            </a:pPr>
            <a:r>
              <a:rPr lang="ru-RU" sz="1600" dirty="0">
                <a:solidFill>
                  <a:srgbClr val="0070C0"/>
                </a:solidFill>
                <a:cs typeface="Arial" panose="020B0604020202020204" pitchFamily="34" charset="0"/>
              </a:rPr>
              <a:t>По специальности  "Общая медицина" с присвоением академической степени бакалавр медицины (срок обучения: 5 лет) и квалификация врач (срок обучения: 2 года).</a:t>
            </a:r>
            <a:endParaRPr lang="ru-RU" sz="1800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1800" dirty="0">
                <a:solidFill>
                  <a:srgbClr val="0070C0"/>
                </a:solidFill>
                <a:cs typeface="Arial" panose="020B0604020202020204" pitchFamily="34" charset="0"/>
              </a:rPr>
              <a:t>ГОСО 604 МОН с 31.10.2018 содержало требование о присуждении следующей степени по области «Здравоохранение и социальное обеспечение»:</a:t>
            </a:r>
          </a:p>
          <a:p>
            <a:pPr marL="457200" lvl="1" indent="0" algn="just">
              <a:buNone/>
            </a:pPr>
            <a:r>
              <a:rPr lang="ru-RU" sz="1600" dirty="0">
                <a:solidFill>
                  <a:srgbClr val="0070C0"/>
                </a:solidFill>
                <a:cs typeface="Arial" panose="020B0604020202020204" pitchFamily="34" charset="0"/>
              </a:rPr>
              <a:t>бакалавр здравоохранения по образовательной программе "код и наименование образовательной программы»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rgbClr val="0070C0"/>
                </a:solidFill>
                <a:cs typeface="Arial" panose="020B0604020202020204" pitchFamily="34" charset="0"/>
              </a:rPr>
              <a:t>С 21.02.2020 оба ГОСО синхронизированы и регламентируют присуждение степени «бакалавр здравоохранения»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8F47E57-1D4B-CB7F-D0CF-6571B4C0F0DB}"/>
              </a:ext>
            </a:extLst>
          </p:cNvPr>
          <p:cNvSpPr/>
          <p:nvPr/>
        </p:nvSpPr>
        <p:spPr>
          <a:xfrm>
            <a:off x="1410250" y="5207901"/>
            <a:ext cx="6736042" cy="320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Статья 68 Закона «Об образовании». Введение в действие настоящего Закона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FCAEAD0-8A32-AF3E-7B40-6AF2C1CB4F23}"/>
              </a:ext>
            </a:extLst>
          </p:cNvPr>
          <p:cNvSpPr/>
          <p:nvPr/>
        </p:nvSpPr>
        <p:spPr>
          <a:xfrm>
            <a:off x="582386" y="5491472"/>
            <a:ext cx="7822578" cy="1063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Лица, поступившие на обучение с соответствующими сроками обучения в организации образования до введения в действие настоящего Закона, заканчивают обучение по образовательным программам, действовавшим на момент поступления на обучение, с выдачей документа об образовании установленного образца, действовавшего на момент поступления на обучение.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82077DD-F124-B709-3230-DA0781F9AA12}"/>
              </a:ext>
            </a:extLst>
          </p:cNvPr>
          <p:cNvSpPr/>
          <p:nvPr/>
        </p:nvSpPr>
        <p:spPr>
          <a:xfrm>
            <a:off x="8680488" y="5528181"/>
            <a:ext cx="2630467" cy="5732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</a:rPr>
              <a:t>В ГОСО </a:t>
            </a:r>
            <a:r>
              <a:rPr lang="ru-RU" sz="1400" b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(ни в 604, ни в 647) подобных пунктов нет</a:t>
            </a:r>
            <a:endParaRPr lang="ru-RU" sz="1400" dirty="0">
              <a:solidFill>
                <a:srgbClr val="0070C0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graphicFrame>
        <p:nvGraphicFramePr>
          <p:cNvPr id="7" name="Объект 3">
            <a:extLst>
              <a:ext uri="{FF2B5EF4-FFF2-40B4-BE49-F238E27FC236}">
                <a16:creationId xmlns:a16="http://schemas.microsoft.com/office/drawing/2014/main" id="{F2EDAB32-2858-3649-BA67-A490882D31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6409086"/>
              </p:ext>
            </p:extLst>
          </p:nvPr>
        </p:nvGraphicFramePr>
        <p:xfrm>
          <a:off x="7786266" y="2140443"/>
          <a:ext cx="4133592" cy="2170811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160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2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0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Учебный год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ГОСО 2015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«Бакалавр медицины»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ГОСО 2020 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«</a:t>
                      </a:r>
                      <a:r>
                        <a:rPr lang="ru-RU" sz="1400" dirty="0">
                          <a:effectLst/>
                        </a:rPr>
                        <a:t>Бакалавр здравоохранения»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53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53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2020-2021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53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2021-2022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2022-2023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70C0"/>
                          </a:solidFill>
                          <a:effectLst/>
                        </a:rPr>
                        <a:t>4</a:t>
                      </a:r>
                      <a:endParaRPr lang="ru-RU" sz="20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653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2023-2024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70C0"/>
                          </a:solidFill>
                          <a:effectLst/>
                        </a:rPr>
                        <a:t>5</a:t>
                      </a:r>
                      <a:endParaRPr lang="ru-RU" sz="20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653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2024-2025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392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П</a:t>
            </a:r>
            <a:r>
              <a:rPr lang="ru-RU" dirty="0" err="1"/>
              <a:t>ринять</a:t>
            </a:r>
            <a:r>
              <a:rPr lang="ru-RU" dirty="0"/>
              <a:t> предложения по Реестру оформления документов об образовании на английском языке и утверждать его на УМО ежегодно до апреля.</a:t>
            </a:r>
          </a:p>
          <a:p>
            <a:pPr algn="just"/>
            <a:r>
              <a:rPr lang="ru-RU" dirty="0"/>
              <a:t>Предусмотреть возможность выдачи диплома на английском языке «бакалавр медицины» - «</a:t>
            </a:r>
            <a:r>
              <a:rPr lang="en-US" dirty="0"/>
              <a:t>bachelor of medicine</a:t>
            </a:r>
            <a:r>
              <a:rPr lang="ru-RU" dirty="0"/>
              <a:t>»</a:t>
            </a:r>
            <a:r>
              <a:rPr lang="en-US" dirty="0"/>
              <a:t> </a:t>
            </a:r>
            <a:r>
              <a:rPr lang="ru-RU" dirty="0"/>
              <a:t>или «бакалавр здравоохранения (медицины)» - «</a:t>
            </a:r>
            <a:r>
              <a:rPr lang="en-US" dirty="0"/>
              <a:t>bachelor of health (medicine)</a:t>
            </a:r>
            <a:r>
              <a:rPr lang="ru-RU" dirty="0"/>
              <a:t>»</a:t>
            </a:r>
            <a:r>
              <a:rPr lang="en-US" dirty="0"/>
              <a:t> </a:t>
            </a:r>
            <a:r>
              <a:rPr lang="ru-RU" dirty="0"/>
              <a:t>для будущих выпускников, поступивших по ГОСО с изменениями 2020 года (это студенты 1,2,3 курса по состоянию на 2022-2023 учебный год)</a:t>
            </a:r>
            <a:endParaRPr lang="en-US" dirty="0"/>
          </a:p>
          <a:p>
            <a:pPr algn="just"/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8207829" cy="864961"/>
          </a:xfrm>
        </p:spPr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Проект решения:</a:t>
            </a:r>
          </a:p>
        </p:txBody>
      </p:sp>
    </p:spTree>
    <p:extLst>
      <p:ext uri="{BB962C8B-B14F-4D97-AF65-F5344CB8AC3E}">
        <p14:creationId xmlns:p14="http://schemas.microsoft.com/office/powerpoint/2010/main" val="28344693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1437</TotalTime>
  <Words>471</Words>
  <Application>Microsoft Macintosh PowerPoint</Application>
  <PresentationFormat>Широкоэкранный</PresentationFormat>
  <Paragraphs>55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Оформление документов об образовании на английском языке </vt:lpstr>
      <vt:lpstr>Презентация PowerPoint</vt:lpstr>
      <vt:lpstr>Презентация PowerPoint</vt:lpstr>
      <vt:lpstr>Проект решения: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Ақбота Байсеит</dc:creator>
  <cp:lastModifiedBy>Риклефс Виктор</cp:lastModifiedBy>
  <cp:revision>33</cp:revision>
  <dcterms:created xsi:type="dcterms:W3CDTF">2023-03-29T08:21:54Z</dcterms:created>
  <dcterms:modified xsi:type="dcterms:W3CDTF">2023-03-31T07:18:16Z</dcterms:modified>
</cp:coreProperties>
</file>