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64" r:id="rId3"/>
    <p:sldId id="263" r:id="rId4"/>
    <p:sldId id="465" r:id="rId5"/>
    <p:sldId id="463" r:id="rId6"/>
    <p:sldId id="462" r:id="rId7"/>
    <p:sldId id="257" r:id="rId8"/>
    <p:sldId id="461" r:id="rId9"/>
    <p:sldId id="265" r:id="rId10"/>
    <p:sldId id="258" r:id="rId11"/>
    <p:sldId id="460" r:id="rId12"/>
    <p:sldId id="388" r:id="rId13"/>
    <p:sldId id="414" r:id="rId14"/>
    <p:sldId id="440" r:id="rId15"/>
    <p:sldId id="428" r:id="rId16"/>
    <p:sldId id="415" r:id="rId17"/>
    <p:sldId id="441" r:id="rId18"/>
    <p:sldId id="442" r:id="rId19"/>
    <p:sldId id="444" r:id="rId20"/>
    <p:sldId id="459" r:id="rId21"/>
    <p:sldId id="4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8CB76-AF84-47A1-A189-F306D073EF3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1A2B-FD53-4463-999C-12ED1B17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4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84C39-C245-4EBF-9255-36BDAE5198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13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7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14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7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15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16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17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18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 данном слайде мы наглядно демонстрируем ту работу, которую провели по выведению единицы профессиональной деятельности, согласно методическим указаниям, утвержденным МОН от 27 июня 3013г. Приказом  №292.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Основной единицей профессиональной деятельности отрасли является область профессиональной деятельности. Область деятельности представлена частью отрасли, направленная на решение определенной производственной задачи отрасли и представленная взаимосвязанными видами деятельности. У Области деятельности имеются 2 характеристики: функции области деятельности и квалификационные уровни в данной области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Вид деятельности представляет собой часть области профессиональной деятельности, предполагающий реализацию взаимосвязанных трудовых функций и соответствующее наличие трудовых компетенций согласно уровню квалификации.</a:t>
            </a:r>
          </a:p>
          <a:p>
            <a:pPr eaLnBrk="1" hangingPunct="1">
              <a:spcBef>
                <a:spcPct val="0"/>
              </a:spcBef>
            </a:pPr>
            <a:endParaRPr lang="tr-TR" altLang="ru-RU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fld id="{02380C18-7B63-484C-99FA-27E5AE5B83C4}" type="slidenum">
              <a:rPr lang="ru-RU" altLang="ru-RU" smtClean="0">
                <a:latin typeface="Calibri" pitchFamily="34" charset="0"/>
              </a:rPr>
              <a:pPr defTabSz="914400" eaLnBrk="1" hangingPunct="1"/>
              <a:t>19</a:t>
            </a:fld>
            <a:endParaRPr lang="ru-RU" alt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0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1EE40-0318-4BB8-4F95-90F1E2E2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3844FC-7178-E0A6-F400-55A97DDB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80398-5D7E-DB62-5018-440EA0D2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08C4E-6142-163A-B10C-F708B5F0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78121-5EA9-62B3-1921-59705DD2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D8C13-A51D-2890-484A-892D2CC4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83010D-EBDE-2316-E906-1446A51EB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C92A1C-A0D1-2064-AB0D-07E8D6F9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E66C0-7E19-4379-99AA-55A32329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11D7B-66F3-7A01-D05D-3A937B63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8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D401C1-1574-E717-C427-3B094C02C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2B9AAD-B2FA-659B-1035-6CC659640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6A8151-A3F9-9040-380D-C639ECF5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CB7AC-D56C-172C-CB9D-8DB38044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B17C4-C7FC-256B-AD1D-692FBEBF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2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3273-78EA-E2FB-AF97-F3DD7AAC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641A8-96A5-735D-1FEC-7178BA3FD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B2CFD-967F-1FCA-1F14-06F21BE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22F10-907C-B171-69FA-449E2D5F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B3DA3-8670-224B-DEDE-9A5F272C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66865-89C1-F87B-F936-2BF94642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E08CD-92EF-4A13-7327-81CD50E5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36600-1632-91BE-E472-749265B1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4DC8A7-EF52-6C08-42E6-FFF25E4D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054A9-D2F9-F0C5-8919-B12B49C9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5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BA75F-4401-D32D-8892-879BF856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366F6C-88BB-83C1-08CC-D2A5D8F58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E787D-B6C9-A5F8-01EC-7A4CBF9C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BADA2-8E8B-6870-B62F-350444C7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E1DF7-4A7A-E1AA-1CCA-ECFF6E92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2E9D0-04FE-EBD9-EBF8-CECDDD6B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1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77FB-19A7-30C0-6A2C-5606B582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E42F97-2A89-3B8B-A346-82245297A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EED3EC-7E1B-1128-4F51-C4450B8E4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557B7A-B0F3-9060-67D0-314C1F4E1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7FE7F-74F3-D35B-4861-4EA606EF7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38180-E1B8-9CBC-7995-B6A15E8C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BEB80-7CB7-AB37-8349-3F850049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051448-6F05-7039-3CF4-2597E3B7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05D9-467C-97D6-D70C-B6E7FE69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F802E3-4C5F-57CB-3101-3CAA424A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181C7-F3B2-4B7D-952A-EC6FF26E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FF43A6-3033-DAAE-0073-D8A0C479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C4D877-8BCF-E6FB-8619-A523F53E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B8ACFF-2A92-3651-F94A-C493B566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EFD245-216B-866C-9688-73331B66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9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D8E09-218F-6FFC-3049-0649239B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1666D-2772-214D-863E-9D442D23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DFE5B8-5615-8F97-8679-3BFFE19D2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26A21-8DCA-408C-62D9-0F9D6C3E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67612B-CCEB-B9E2-EC0D-93149D4C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31C4A-099D-1E24-94F4-961CF282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F4A36-8978-45DA-1666-5AE5813D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A8A655-3F78-5890-7C0D-91071DF56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8165E-F5C0-E17E-049B-2193EBB12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E85FB9-7DD1-B8F0-5889-643ED51D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AC962-13F4-3832-7494-F07C761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328D1-28F8-047E-E874-C316FBDE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7BB6-7ABE-60BE-9B5A-B3632377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B3CDF1-B89F-D3C4-D24B-C28B51FD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46054-BC5C-2E42-03DB-EFE56A92D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D6E5-01F1-4431-9077-0A6CBAABCE0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F931D-094E-4775-9C29-1100AB1AC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3428E8-5894-44C0-F00E-2AEA359CA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B5E6-3D4B-45B0-972E-2EC81F4F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30003167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V23000316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4168A-777E-31B7-0EA9-A596E0D60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32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Встреча с ГУП: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обсуждение 218 приказа и подготовка к утверждению проектов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профстандартов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563012-A178-3D95-C00E-7A386DA1B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753" y="4390932"/>
            <a:ext cx="9144000" cy="1655762"/>
          </a:xfrm>
        </p:spPr>
        <p:txBody>
          <a:bodyPr/>
          <a:lstStyle/>
          <a:p>
            <a:pPr algn="r"/>
            <a:r>
              <a:rPr lang="ru-RU" dirty="0">
                <a:latin typeface="Arial Narrow" panose="020B0606020202030204" pitchFamily="34" charset="0"/>
              </a:rPr>
              <a:t>14 марта 2023г.</a:t>
            </a:r>
          </a:p>
        </p:txBody>
      </p:sp>
    </p:spTree>
    <p:extLst>
      <p:ext uri="{BB962C8B-B14F-4D97-AF65-F5344CB8AC3E}">
        <p14:creationId xmlns:p14="http://schemas.microsoft.com/office/powerpoint/2010/main" val="156829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50314-B363-4164-B26D-01436F22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46" y="846070"/>
            <a:ext cx="10857507" cy="5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13666-FFB4-C3B1-DD65-BA416ACB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По проектам </a:t>
            </a:r>
            <a:r>
              <a:rPr lang="ru-RU" dirty="0" err="1">
                <a:solidFill>
                  <a:srgbClr val="FF0000"/>
                </a:solidFill>
                <a:latin typeface="Arial Narrow" panose="020B0606020202030204" pitchFamily="34" charset="0"/>
              </a:rPr>
              <a:t>профстандартов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7385-CD97-2900-0DB8-19512610F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Протокол обсуждения проекта ПС на заседании Комитета + видеозапись (</a:t>
            </a:r>
            <a:r>
              <a:rPr lang="en-US" dirty="0">
                <a:latin typeface="Arial Narrow" panose="020B0606020202030204" pitchFamily="34" charset="0"/>
              </a:rPr>
              <a:t>zoom</a:t>
            </a:r>
            <a:r>
              <a:rPr lang="ru-RU" dirty="0">
                <a:latin typeface="Arial Narrow" panose="020B0606020202030204" pitchFamily="34" charset="0"/>
              </a:rPr>
              <a:t>) + список участников обсуждения;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Протокол обсуждения проекта ПС на заседании ГУП + видеозапись (</a:t>
            </a:r>
            <a:r>
              <a:rPr lang="en-US" dirty="0">
                <a:latin typeface="Arial Narrow" panose="020B0606020202030204" pitchFamily="34" charset="0"/>
              </a:rPr>
              <a:t>zoom</a:t>
            </a:r>
            <a:r>
              <a:rPr lang="ru-RU" dirty="0">
                <a:latin typeface="Arial Narrow" panose="020B0606020202030204" pitchFamily="34" charset="0"/>
              </a:rPr>
              <a:t>) + список участников обсуждения;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Финальная версия проекта </a:t>
            </a:r>
            <a:r>
              <a:rPr lang="ru-RU" dirty="0" err="1">
                <a:latin typeface="Arial Narrow" panose="020B0606020202030204" pitchFamily="34" charset="0"/>
              </a:rPr>
              <a:t>профстандарта</a:t>
            </a:r>
            <a:r>
              <a:rPr lang="ru-RU" dirty="0">
                <a:latin typeface="Arial Narrow" panose="020B0606020202030204" pitchFamily="34" charset="0"/>
              </a:rPr>
              <a:t> после второго обсуждения;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Экспертное заключение от организации практического здравоохранения;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Arial Narrow" panose="020B0606020202030204" pitchFamily="34" charset="0"/>
              </a:rPr>
              <a:t>Предложения в перечень экспертных организаций для согласования с ДНЧР;</a:t>
            </a:r>
          </a:p>
        </p:txBody>
      </p:sp>
    </p:spTree>
    <p:extLst>
      <p:ext uri="{BB962C8B-B14F-4D97-AF65-F5344CB8AC3E}">
        <p14:creationId xmlns:p14="http://schemas.microsoft.com/office/powerpoint/2010/main" val="355724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34440" y="2273336"/>
            <a:ext cx="1024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Проект Профессионального стандарта «_____»</a:t>
            </a:r>
            <a:endParaRPr lang="ru-RU" sz="4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ED94-B711-41CF-8006-49AB179F768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12958" y="4977271"/>
            <a:ext cx="57617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Эксперты разработчики профессионального стандарта: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…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…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6895A-99B1-186F-940E-BBD6FC2BF230}"/>
              </a:ext>
            </a:extLst>
          </p:cNvPr>
          <p:cNvSpPr txBox="1"/>
          <p:nvPr/>
        </p:nvSpPr>
        <p:spPr>
          <a:xfrm>
            <a:off x="1360395" y="617258"/>
            <a:ext cx="94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ШАБЛОН ПРЕЗЕНТАЦИИ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ПРОЕКТА ПРОФЕССИОНАЛЬНОГО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123451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7859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2"/>
            <a:ext cx="550862" cy="81692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04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Основные сферы деятельности, регулируемые профстандартом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" y="853440"/>
            <a:ext cx="1158887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</a:rPr>
              <a:t>Пр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ф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 err="1">
                <a:solidFill>
                  <a:srgbClr val="002060"/>
                </a:solidFill>
              </a:rPr>
              <a:t>сси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льн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я д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>
                <a:solidFill>
                  <a:srgbClr val="002060"/>
                </a:solidFill>
              </a:rPr>
              <a:t>ят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>
                <a:solidFill>
                  <a:srgbClr val="002060"/>
                </a:solidFill>
              </a:rPr>
              <a:t>льн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сть, 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сн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в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нн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я н</a:t>
            </a:r>
            <a:r>
              <a:rPr lang="en-US" sz="2000" dirty="0">
                <a:solidFill>
                  <a:srgbClr val="002060"/>
                </a:solidFill>
              </a:rPr>
              <a:t>a </a:t>
            </a:r>
            <a:r>
              <a:rPr lang="ru-RU" sz="2000" dirty="0">
                <a:solidFill>
                  <a:srgbClr val="002060"/>
                </a:solidFill>
              </a:rPr>
              <a:t>исп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льз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в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нии зн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ний в 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бл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 err="1">
                <a:solidFill>
                  <a:srgbClr val="002060"/>
                </a:solidFill>
              </a:rPr>
              <a:t>сти</a:t>
            </a:r>
            <a:r>
              <a:rPr lang="ru-RU" sz="2000" dirty="0">
                <a:solidFill>
                  <a:srgbClr val="002060"/>
                </a:solidFill>
              </a:rPr>
              <a:t> ….. </a:t>
            </a:r>
          </a:p>
          <a:p>
            <a:pPr marL="99695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пр</a:t>
            </a:r>
            <a:r>
              <a:rPr lang="en-US" sz="2000" dirty="0">
                <a:solidFill>
                  <a:srgbClr val="002060"/>
                </a:solidFill>
              </a:rPr>
              <a:t>a</a:t>
            </a:r>
            <a:r>
              <a:rPr lang="ru-RU" sz="2000" dirty="0">
                <a:solidFill>
                  <a:srgbClr val="002060"/>
                </a:solidFill>
              </a:rPr>
              <a:t>вл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>
                <a:solidFill>
                  <a:srgbClr val="002060"/>
                </a:solidFill>
              </a:rPr>
              <a:t>ния д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>
                <a:solidFill>
                  <a:srgbClr val="002060"/>
                </a:solidFill>
              </a:rPr>
              <a:t>ят</a:t>
            </a: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ru-RU" sz="2000" dirty="0">
                <a:solidFill>
                  <a:srgbClr val="002060"/>
                </a:solidFill>
              </a:rPr>
              <a:t>льн</a:t>
            </a: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ru-RU" sz="2000" dirty="0">
                <a:solidFill>
                  <a:srgbClr val="002060"/>
                </a:solidFill>
              </a:rPr>
              <a:t>сти:</a:t>
            </a:r>
          </a:p>
          <a:p>
            <a:pPr marL="99695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…..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29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7895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2"/>
            <a:ext cx="550862" cy="82064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04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Связь с Общим классификатором экономической деятельности (ОКЭД)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89" y="1150620"/>
            <a:ext cx="11588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Секция ОКЭД</a:t>
            </a:r>
          </a:p>
          <a:p>
            <a:pPr marL="722313"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Раздел ОКЭД</a:t>
            </a:r>
          </a:p>
          <a:p>
            <a:pPr marL="1430338"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Группа ОКЭД</a:t>
            </a:r>
          </a:p>
          <a:p>
            <a:pPr marL="2152650"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Класс ОКЭД</a:t>
            </a:r>
          </a:p>
          <a:p>
            <a:pPr marL="2876550">
              <a:spcAft>
                <a:spcPts val="600"/>
              </a:spcAft>
            </a:pPr>
            <a:r>
              <a:rPr lang="ru-RU" sz="2800" b="1" dirty="0">
                <a:solidFill>
                  <a:srgbClr val="002060"/>
                </a:solidFill>
              </a:rPr>
              <a:t>Подкласс ОКЭД</a:t>
            </a:r>
          </a:p>
        </p:txBody>
      </p:sp>
    </p:spTree>
    <p:extLst>
      <p:ext uri="{BB962C8B-B14F-4D97-AF65-F5344CB8AC3E}">
        <p14:creationId xmlns:p14="http://schemas.microsoft.com/office/powerpoint/2010/main" val="43421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804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2"/>
            <a:ext cx="550862" cy="83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196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Перечень карточек профессий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" y="1750907"/>
            <a:ext cx="1158887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….. </a:t>
            </a:r>
            <a:r>
              <a:rPr lang="ru-RU" sz="2800" dirty="0">
                <a:solidFill>
                  <a:srgbClr val="002060"/>
                </a:solidFill>
              </a:rPr>
              <a:t>– уровень квалификации по ОРК – …., …., ….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….. </a:t>
            </a:r>
            <a:r>
              <a:rPr lang="ru-RU" sz="2800" dirty="0">
                <a:solidFill>
                  <a:srgbClr val="002060"/>
                </a:solidFill>
              </a:rPr>
              <a:t>– уровни квалификации по ОРК – …., …., ….</a:t>
            </a:r>
          </a:p>
        </p:txBody>
      </p:sp>
    </p:spTree>
    <p:extLst>
      <p:ext uri="{BB962C8B-B14F-4D97-AF65-F5344CB8AC3E}">
        <p14:creationId xmlns:p14="http://schemas.microsoft.com/office/powerpoint/2010/main" val="301695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8038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3"/>
            <a:ext cx="550862" cy="83549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1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КАРТОЧКА ПРОФЕССИИ: «…», уровень …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6709" y="929799"/>
          <a:ext cx="11680316" cy="5763260"/>
        </p:xfrm>
        <a:graphic>
          <a:graphicData uri="http://schemas.openxmlformats.org/drawingml/2006/table">
            <a:tbl>
              <a:tblPr firstRow="1" firstCol="1" bandRow="1"/>
              <a:tblGrid>
                <a:gridCol w="28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6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группы: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Профессия: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Другие возможные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наименования профессии: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….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Квалификационный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по ОРК: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Основная цель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деятельности: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990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….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2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Трудовые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Oбязaтeльныe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трудoвыe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Трудoвaя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19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Трудoвaя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919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трудoвыe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Трудoвaя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919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Трудoвaя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функция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8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8262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2"/>
            <a:ext cx="550862" cy="85879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42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КАРТОЧКА ПРОФЕССИИ: «….», уровень …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21" y="1356976"/>
          <a:ext cx="11901104" cy="4815609"/>
        </p:xfrm>
        <a:graphic>
          <a:graphicData uri="http://schemas.openxmlformats.org/drawingml/2006/table">
            <a:tbl>
              <a:tblPr firstRow="1" firstCol="1" bandRow="1"/>
              <a:tblGrid>
                <a:gridCol w="219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1: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навыки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076">
                <a:tc rowSpan="3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2875" indent="-508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060" marR="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21" y="895311"/>
            <a:ext cx="1190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Трудовая функция 1: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….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48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8038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3"/>
            <a:ext cx="550862" cy="83549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1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КАРТОЧКА ПРОФЕССИИ: «</a:t>
            </a:r>
            <a:r>
              <a:rPr lang="ru-RU" sz="3200" b="1" dirty="0" err="1">
                <a:solidFill>
                  <a:srgbClr val="C00000"/>
                </a:solidFill>
              </a:rPr>
              <a:t>Бионженер</a:t>
            </a:r>
            <a:r>
              <a:rPr lang="ru-RU" sz="3200" b="1" dirty="0">
                <a:solidFill>
                  <a:srgbClr val="C00000"/>
                </a:solidFill>
              </a:rPr>
              <a:t>-исследователь», уровень 7.1 (3)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380" y="1349989"/>
          <a:ext cx="11937645" cy="4785467"/>
        </p:xfrm>
        <a:graphic>
          <a:graphicData uri="http://schemas.openxmlformats.org/drawingml/2006/table">
            <a:tbl>
              <a:tblPr firstRow="1" firstCol="1" bandRow="1"/>
              <a:tblGrid>
                <a:gridCol w="237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8">
                <a:tc>
                  <a:txBody>
                    <a:bodyPr/>
                    <a:lstStyle/>
                    <a:p>
                      <a:pPr marL="1143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2: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indent="-144145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Умения 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навыки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607">
                <a:tc rowSpan="3">
                  <a:txBody>
                    <a:bodyPr/>
                    <a:lstStyle/>
                    <a:p>
                      <a:pPr marL="1143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143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145" indent="-144145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44145" algn="l"/>
                        </a:tabLs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Знания: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985" marR="9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5921" y="895311"/>
            <a:ext cx="1190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Трудовая функция 1: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….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57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242800" y="41659"/>
            <a:ext cx="158750" cy="8038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 bwMode="auto">
          <a:xfrm>
            <a:off x="11476163" y="36513"/>
            <a:ext cx="550862" cy="83549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bg1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921" y="48996"/>
            <a:ext cx="11036879" cy="819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КАРТОЧКА ПРОФЕССИИ: «</a:t>
            </a:r>
            <a:r>
              <a:rPr lang="ru-RU" sz="3200" b="1" dirty="0" err="1">
                <a:solidFill>
                  <a:srgbClr val="C00000"/>
                </a:solidFill>
              </a:rPr>
              <a:t>Бионженер</a:t>
            </a:r>
            <a:r>
              <a:rPr lang="ru-RU" sz="3200" b="1" dirty="0">
                <a:solidFill>
                  <a:srgbClr val="C00000"/>
                </a:solidFill>
              </a:rPr>
              <a:t>-исследователь», уровень 7.1 (5)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21" y="1002062"/>
          <a:ext cx="11901104" cy="4090005"/>
        </p:xfrm>
        <a:graphic>
          <a:graphicData uri="http://schemas.openxmlformats.org/drawingml/2006/table">
            <a:tbl>
              <a:tblPr firstRow="1" firstCol="1" bandRow="1"/>
              <a:tblGrid>
                <a:gridCol w="213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1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55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Требования к личностным компетенциям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 marL="525462" lvl="0" indent="-34290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Связь с другими профессиями в ОРК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90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 algn="l">
                        <a:lnSpc>
                          <a:spcPct val="90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Связь с системой образования и квалификации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10795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образования: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Квалификация: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" marR="10795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90000"/>
                        </a:lnSpc>
                        <a:spcAft>
                          <a:spcPts val="400"/>
                        </a:spcAft>
                        <a:tabLst>
                          <a:tab pos="136842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02" marR="23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72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0D3DF-D60A-B63E-5078-9FF3C47B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8" y="48529"/>
            <a:ext cx="7194176" cy="318555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E2F2479-7899-3E2F-733E-FB5752B84BEA}"/>
              </a:ext>
            </a:extLst>
          </p:cNvPr>
          <p:cNvSpPr/>
          <p:nvPr/>
        </p:nvSpPr>
        <p:spPr>
          <a:xfrm>
            <a:off x="7790329" y="430306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E05C27-8970-DDB1-A8E5-8D5B06DB501F}"/>
              </a:ext>
            </a:extLst>
          </p:cNvPr>
          <p:cNvSpPr/>
          <p:nvPr/>
        </p:nvSpPr>
        <p:spPr>
          <a:xfrm>
            <a:off x="10467242" y="430306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71C9546-0FC3-B767-3CE0-F976DA952118}"/>
              </a:ext>
            </a:extLst>
          </p:cNvPr>
          <p:cNvSpPr/>
          <p:nvPr/>
        </p:nvSpPr>
        <p:spPr>
          <a:xfrm>
            <a:off x="9153836" y="453552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6D651-A9CB-3CD9-A99D-6352E7809B77}"/>
              </a:ext>
            </a:extLst>
          </p:cNvPr>
          <p:cNvSpPr txBox="1"/>
          <p:nvPr/>
        </p:nvSpPr>
        <p:spPr>
          <a:xfrm>
            <a:off x="5514711" y="5596697"/>
            <a:ext cx="3342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Какую  квалификацию получают врачи специалисты при разных уровнях подготовки?</a:t>
            </a:r>
          </a:p>
        </p:txBody>
      </p:sp>
      <p:pic>
        <p:nvPicPr>
          <p:cNvPr id="19" name="Afbeelding 3" descr="Vragen.jpg">
            <a:extLst>
              <a:ext uri="{FF2B5EF4-FFF2-40B4-BE49-F238E27FC236}">
                <a16:creationId xmlns:a16="http://schemas.microsoft.com/office/drawing/2014/main" id="{3A1C0564-3317-23D0-CB83-A8EEECA39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42" y="5759206"/>
            <a:ext cx="783640" cy="8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504D044-2B94-4361-414B-C17A9DA8B5B6}"/>
              </a:ext>
            </a:extLst>
          </p:cNvPr>
          <p:cNvGrpSpPr/>
          <p:nvPr/>
        </p:nvGrpSpPr>
        <p:grpSpPr>
          <a:xfrm>
            <a:off x="259872" y="3550024"/>
            <a:ext cx="7113522" cy="1587568"/>
            <a:chOff x="1049019" y="5338992"/>
            <a:chExt cx="5745066" cy="1151042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D392EF8-4FE0-CDA2-8774-C10D5C0F3608}"/>
                </a:ext>
              </a:extLst>
            </p:cNvPr>
            <p:cNvSpPr/>
            <p:nvPr/>
          </p:nvSpPr>
          <p:spPr>
            <a:xfrm>
              <a:off x="1049019" y="5344232"/>
              <a:ext cx="1960880" cy="2508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Бакалавриат</a:t>
              </a:r>
              <a:r>
                <a:rPr lang="ru-RU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5 лет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4F3A24-A717-EA2E-3D94-AC98800B0AA5}"/>
                </a:ext>
              </a:extLst>
            </p:cNvPr>
            <p:cNvSpPr/>
            <p:nvPr/>
          </p:nvSpPr>
          <p:spPr>
            <a:xfrm>
              <a:off x="2997200" y="5338992"/>
              <a:ext cx="792480" cy="69889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Интернатура, 2 года</a:t>
              </a:r>
            </a:p>
          </p:txBody>
        </p:sp>
        <p:sp>
          <p:nvSpPr>
            <p:cNvPr id="23" name="Прямоугольник с одним усеченным и одним скругленным углом 11">
              <a:extLst>
                <a:ext uri="{FF2B5EF4-FFF2-40B4-BE49-F238E27FC236}">
                  <a16:creationId xmlns:a16="http://schemas.microsoft.com/office/drawing/2014/main" id="{B1F24E8E-F462-A963-5946-3DE471827654}"/>
                </a:ext>
              </a:extLst>
            </p:cNvPr>
            <p:cNvSpPr/>
            <p:nvPr/>
          </p:nvSpPr>
          <p:spPr>
            <a:xfrm>
              <a:off x="3789680" y="5364567"/>
              <a:ext cx="1615440" cy="23441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резидентура 2-4 года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365FBF-DE7C-48FF-34CF-899ED1E08BC6}"/>
                </a:ext>
              </a:extLst>
            </p:cNvPr>
            <p:cNvSpPr txBox="1"/>
            <p:nvPr/>
          </p:nvSpPr>
          <p:spPr>
            <a:xfrm>
              <a:off x="3850825" y="5862652"/>
              <a:ext cx="2143760" cy="20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Врач специалист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9E1F85-A95E-634F-004B-0E36DC4401A9}"/>
                </a:ext>
              </a:extLst>
            </p:cNvPr>
            <p:cNvSpPr txBox="1"/>
            <p:nvPr/>
          </p:nvSpPr>
          <p:spPr>
            <a:xfrm>
              <a:off x="5501016" y="5427747"/>
              <a:ext cx="1293069" cy="20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Врач-специалист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1AEAB4-5562-FBA6-0F3E-7F70E44EB9E0}"/>
                </a:ext>
              </a:extLst>
            </p:cNvPr>
            <p:cNvSpPr txBox="1"/>
            <p:nvPr/>
          </p:nvSpPr>
          <p:spPr>
            <a:xfrm>
              <a:off x="3820788" y="6155311"/>
              <a:ext cx="953852" cy="334723"/>
            </a:xfrm>
            <a:prstGeom prst="rect">
              <a:avLst/>
            </a:prstGeom>
            <a:solidFill>
              <a:srgbClr val="FF66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Arial Narrow" panose="020B0606020202030204" pitchFamily="34" charset="0"/>
                </a:rPr>
                <a:t>Переподготовка от 4 </a:t>
              </a:r>
              <a:r>
                <a:rPr lang="ru-RU" sz="1200" b="1" dirty="0" err="1">
                  <a:latin typeface="Arial Narrow" panose="020B0606020202030204" pitchFamily="34" charset="0"/>
                </a:rPr>
                <a:t>мес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48EECE-F550-9235-C8AD-D6672EB88B5A}"/>
                </a:ext>
              </a:extLst>
            </p:cNvPr>
            <p:cNvSpPr txBox="1"/>
            <p:nvPr/>
          </p:nvSpPr>
          <p:spPr>
            <a:xfrm>
              <a:off x="4922705" y="6197346"/>
              <a:ext cx="1097704" cy="20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Врач специалист</a:t>
              </a: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D641DB84-4190-0663-536F-9C16F4220F03}"/>
                </a:ext>
              </a:extLst>
            </p:cNvPr>
            <p:cNvCxnSpPr>
              <a:stCxn id="22" idx="2"/>
              <a:endCxn id="26" idx="1"/>
            </p:cNvCxnSpPr>
            <p:nvPr/>
          </p:nvCxnSpPr>
          <p:spPr>
            <a:xfrm>
              <a:off x="3393440" y="6037885"/>
              <a:ext cx="427348" cy="284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8F5C76A6-6120-38B9-D3E7-B55A0EDE77E2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4193540" y="5595129"/>
              <a:ext cx="104173" cy="5601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8E11B85F-B0DE-B04A-FFAC-54E2A89D6F27}"/>
                </a:ext>
              </a:extLst>
            </p:cNvPr>
            <p:cNvCxnSpPr/>
            <p:nvPr/>
          </p:nvCxnSpPr>
          <p:spPr>
            <a:xfrm>
              <a:off x="5309878" y="5483307"/>
              <a:ext cx="2188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BA6A3B3A-F336-6E73-64D1-8C9261B9B14C}"/>
                </a:ext>
              </a:extLst>
            </p:cNvPr>
            <p:cNvCxnSpPr/>
            <p:nvPr/>
          </p:nvCxnSpPr>
          <p:spPr>
            <a:xfrm>
              <a:off x="3787140" y="5926244"/>
              <a:ext cx="6229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0189282C-6DA1-7D89-0620-6647844901BA}"/>
                </a:ext>
              </a:extLst>
            </p:cNvPr>
            <p:cNvCxnSpPr/>
            <p:nvPr/>
          </p:nvCxnSpPr>
          <p:spPr>
            <a:xfrm>
              <a:off x="4774640" y="6251279"/>
              <a:ext cx="2188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10B71FD-FC93-F78F-8506-81B6D229FC42}"/>
              </a:ext>
            </a:extLst>
          </p:cNvPr>
          <p:cNvSpPr txBox="1"/>
          <p:nvPr/>
        </p:nvSpPr>
        <p:spPr>
          <a:xfrm>
            <a:off x="7236285" y="107465"/>
            <a:ext cx="1506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Интернатура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D26758-9C37-D3EF-8BF1-69506937318A}"/>
              </a:ext>
            </a:extLst>
          </p:cNvPr>
          <p:cNvSpPr txBox="1"/>
          <p:nvPr/>
        </p:nvSpPr>
        <p:spPr>
          <a:xfrm>
            <a:off x="8651377" y="107465"/>
            <a:ext cx="1506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Резидентура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277B81-ACD9-C1F0-C070-1C4266C5D9B9}"/>
              </a:ext>
            </a:extLst>
          </p:cNvPr>
          <p:cNvSpPr txBox="1"/>
          <p:nvPr/>
        </p:nvSpPr>
        <p:spPr>
          <a:xfrm>
            <a:off x="10066468" y="107465"/>
            <a:ext cx="169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Переподготовка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A66F-FF02-4ECA-67D8-999CD54D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249" y="472701"/>
            <a:ext cx="47916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+mn-cs"/>
              </a:rPr>
              <a:t>Образец оформления протокола обсуждения проекта ПС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34054-DF91-BBBB-0960-9D78EA85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0" y="166094"/>
            <a:ext cx="5635546" cy="65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8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Благодарим за внимание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1F0F2-0B60-46A1-A46C-15CFDF966513}" type="datetime1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ED94-B711-41CF-8006-49AB179F768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0D0CA-93C5-5CBE-57EA-58C04861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4"/>
            <a:ext cx="10515600" cy="37716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Системы подготовки врачей в Республике Казахстан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B12534-ED51-40A6-192D-02D6ADE7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91742"/>
              </p:ext>
            </p:extLst>
          </p:nvPr>
        </p:nvGraphicFramePr>
        <p:xfrm>
          <a:off x="9479710" y="1889960"/>
          <a:ext cx="2516979" cy="13743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06055">
                  <a:extLst>
                    <a:ext uri="{9D8B030D-6E8A-4147-A177-3AD203B41FA5}">
                      <a16:colId xmlns:a16="http://schemas.microsoft.com/office/drawing/2014/main" val="1464189813"/>
                    </a:ext>
                  </a:extLst>
                </a:gridCol>
                <a:gridCol w="1910924">
                  <a:extLst>
                    <a:ext uri="{9D8B030D-6E8A-4147-A177-3AD203B41FA5}">
                      <a16:colId xmlns:a16="http://schemas.microsoft.com/office/drawing/2014/main" val="3091007839"/>
                    </a:ext>
                  </a:extLst>
                </a:gridCol>
              </a:tblGrid>
              <a:tr h="333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БМО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базовое медицинское образование </a:t>
                      </a:r>
                    </a:p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(5+2)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506826"/>
                  </a:ext>
                </a:extLst>
              </a:tr>
              <a:tr h="818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НИМО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непрерывное интегрированное медицинское образование (бакалавриат 240-270 кредитов + магистратура 60-90 кредитов + интернатура 30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295328"/>
                  </a:ext>
                </a:extLst>
              </a:tr>
              <a:tr h="22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 Narrow" panose="020B0606020202030204" pitchFamily="34" charset="0"/>
                        </a:rPr>
                        <a:t>конкурс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19872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EA8143-4AD4-9B5B-1971-AB6904C5A938}"/>
              </a:ext>
            </a:extLst>
          </p:cNvPr>
          <p:cNvSpPr txBox="1"/>
          <p:nvPr/>
        </p:nvSpPr>
        <p:spPr>
          <a:xfrm>
            <a:off x="9479711" y="3380124"/>
            <a:ext cx="25169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>
                <a:latin typeface="Arial Narrow" panose="020B0606020202030204" pitchFamily="34" charset="0"/>
              </a:rPr>
              <a:t>подготовка специалитета до 1996 года велась по программам СССР, с 1996 года по программам РК;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solidFill>
                  <a:srgbClr val="FF0000"/>
                </a:solidFill>
                <a:latin typeface="Arial Narrow" panose="020B0606020202030204" pitchFamily="34" charset="0"/>
              </a:rPr>
              <a:t>**</a:t>
            </a:r>
            <a:r>
              <a:rPr lang="ru-RU" sz="1000" dirty="0">
                <a:latin typeface="Arial Narrow" panose="020B0606020202030204" pitchFamily="34" charset="0"/>
              </a:rPr>
              <a:t> подготовка в интернатуре: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возобновлена в 1999-2000 учебном году;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 2007 года одногодичная интернатура по 24 врачебным специальностям, 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2007 двухгодичная интернатура по 5 направлениям (общая врачебная практика, терапия, педиатрия, хирургия, акушерство-гинекология), 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2020 года двухгодичная интернатура по 2 направлениям (общая врачебная практика, педиатрия),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с 2028 интернатура общего профиля 30 кредитов (6 месяцев).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solidFill>
                  <a:srgbClr val="FF0000"/>
                </a:solidFill>
                <a:latin typeface="Arial Narrow" panose="020B0606020202030204" pitchFamily="34" charset="0"/>
              </a:rPr>
              <a:t>***</a:t>
            </a:r>
            <a:r>
              <a:rPr lang="ru-RU" sz="1000" dirty="0">
                <a:latin typeface="Arial Narrow" panose="020B0606020202030204" pitchFamily="34" charset="0"/>
              </a:rPr>
              <a:t>подготовка в резидентуре обязательна для выпускников непрерывного интегрированного медицинского образования (НИМО) с 2029 года;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964A9C-2CE5-A792-D03E-D4F5B1B87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0" y="440444"/>
            <a:ext cx="9033740" cy="6417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959F8-ED8B-BC3B-89E8-0E2763CC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8" y="80950"/>
            <a:ext cx="2119678" cy="16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9CE33D-7190-C380-5A87-2ABA8D5D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0" y="3483872"/>
            <a:ext cx="6503893" cy="24288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1EE872-42D1-E4C1-6D12-B1F08DED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11" y="5175787"/>
            <a:ext cx="5224053" cy="1381125"/>
          </a:xfrm>
          <a:prstGeom prst="rect">
            <a:avLst/>
          </a:prstGeom>
        </p:spPr>
      </p:pic>
      <p:pic>
        <p:nvPicPr>
          <p:cNvPr id="15" name="Объект 2">
            <a:extLst>
              <a:ext uri="{FF2B5EF4-FFF2-40B4-BE49-F238E27FC236}">
                <a16:creationId xmlns:a16="http://schemas.microsoft.com/office/drawing/2014/main" id="{DB2AEEEC-4E04-394F-8905-622991ABD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129" t="32558" r="22761" b="30615"/>
          <a:stretch/>
        </p:blipFill>
        <p:spPr>
          <a:xfrm>
            <a:off x="0" y="78927"/>
            <a:ext cx="7483222" cy="337976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67DECE7-871B-8C97-2DE1-AC50E5CE8B28}"/>
              </a:ext>
            </a:extLst>
          </p:cNvPr>
          <p:cNvSpPr/>
          <p:nvPr/>
        </p:nvSpPr>
        <p:spPr>
          <a:xfrm rot="5400000">
            <a:off x="6973485" y="1699734"/>
            <a:ext cx="1460514" cy="889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574A55-13D4-9BB2-DD20-3C72AA47B0F7}"/>
              </a:ext>
            </a:extLst>
          </p:cNvPr>
          <p:cNvSpPr/>
          <p:nvPr/>
        </p:nvSpPr>
        <p:spPr>
          <a:xfrm rot="5400000">
            <a:off x="9270378" y="-188123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814C63A-54FD-7A00-EE97-99496764F7CE}"/>
              </a:ext>
            </a:extLst>
          </p:cNvPr>
          <p:cNvSpPr/>
          <p:nvPr/>
        </p:nvSpPr>
        <p:spPr>
          <a:xfrm rot="5400000">
            <a:off x="9288642" y="1349793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F92B5B6-4EF9-88CD-A02E-52DFC1166C2F}"/>
              </a:ext>
            </a:extLst>
          </p:cNvPr>
          <p:cNvSpPr/>
          <p:nvPr/>
        </p:nvSpPr>
        <p:spPr>
          <a:xfrm rot="5400000">
            <a:off x="9583891" y="2170612"/>
            <a:ext cx="831616" cy="31197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AF173B-E2CF-2EFB-9A78-C2FD17568DBB}"/>
              </a:ext>
            </a:extLst>
          </p:cNvPr>
          <p:cNvSpPr/>
          <p:nvPr/>
        </p:nvSpPr>
        <p:spPr>
          <a:xfrm rot="5400000">
            <a:off x="9270378" y="584716"/>
            <a:ext cx="502024" cy="3119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C0B4D0C-63F4-3FDE-D9EF-FABF0246F001}"/>
              </a:ext>
            </a:extLst>
          </p:cNvPr>
          <p:cNvSpPr/>
          <p:nvPr/>
        </p:nvSpPr>
        <p:spPr>
          <a:xfrm rot="5400000">
            <a:off x="9823356" y="-170705"/>
            <a:ext cx="352685" cy="31197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981B220-E333-4845-7888-708C1F8BB8A4}"/>
              </a:ext>
            </a:extLst>
          </p:cNvPr>
          <p:cNvSpPr/>
          <p:nvPr/>
        </p:nvSpPr>
        <p:spPr>
          <a:xfrm rot="5400000">
            <a:off x="9602155" y="835728"/>
            <a:ext cx="831616" cy="31197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D766E9-55D7-B2B3-FCF2-07780A93B15C}"/>
              </a:ext>
            </a:extLst>
          </p:cNvPr>
          <p:cNvSpPr txBox="1"/>
          <p:nvPr/>
        </p:nvSpPr>
        <p:spPr>
          <a:xfrm>
            <a:off x="7372706" y="1768810"/>
            <a:ext cx="357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40399-65E3-EB47-E499-F0796105C85C}"/>
              </a:ext>
            </a:extLst>
          </p:cNvPr>
          <p:cNvSpPr txBox="1"/>
          <p:nvPr/>
        </p:nvSpPr>
        <p:spPr>
          <a:xfrm>
            <a:off x="8039597" y="1103637"/>
            <a:ext cx="3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6E5C2-ABE5-B7DA-9380-202BFB34EDE5}"/>
              </a:ext>
            </a:extLst>
          </p:cNvPr>
          <p:cNvSpPr txBox="1"/>
          <p:nvPr/>
        </p:nvSpPr>
        <p:spPr>
          <a:xfrm>
            <a:off x="8070923" y="1858040"/>
            <a:ext cx="3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33304-7D8C-3537-930F-F0CAD0EAE09A}"/>
              </a:ext>
            </a:extLst>
          </p:cNvPr>
          <p:cNvSpPr txBox="1"/>
          <p:nvPr/>
        </p:nvSpPr>
        <p:spPr>
          <a:xfrm>
            <a:off x="8039597" y="2571055"/>
            <a:ext cx="35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1DD41-E98F-2E5C-2ECC-20E348B39726}"/>
              </a:ext>
            </a:extLst>
          </p:cNvPr>
          <p:cNvSpPr txBox="1"/>
          <p:nvPr/>
        </p:nvSpPr>
        <p:spPr>
          <a:xfrm>
            <a:off x="8428195" y="1199886"/>
            <a:ext cx="255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специализация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A6A5B-15A9-43FD-F46C-0D148289B4FB}"/>
              </a:ext>
            </a:extLst>
          </p:cNvPr>
          <p:cNvSpPr txBox="1"/>
          <p:nvPr/>
        </p:nvSpPr>
        <p:spPr>
          <a:xfrm>
            <a:off x="8854093" y="3378978"/>
            <a:ext cx="255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Межпрофильная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специализация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74D99B-CA70-2A1C-1FC9-09FA12E8578D}"/>
              </a:ext>
            </a:extLst>
          </p:cNvPr>
          <p:cNvSpPr txBox="1"/>
          <p:nvPr/>
        </p:nvSpPr>
        <p:spPr>
          <a:xfrm>
            <a:off x="8769140" y="2056269"/>
            <a:ext cx="255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Внутрипрофильная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специализация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CC20181-1826-BE85-7636-B371BCC8F354}"/>
              </a:ext>
            </a:extLst>
          </p:cNvPr>
          <p:cNvSpPr/>
          <p:nvPr/>
        </p:nvSpPr>
        <p:spPr>
          <a:xfrm rot="5400000">
            <a:off x="10905624" y="644699"/>
            <a:ext cx="352685" cy="17539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7AFA4D-169D-2885-3E0C-7204A0A3D350}"/>
              </a:ext>
            </a:extLst>
          </p:cNvPr>
          <p:cNvSpPr txBox="1"/>
          <p:nvPr/>
        </p:nvSpPr>
        <p:spPr>
          <a:xfrm>
            <a:off x="10205015" y="1304199"/>
            <a:ext cx="187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Arial Narrow" panose="020B0606020202030204" pitchFamily="34" charset="0"/>
              </a:rPr>
              <a:t>субспециализация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8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5B6B0-4E1C-45E8-6983-683D04DD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976937" cy="69783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Ядерная медицина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03649B1-667A-BB1E-5ECD-6E52C3793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332033"/>
              </p:ext>
            </p:extLst>
          </p:nvPr>
        </p:nvGraphicFramePr>
        <p:xfrm>
          <a:off x="0" y="697833"/>
          <a:ext cx="820553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35">
                  <a:extLst>
                    <a:ext uri="{9D8B030D-6E8A-4147-A177-3AD203B41FA5}">
                      <a16:colId xmlns:a16="http://schemas.microsoft.com/office/drawing/2014/main" val="2698174290"/>
                    </a:ext>
                  </a:extLst>
                </a:gridCol>
                <a:gridCol w="2326759">
                  <a:extLst>
                    <a:ext uri="{9D8B030D-6E8A-4147-A177-3AD203B41FA5}">
                      <a16:colId xmlns:a16="http://schemas.microsoft.com/office/drawing/2014/main" val="3821655861"/>
                    </a:ext>
                  </a:extLst>
                </a:gridCol>
                <a:gridCol w="1221132">
                  <a:extLst>
                    <a:ext uri="{9D8B030D-6E8A-4147-A177-3AD203B41FA5}">
                      <a16:colId xmlns:a16="http://schemas.microsoft.com/office/drawing/2014/main" val="726396610"/>
                    </a:ext>
                  </a:extLst>
                </a:gridCol>
                <a:gridCol w="928229">
                  <a:extLst>
                    <a:ext uri="{9D8B030D-6E8A-4147-A177-3AD203B41FA5}">
                      <a16:colId xmlns:a16="http://schemas.microsoft.com/office/drawing/2014/main" val="3523436470"/>
                    </a:ext>
                  </a:extLst>
                </a:gridCol>
                <a:gridCol w="1370819">
                  <a:extLst>
                    <a:ext uri="{9D8B030D-6E8A-4147-A177-3AD203B41FA5}">
                      <a16:colId xmlns:a16="http://schemas.microsoft.com/office/drawing/2014/main" val="3427983701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144853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Уровень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Специальность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Специализация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 Narrow" panose="020B0606020202030204" pitchFamily="34" charset="0"/>
                        </a:rPr>
                        <a:t>Продол-ть</a:t>
                      </a:r>
                      <a:r>
                        <a:rPr lang="ru-RU" sz="120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Квалификация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Карточки профессий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673208"/>
                  </a:ext>
                </a:extLst>
              </a:tr>
              <a:tr h="1997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Терапия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Ядерная медицина (взрослая, детская)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134 кредита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Врач ЯМ (взрослый, детский)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резидент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ЯМ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ЯМ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взрослый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детский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ЯМ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взрослый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???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ЯМ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детский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???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990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Педиатрия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24715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Эндокринология (взрослая детская)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82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Радиология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873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Онкология (взрослая)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ЯМ (взрослая)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Врач ЯМ (детский)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2985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Онкология и гематология (детская)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ЯМ (детская)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Врач ЯМ (взрослый)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6918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2B463E-D192-27E1-F8B6-0157159C27EB}"/>
              </a:ext>
            </a:extLst>
          </p:cNvPr>
          <p:cNvSpPr txBox="1"/>
          <p:nvPr/>
        </p:nvSpPr>
        <p:spPr>
          <a:xfrm>
            <a:off x="4473988" y="2986911"/>
            <a:ext cx="3493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ипов</a:t>
            </a:r>
            <a:r>
              <a:rPr lang="ru-RU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ая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учебн</a:t>
            </a:r>
            <a:r>
              <a:rPr lang="ru-RU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ая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резидентуры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«Ядерная медицина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"</a:t>
            </a:r>
            <a:endParaRPr lang="ru-RU" sz="14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7F65472-B6A1-5C48-273C-1007DA13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28305"/>
              </p:ext>
            </p:extLst>
          </p:nvPr>
        </p:nvGraphicFramePr>
        <p:xfrm>
          <a:off x="4543923" y="3590891"/>
          <a:ext cx="3661614" cy="23207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8071">
                  <a:extLst>
                    <a:ext uri="{9D8B030D-6E8A-4147-A177-3AD203B41FA5}">
                      <a16:colId xmlns:a16="http://schemas.microsoft.com/office/drawing/2014/main" val="1638609228"/>
                    </a:ext>
                  </a:extLst>
                </a:gridCol>
                <a:gridCol w="2538663">
                  <a:extLst>
                    <a:ext uri="{9D8B030D-6E8A-4147-A177-3AD203B41FA5}">
                      <a16:colId xmlns:a16="http://schemas.microsoft.com/office/drawing/2014/main" val="1759768600"/>
                    </a:ext>
                  </a:extLst>
                </a:gridCol>
                <a:gridCol w="714880">
                  <a:extLst>
                    <a:ext uri="{9D8B030D-6E8A-4147-A177-3AD203B41FA5}">
                      <a16:colId xmlns:a16="http://schemas.microsoft.com/office/drawing/2014/main" val="2800010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дисциплин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модулей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кредитов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2983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Цикл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профилирующих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дисциплин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6351885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Обязательный компонент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6050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671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Радиационная фармакология и радиохимия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9898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Радионуклидная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167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Радиология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72944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Радионуклидная терапия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26821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Интенсивная терапия в ядерной медицине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6284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Компонент по выбору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043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Итоговая аттестация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62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624363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8C80F3-6E41-DEF2-A587-B473589AD2D9}"/>
              </a:ext>
            </a:extLst>
          </p:cNvPr>
          <p:cNvSpPr txBox="1"/>
          <p:nvPr/>
        </p:nvSpPr>
        <p:spPr>
          <a:xfrm>
            <a:off x="8849107" y="6458589"/>
            <a:ext cx="3128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hlinkClick r:id="rId2"/>
              </a:rPr>
              <a:t>https://adilet.zan.kz/rus/docs/V2300031672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3CB31-2D0A-E010-278A-693B8CF65760}"/>
              </a:ext>
            </a:extLst>
          </p:cNvPr>
          <p:cNvSpPr txBox="1"/>
          <p:nvPr/>
        </p:nvSpPr>
        <p:spPr>
          <a:xfrm>
            <a:off x="8315705" y="5178765"/>
            <a:ext cx="3315960" cy="81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15000"/>
              </a:lnSpc>
              <a:spcAft>
                <a:spcPts val="100"/>
              </a:spcAft>
            </a:pPr>
            <a:r>
              <a:rPr lang="ru-RU" sz="1400" dirty="0">
                <a:effectLst/>
                <a:latin typeface="Arial Narrow" panose="020B0606020202030204" pitchFamily="34" charset="0"/>
              </a:rPr>
              <a:t>Перечень наиболее распространенных заболеваний и состояний, подлежащих диагностике и лечению - 55</a:t>
            </a:r>
            <a:endParaRPr lang="ru-RU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74104C3-8071-261E-95D8-57D3BA816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61428"/>
              </p:ext>
            </p:extLst>
          </p:nvPr>
        </p:nvGraphicFramePr>
        <p:xfrm>
          <a:off x="8315705" y="651404"/>
          <a:ext cx="3661612" cy="44782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8865">
                  <a:extLst>
                    <a:ext uri="{9D8B030D-6E8A-4147-A177-3AD203B41FA5}">
                      <a16:colId xmlns:a16="http://schemas.microsoft.com/office/drawing/2014/main" val="2292039519"/>
                    </a:ext>
                  </a:extLst>
                </a:gridCol>
                <a:gridCol w="2578231">
                  <a:extLst>
                    <a:ext uri="{9D8B030D-6E8A-4147-A177-3AD203B41FA5}">
                      <a16:colId xmlns:a16="http://schemas.microsoft.com/office/drawing/2014/main" val="4038257348"/>
                    </a:ext>
                  </a:extLst>
                </a:gridCol>
                <a:gridCol w="744516">
                  <a:extLst>
                    <a:ext uri="{9D8B030D-6E8A-4147-A177-3AD203B41FA5}">
                      <a16:colId xmlns:a16="http://schemas.microsoft.com/office/drawing/2014/main" val="154159037"/>
                    </a:ext>
                  </a:extLst>
                </a:gridCol>
              </a:tblGrid>
              <a:tr h="17064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Операция / процедура / техника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Кол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во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3807951767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Консультация пациентов перед проведением радионуклидной диагностики и радионуклидной терапии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3484804810"/>
                  </a:ext>
                </a:extLst>
              </a:tr>
              <a:tr h="100013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Подготовка пациентов к проведению позитронно-эмиссионная томография/позитронно-эмиссионная томография - компьютерная томография, однофотонная эмиссионная компьютерная томография, радионуклидной терапии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2077402236"/>
                  </a:ext>
                </a:extLst>
              </a:tr>
              <a:tr h="83423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Проведение и интерпретация позитронно-эмиссионная томография/позитронно-эмиссионная томография - компьютерная томография при различных заболеваниях органов и систем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1334227034"/>
                  </a:ext>
                </a:extLst>
              </a:tr>
              <a:tr h="6683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Проведение и интерпретация однофотонная эмиссионная компьютерная томография/ компьютерная томография при различных заболеваниях органов и систем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1244133287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Планирование радионуклидной терапии с применением методов ядерной медицины, отбор пациентов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3789750490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Интервенционные процедуры, связанные с введением радиофармпрепаратов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3887091562"/>
                  </a:ext>
                </a:extLst>
              </a:tr>
              <a:tr h="33654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Проведение радионуклидной терапии при различных заболеваниях органов и систем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16" marR="9016" marT="9016" marB="9016" anchor="ctr"/>
                </a:tc>
                <a:extLst>
                  <a:ext uri="{0D108BD9-81ED-4DB2-BD59-A6C34878D82A}">
                    <a16:rowId xmlns:a16="http://schemas.microsoft.com/office/drawing/2014/main" val="396977597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03CA449-9417-6FD1-FA6F-BF636D54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68391"/>
              </p:ext>
            </p:extLst>
          </p:nvPr>
        </p:nvGraphicFramePr>
        <p:xfrm>
          <a:off x="120316" y="3040453"/>
          <a:ext cx="4313439" cy="36039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80283">
                  <a:extLst>
                    <a:ext uri="{9D8B030D-6E8A-4147-A177-3AD203B41FA5}">
                      <a16:colId xmlns:a16="http://schemas.microsoft.com/office/drawing/2014/main" val="3689970252"/>
                    </a:ext>
                  </a:extLst>
                </a:gridCol>
                <a:gridCol w="469231">
                  <a:extLst>
                    <a:ext uri="{9D8B030D-6E8A-4147-A177-3AD203B41FA5}">
                      <a16:colId xmlns:a16="http://schemas.microsoft.com/office/drawing/2014/main" val="3577702539"/>
                    </a:ext>
                  </a:extLst>
                </a:gridCol>
                <a:gridCol w="663925">
                  <a:extLst>
                    <a:ext uri="{9D8B030D-6E8A-4147-A177-3AD203B41FA5}">
                      <a16:colId xmlns:a16="http://schemas.microsoft.com/office/drawing/2014/main" val="997908970"/>
                    </a:ext>
                  </a:extLst>
                </a:gridCol>
              </a:tblGrid>
              <a:tr h="117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Спецификация независимой оценки</a:t>
                      </a:r>
                    </a:p>
                  </a:txBody>
                  <a:tcPr marL="46064" marR="46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</a:t>
                      </a:r>
                    </a:p>
                  </a:txBody>
                  <a:tcPr marL="46064" marR="46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Сложность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 anchor="ctr"/>
                </a:tc>
                <a:extLst>
                  <a:ext uri="{0D108BD9-81ED-4DB2-BD59-A6C34878D82A}">
                    <a16:rowId xmlns:a16="http://schemas.microsoft.com/office/drawing/2014/main" val="4117411304"/>
                  </a:ext>
                </a:extLst>
              </a:tr>
              <a:tr h="1966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Медицинская физика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Радиоактивность. Радиоактивное превращение ядер.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В-1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39439969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С-3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624868742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Биологическое действие ионизирующего излучения. Лучевая болезнь.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102414044"/>
                  </a:ext>
                </a:extLst>
              </a:tr>
              <a:tr h="153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893282548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Методы радиационного контроля. Радиометрия и дозиметрия.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2454952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372586934"/>
                  </a:ext>
                </a:extLst>
              </a:tr>
              <a:tr h="1488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Радиационная фармакология и радиохимия</a:t>
                      </a:r>
                      <a:r>
                        <a:rPr lang="ru-RU" sz="800" b="0" spc="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Радиофармацевтические препараты.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В- 1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3093188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С- 2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017998844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spc="1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Радионуклидная диагностика. Сцинтиграфия, гамма-томография. 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5525341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593129603"/>
                  </a:ext>
                </a:extLst>
              </a:tr>
              <a:tr h="15269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Радиология 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377359917"/>
                  </a:ext>
                </a:extLst>
              </a:tr>
              <a:tr h="13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С-5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398991734"/>
                  </a:ext>
                </a:extLst>
              </a:tr>
              <a:tr h="1492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Радионуклидная терапия.                               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42731934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2236352291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Лучевая терапия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В-6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8826318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741266455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Ядерная и радиационная безопасность. Защита от поражающего действия радиации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484455040"/>
                  </a:ext>
                </a:extLst>
              </a:tr>
              <a:tr h="141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2259745200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Позитронная эмиссионная томография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1981146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2512664753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Магнитно-резонансная и компьютерная томография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22596782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508144283"/>
                  </a:ext>
                </a:extLst>
              </a:tr>
              <a:tr h="1323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Интенсивная терапия в ядерной медицине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В-1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17204564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С-2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3030359065"/>
                  </a:ext>
                </a:extLst>
              </a:tr>
              <a:tr h="46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 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В-32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С-68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64" marR="46064" marT="0" marB="0"/>
                </a:tc>
                <a:extLst>
                  <a:ext uri="{0D108BD9-81ED-4DB2-BD59-A6C34878D82A}">
                    <a16:rowId xmlns:a16="http://schemas.microsoft.com/office/drawing/2014/main" val="91438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03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5B6B0-4E1C-45E8-6983-683D04DD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976937" cy="6978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Фтизиатрия (взрослая, детская)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03649B1-667A-BB1E-5ECD-6E52C3793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33732"/>
              </p:ext>
            </p:extLst>
          </p:nvPr>
        </p:nvGraphicFramePr>
        <p:xfrm>
          <a:off x="0" y="697833"/>
          <a:ext cx="797693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77">
                  <a:extLst>
                    <a:ext uri="{9D8B030D-6E8A-4147-A177-3AD203B41FA5}">
                      <a16:colId xmlns:a16="http://schemas.microsoft.com/office/drawing/2014/main" val="2698174290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3821655861"/>
                    </a:ext>
                  </a:extLst>
                </a:gridCol>
                <a:gridCol w="1187112">
                  <a:extLst>
                    <a:ext uri="{9D8B030D-6E8A-4147-A177-3AD203B41FA5}">
                      <a16:colId xmlns:a16="http://schemas.microsoft.com/office/drawing/2014/main" val="726396610"/>
                    </a:ext>
                  </a:extLst>
                </a:gridCol>
                <a:gridCol w="902369">
                  <a:extLst>
                    <a:ext uri="{9D8B030D-6E8A-4147-A177-3AD203B41FA5}">
                      <a16:colId xmlns:a16="http://schemas.microsoft.com/office/drawing/2014/main" val="3523436470"/>
                    </a:ext>
                  </a:extLst>
                </a:gridCol>
                <a:gridCol w="1155031">
                  <a:extLst>
                    <a:ext uri="{9D8B030D-6E8A-4147-A177-3AD203B41FA5}">
                      <a16:colId xmlns:a16="http://schemas.microsoft.com/office/drawing/2014/main" val="3427983701"/>
                    </a:ext>
                  </a:extLst>
                </a:gridCol>
                <a:gridCol w="1756611">
                  <a:extLst>
                    <a:ext uri="{9D8B030D-6E8A-4147-A177-3AD203B41FA5}">
                      <a16:colId xmlns:a16="http://schemas.microsoft.com/office/drawing/2014/main" val="144853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Уровень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Специальность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Специализация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 Narrow" panose="020B0606020202030204" pitchFamily="34" charset="0"/>
                        </a:rPr>
                        <a:t>Продол-ть</a:t>
                      </a:r>
                      <a:r>
                        <a:rPr lang="ru-RU" sz="1200" dirty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Квалификация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Карточки профессий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2673208"/>
                  </a:ext>
                </a:extLst>
              </a:tr>
              <a:tr h="1997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Общая врачебная практика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Фтизиатрия (взрослая, детская)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134 кредита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Врач фтизиатр (взрослый, детский)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резидент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фтизиатр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фтизиатр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взрослый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детский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фтизиатр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взрослый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Врач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фтизиатр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детский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990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Педиатрия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24715"/>
                  </a:ext>
                </a:extLst>
              </a:tr>
              <a:tr h="132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Пульмонология (взрослая детская)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82425"/>
                  </a:ext>
                </a:extLst>
              </a:tr>
              <a:tr h="1949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Фтизиатрия (взрослая)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Фтизиатрия (детская)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34 кредита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Врач фтизиатр (детский)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8739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2B463E-D192-27E1-F8B6-0157159C27EB}"/>
              </a:ext>
            </a:extLst>
          </p:cNvPr>
          <p:cNvSpPr txBox="1"/>
          <p:nvPr/>
        </p:nvSpPr>
        <p:spPr>
          <a:xfrm>
            <a:off x="214683" y="2827074"/>
            <a:ext cx="3493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ипов</a:t>
            </a:r>
            <a:r>
              <a:rPr lang="ru-RU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ая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учебн</a:t>
            </a:r>
            <a:r>
              <a:rPr lang="ru-RU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ая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резидентуры</a:t>
            </a:r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«Фтизиатрия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взрослая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детская</a:t>
            </a:r>
            <a:r>
              <a:rPr lang="en-US" sz="1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"</a:t>
            </a:r>
            <a:endParaRPr lang="ru-RU" sz="14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7F65472-B6A1-5C48-273C-1007DA13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40307"/>
              </p:ext>
            </p:extLst>
          </p:nvPr>
        </p:nvGraphicFramePr>
        <p:xfrm>
          <a:off x="148889" y="3468426"/>
          <a:ext cx="3661614" cy="32042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8071">
                  <a:extLst>
                    <a:ext uri="{9D8B030D-6E8A-4147-A177-3AD203B41FA5}">
                      <a16:colId xmlns:a16="http://schemas.microsoft.com/office/drawing/2014/main" val="1638609228"/>
                    </a:ext>
                  </a:extLst>
                </a:gridCol>
                <a:gridCol w="2538663">
                  <a:extLst>
                    <a:ext uri="{9D8B030D-6E8A-4147-A177-3AD203B41FA5}">
                      <a16:colId xmlns:a16="http://schemas.microsoft.com/office/drawing/2014/main" val="1759768600"/>
                    </a:ext>
                  </a:extLst>
                </a:gridCol>
                <a:gridCol w="714880">
                  <a:extLst>
                    <a:ext uri="{9D8B030D-6E8A-4147-A177-3AD203B41FA5}">
                      <a16:colId xmlns:a16="http://schemas.microsoft.com/office/drawing/2014/main" val="2800010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Наименование дисциплин (модулей)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кредитов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2983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Цикл профилирующих дисциплин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138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6351885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Обязательный компонент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6050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Амбулаторно-поликлиническая фтизиатрия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671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Амбулаторно-поликлиническая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детская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фтизиатрия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9898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Фтизиатрия в стационаре: легочный и внелегочный туберкулез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167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Детская фтизиатрии в стационаре: легочный и внелегочный туберкулез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72944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Фтизиатрия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26821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Пульмонология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62848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Визуальная диагностика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89744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Онкология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8739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Компонент по выбору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0431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Итоговая аттестация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624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624363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5654F4E-41C4-619B-1859-3457E68C5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62390"/>
              </p:ext>
            </p:extLst>
          </p:nvPr>
        </p:nvGraphicFramePr>
        <p:xfrm>
          <a:off x="4037849" y="2921310"/>
          <a:ext cx="3929311" cy="37513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3743">
                  <a:extLst>
                    <a:ext uri="{9D8B030D-6E8A-4147-A177-3AD203B41FA5}">
                      <a16:colId xmlns:a16="http://schemas.microsoft.com/office/drawing/2014/main" val="2811945550"/>
                    </a:ext>
                  </a:extLst>
                </a:gridCol>
                <a:gridCol w="3645568">
                  <a:extLst>
                    <a:ext uri="{9D8B030D-6E8A-4147-A177-3AD203B41FA5}">
                      <a16:colId xmlns:a16="http://schemas.microsoft.com/office/drawing/2014/main" val="8620734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Перечень наиболее распространенных заболеваний и состояний, подлежащих диагностике и лечению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842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Латентная туберкулезная инфекция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32867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Первичный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туберкулезный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комплекс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7649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Туберкулез внутригрудных лимфатических узлов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7698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Диссеминированный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6858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Миллиарный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5598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Очаговый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60580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Инфильтративный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51901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Казеозная пневмония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0545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Туберкулема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4054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Кавернозный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3754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Фиброзно-кавернозный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6092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Цирротический туберкулез легких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98159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Туберкулезный плеврит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92660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Туберкулез бронхов, трахеи и верхних дыхательных путей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0185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Туберкулез мозговых оболочек, центральной нервной системы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1974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16.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Туберкулез кишечника, брюшины и брыжеечных лимфатических узлов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82579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17.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Туберкулез костей и суставов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6576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18.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Туберкулез мочевых, половых органов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564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</a:rPr>
                        <a:t>19.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Туберкулез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периферических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лимфатических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</a:rPr>
                        <a:t>узлов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667384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09BAD53-E018-EE7B-2254-75968BC3D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14458"/>
              </p:ext>
            </p:extLst>
          </p:nvPr>
        </p:nvGraphicFramePr>
        <p:xfrm>
          <a:off x="8088986" y="144006"/>
          <a:ext cx="3923172" cy="64125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7945">
                  <a:extLst>
                    <a:ext uri="{9D8B030D-6E8A-4147-A177-3AD203B41FA5}">
                      <a16:colId xmlns:a16="http://schemas.microsoft.com/office/drawing/2014/main" val="3708706639"/>
                    </a:ext>
                  </a:extLst>
                </a:gridCol>
                <a:gridCol w="3250834">
                  <a:extLst>
                    <a:ext uri="{9D8B030D-6E8A-4147-A177-3AD203B41FA5}">
                      <a16:colId xmlns:a16="http://schemas.microsoft.com/office/drawing/2014/main" val="1018203079"/>
                    </a:ext>
                  </a:extLst>
                </a:gridCol>
                <a:gridCol w="454393">
                  <a:extLst>
                    <a:ext uri="{9D8B030D-6E8A-4147-A177-3AD203B41FA5}">
                      <a16:colId xmlns:a16="http://schemas.microsoft.com/office/drawing/2014/main" val="646830698"/>
                    </a:ext>
                  </a:extLst>
                </a:gridCol>
              </a:tblGrid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Операция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процедура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техника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Кол</a:t>
                      </a: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во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116188777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Первичный прием больных в стационаре.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793142221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Курация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больных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палатах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195810758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Ведение медицинской документации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4277564326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4.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Интерпретация рентгенограмм и компьютерная томография снимков органов грудной клетки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190749027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5.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Интерпретация рентгенограмм и магниторезонансная томография снимков костей, суставов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750376434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6.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Интерпретация результатов эндоскопических исследований грудной клетки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674595894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7.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Интерпретация результатов исследования крови, ликвора, плеврального экссудата, мокроты.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2833191577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8.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Взятие мокроты и промывных вод бронхов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2294710493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9.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Проведение и интерпретация пробы Манту, АТР,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IGRA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- тестов (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QuantiFERON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TBGold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SPOT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463189318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Проведение плевральной пункции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911269553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11.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Проведениелюмбальной пункции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472928210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12.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Проведение пункции суставов с диагностической и лечебной целью 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эвакуация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жидкости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введение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лекарственных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dirty="0" err="1">
                          <a:effectLst/>
                          <a:latin typeface="Arial Narrow" panose="020B0606020202030204" pitchFamily="34" charset="0"/>
                        </a:rPr>
                        <a:t>средств</a:t>
                      </a: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857321892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13.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Наложение искусственного пневмоторакса и пневмоперитонеума с лечебной целью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2992862115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14.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Проведение небулайзерной терапии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2356277507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15.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Определение группы крови, резус-фактора, пробы на совместимость крови донора и реципиента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460042734"/>
                  </a:ext>
                </a:extLst>
              </a:tr>
              <a:tr h="6314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16.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Проведение всех видов инъекций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250309056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17.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Arial Narrow" panose="020B0606020202030204" pitchFamily="34" charset="0"/>
                        </a:rPr>
                        <a:t>Диагностика и неотложная помощь при легочном кровотечении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51773954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18.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Диагностика и неотложная помощь при спонтанном пневмотораксе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071519564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19.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Диагностика и неотложная помощь при бронхоспастическом синдроме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425942749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20.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Диагностика и неотложная помощь при сосудистой недостаточности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402078515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21.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Диагностика и неотложная помощь при дыхательной недостаточности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918805288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22.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Выбрать и назначить режимы химиотерапии в зависимости от чувствительности возбудителя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13976407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23.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Фармаконадзор за противотуберкулезными препаратами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699497437"/>
                  </a:ext>
                </a:extLst>
              </a:tr>
              <a:tr h="24729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24.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Оценить эффективность лечения по результатам контрольных исследований мокроты и клинико-рентгенологического исследования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3885486679"/>
                  </a:ext>
                </a:extLst>
              </a:tr>
              <a:tr h="30867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25.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Определять и регистрировать исход лечения больных туберкулезом в соответствии с рекомендациями всемирной организации зравоохранения и Национальными протоколами Республики Казахстан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856845193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26.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Тактика ведения пациентов после хирургического лечения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108003676"/>
                  </a:ext>
                </a:extLst>
              </a:tr>
              <a:tr h="43144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27.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Тактика ведения больных с сопутствующей патологией: инфекция вируса иммунодефицита человека, сахарный диабет, беременность, послеродовый период, заболеваниясердечно-сосудистой системы, печени и желчныхпутей, желудочно-кишечного тракта, алкоголизм, наркомания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516170023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28.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Определить трудоспособность больных туберкулезом и лиц, перенесших туберкулез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4235866228"/>
                  </a:ext>
                </a:extLst>
              </a:tr>
              <a:tr h="18590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29.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Составить план вакцинации и ревакцинации </a:t>
                      </a: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BCG</a:t>
                      </a: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, определить показания, противопоказания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331985155"/>
                  </a:ext>
                </a:extLst>
              </a:tr>
              <a:tr h="1245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</a:rPr>
                        <a:t>30.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800">
                          <a:effectLst/>
                          <a:latin typeface="Arial Narrow" panose="020B0606020202030204" pitchFamily="34" charset="0"/>
                        </a:rPr>
                        <a:t>Диагностика и лечение нежелательных реакций вакцинации и ревакцинации БЦЖ</a:t>
                      </a:r>
                      <a:endParaRPr lang="ru-RU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6" marR="3336" marT="3336" marB="3336" anchor="ctr"/>
                </a:tc>
                <a:extLst>
                  <a:ext uri="{0D108BD9-81ED-4DB2-BD59-A6C34878D82A}">
                    <a16:rowId xmlns:a16="http://schemas.microsoft.com/office/drawing/2014/main" val="12485742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8C80F3-6E41-DEF2-A587-B473589AD2D9}"/>
              </a:ext>
            </a:extLst>
          </p:cNvPr>
          <p:cNvSpPr txBox="1"/>
          <p:nvPr/>
        </p:nvSpPr>
        <p:spPr>
          <a:xfrm>
            <a:off x="7967160" y="6518747"/>
            <a:ext cx="3128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hlinkClick r:id="rId2"/>
              </a:rPr>
              <a:t>https://adilet.zan.kz/rus/docs/V2300031672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46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B4A22E-31B4-6755-F18A-E0A13F6D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62D2E-25FC-1C90-2AC0-EB131DB8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5" y="162834"/>
            <a:ext cx="11858449" cy="11102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B49DE-E91A-1CB0-69F1-4E1446483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5" y="1273057"/>
            <a:ext cx="11858447" cy="1318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12097D-ED7C-76D2-FEF8-7A3DA7929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75" y="2577035"/>
            <a:ext cx="11858446" cy="37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242F-D442-2F6D-2B32-90B95579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63" y="1608014"/>
            <a:ext cx="5784837" cy="5249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9CEE6-923B-0DF3-50B8-C28DF0DBD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4" y="56590"/>
            <a:ext cx="6344174" cy="3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3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993859" y="5506035"/>
            <a:ext cx="5676900" cy="615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3993859" y="5016569"/>
            <a:ext cx="1228725" cy="489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Врач резидент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2108" y="3911670"/>
            <a:ext cx="4438651" cy="1104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6441783" y="2806770"/>
            <a:ext cx="3228975" cy="1104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7594309" y="1701870"/>
            <a:ext cx="2076449" cy="11049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11" name="Стрелка углом 10"/>
          <p:cNvSpPr/>
          <p:nvPr/>
        </p:nvSpPr>
        <p:spPr>
          <a:xfrm>
            <a:off x="5051134" y="4412803"/>
            <a:ext cx="361951" cy="7180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6270334" y="3359220"/>
            <a:ext cx="361951" cy="8689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7270459" y="2368620"/>
            <a:ext cx="295391" cy="5241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22584" y="692219"/>
            <a:ext cx="9525" cy="56197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22734" y="692219"/>
            <a:ext cx="9525" cy="56197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94308" y="692219"/>
            <a:ext cx="9525" cy="56197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52012" y="6102421"/>
            <a:ext cx="589777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467" b="1" dirty="0">
                <a:solidFill>
                  <a:srgbClr val="000000"/>
                </a:solidFill>
              </a:rPr>
              <a:t>5 лет</a:t>
            </a:r>
            <a:endParaRPr lang="ru-RU" sz="1467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0636" y="6100931"/>
            <a:ext cx="684355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467" b="1" dirty="0">
                <a:solidFill>
                  <a:srgbClr val="000000"/>
                </a:solidFill>
              </a:rPr>
              <a:t>10 лет</a:t>
            </a:r>
            <a:endParaRPr lang="ru-RU" sz="1467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42998" y="6083370"/>
            <a:ext cx="684355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467" b="1" dirty="0">
                <a:solidFill>
                  <a:srgbClr val="000000"/>
                </a:solidFill>
              </a:rPr>
              <a:t>15 лет</a:t>
            </a:r>
            <a:endParaRPr lang="ru-RU" sz="1467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823032" y="692219"/>
            <a:ext cx="9525" cy="561975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418020" y="6081882"/>
            <a:ext cx="684355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1467" b="1" dirty="0">
                <a:solidFill>
                  <a:srgbClr val="000000"/>
                </a:solidFill>
              </a:rPr>
              <a:t>20 лет</a:t>
            </a:r>
            <a:endParaRPr lang="ru-RU" sz="1467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670759" y="2069653"/>
            <a:ext cx="577402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8.1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670759" y="3174553"/>
            <a:ext cx="577402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7.4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670759" y="4228137"/>
            <a:ext cx="577402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7.3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670756" y="5712548"/>
            <a:ext cx="577402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7.1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670759" y="5136704"/>
            <a:ext cx="577402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7.2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33678" y="5674251"/>
            <a:ext cx="1643719" cy="27699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</a:rPr>
              <a:t>Врач общей практики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633074" y="5812749"/>
            <a:ext cx="740239" cy="10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6422733" y="2756926"/>
            <a:ext cx="2400299" cy="113018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/>
              <a:t>Врач специалист</a:t>
            </a:r>
          </a:p>
          <a:p>
            <a:pPr algn="ctr">
              <a:lnSpc>
                <a:spcPct val="80000"/>
              </a:lnSpc>
            </a:pPr>
            <a:r>
              <a:rPr lang="ru-RU" sz="1200" b="1" dirty="0"/>
              <a:t>Семейный врач</a:t>
            </a:r>
          </a:p>
          <a:p>
            <a:pPr algn="ctr">
              <a:lnSpc>
                <a:spcPct val="80000"/>
              </a:lnSpc>
            </a:pPr>
            <a:r>
              <a:rPr lang="ru-RU" sz="1200" b="1" i="1" dirty="0"/>
              <a:t>(консультант, наставник, независимый эксперт,</a:t>
            </a:r>
          </a:p>
          <a:p>
            <a:pPr algn="ctr">
              <a:lnSpc>
                <a:spcPct val="80000"/>
              </a:lnSpc>
            </a:pPr>
            <a:r>
              <a:rPr lang="ru-RU" sz="1200" b="1" i="1" dirty="0"/>
              <a:t>лечение более сложных случаев</a:t>
            </a:r>
          </a:p>
          <a:p>
            <a:pPr algn="ctr">
              <a:lnSpc>
                <a:spcPct val="80000"/>
              </a:lnSpc>
            </a:pPr>
            <a:r>
              <a:rPr lang="ru-RU" sz="1200" b="1" i="1" dirty="0"/>
              <a:t>И редких заболеваний, некоторые виды ВТМУ)</a:t>
            </a:r>
          </a:p>
        </p:txBody>
      </p:sp>
      <p:sp>
        <p:nvSpPr>
          <p:cNvPr id="2" name="Стрелка вверх 1"/>
          <p:cNvSpPr/>
          <p:nvPr/>
        </p:nvSpPr>
        <p:spPr>
          <a:xfrm>
            <a:off x="6373311" y="4771836"/>
            <a:ext cx="155995" cy="118264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9350274" y="1051559"/>
            <a:ext cx="1333324" cy="6669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67" dirty="0">
                <a:solidFill>
                  <a:srgbClr val="000000"/>
                </a:solidFill>
              </a:rPr>
              <a:t>Уровень ОРК</a:t>
            </a:r>
            <a:endParaRPr lang="ru-RU" sz="1867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27346" y="4044460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08128" y="4196860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234658" y="4363912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31599" y="4532833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27344" y="4707200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34658" y="4879617"/>
            <a:ext cx="4443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972155" y="5674249"/>
            <a:ext cx="5705916" cy="17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480533" y="4233287"/>
            <a:ext cx="1948111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Врач специалист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Семейный врач</a:t>
            </a:r>
          </a:p>
          <a:p>
            <a:pPr algn="ctr"/>
            <a:r>
              <a:rPr lang="ru-RU" sz="1200" b="1" i="1" dirty="0">
                <a:solidFill>
                  <a:srgbClr val="002060"/>
                </a:solidFill>
              </a:rPr>
              <a:t>(базовые навыки)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451308" y="3006359"/>
            <a:ext cx="3200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54265" y="3221852"/>
            <a:ext cx="3200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454265" y="3422284"/>
            <a:ext cx="3200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441783" y="3675160"/>
            <a:ext cx="3200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657534" y="1917856"/>
            <a:ext cx="2020537" cy="1061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668741" y="2211488"/>
            <a:ext cx="2020537" cy="1061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21478" y="2507359"/>
            <a:ext cx="2020537" cy="1061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565850" y="1718409"/>
            <a:ext cx="2112221" cy="98244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</a:rPr>
              <a:t>Врач специалист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</a:rPr>
              <a:t>Семейный врач</a:t>
            </a:r>
          </a:p>
          <a:p>
            <a:pPr algn="ctr">
              <a:lnSpc>
                <a:spcPct val="80000"/>
              </a:lnSpc>
            </a:pPr>
            <a:r>
              <a:rPr lang="ru-RU" sz="1200" b="1" i="1" dirty="0">
                <a:solidFill>
                  <a:schemeClr val="bg1"/>
                </a:solidFill>
              </a:rPr>
              <a:t>(эксперт-методолог (разработка и экспертиза протоколов), оказание всех видов ВТМУ)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3993859" y="5900435"/>
            <a:ext cx="56569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16200000">
            <a:off x="9088172" y="3690451"/>
            <a:ext cx="2644314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Трудовые функции</a:t>
            </a:r>
            <a:endParaRPr lang="ru-RU" sz="2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9689278" y="2701993"/>
            <a:ext cx="630983" cy="333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9678070" y="3138508"/>
            <a:ext cx="604455" cy="83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39" idx="3"/>
          </p:cNvCxnSpPr>
          <p:nvPr/>
        </p:nvCxnSpPr>
        <p:spPr>
          <a:xfrm flipH="1" flipV="1">
            <a:off x="9678071" y="2209633"/>
            <a:ext cx="625035" cy="479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9654497" y="2928564"/>
            <a:ext cx="628027" cy="209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9627145" y="3921283"/>
            <a:ext cx="655380" cy="66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9670758" y="4113516"/>
            <a:ext cx="64950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831637" y="531680"/>
            <a:ext cx="3171555" cy="2642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</a:rPr>
              <a:t>Условия перехода между уровнями квалификации:</a:t>
            </a:r>
          </a:p>
          <a:p>
            <a:pPr marL="146047" indent="-14604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Прохождение обучения (в резидентуре) </a:t>
            </a:r>
            <a:r>
              <a:rPr lang="ru-RU" sz="1600" i="1" dirty="0">
                <a:solidFill>
                  <a:srgbClr val="002060"/>
                </a:solidFill>
              </a:rPr>
              <a:t>для перехода на уровень 7.3</a:t>
            </a:r>
          </a:p>
          <a:p>
            <a:pPr marL="146047" indent="-14604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Стаж работы (не менее 5 лет)</a:t>
            </a:r>
          </a:p>
          <a:p>
            <a:pPr marL="146047" indent="-146047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Повышение квалификации на курсе соответствующем более высокому уровню квалификации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003192" y="1923166"/>
            <a:ext cx="1239805" cy="60815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875434" y="3174553"/>
            <a:ext cx="394900" cy="2477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608221" y="3221852"/>
            <a:ext cx="442912" cy="123711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Заголовок 1"/>
          <p:cNvSpPr>
            <a:spLocks noGrp="1"/>
          </p:cNvSpPr>
          <p:nvPr>
            <p:ph type="title"/>
          </p:nvPr>
        </p:nvSpPr>
        <p:spPr>
          <a:xfrm>
            <a:off x="1267884" y="6720"/>
            <a:ext cx="10972800" cy="6737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Профессиональный стандарт - как основа для профессионального роста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704512" y="1849727"/>
            <a:ext cx="14874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C00000"/>
                </a:solidFill>
              </a:rPr>
              <a:t>Высшая категория</a:t>
            </a:r>
            <a:endParaRPr lang="ru-RU" sz="2133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0798296" y="3006359"/>
            <a:ext cx="14874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C00000"/>
                </a:solidFill>
              </a:rPr>
              <a:t>Первая категория</a:t>
            </a:r>
            <a:endParaRPr lang="ru-RU" sz="2133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0798296" y="4113516"/>
            <a:ext cx="14874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C00000"/>
                </a:solidFill>
              </a:rPr>
              <a:t>Вторая категория</a:t>
            </a:r>
            <a:endParaRPr lang="ru-RU" sz="2133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0704512" y="5130869"/>
            <a:ext cx="14874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b="1" dirty="0">
                <a:solidFill>
                  <a:srgbClr val="C00000"/>
                </a:solidFill>
              </a:rPr>
              <a:t>Без категории</a:t>
            </a:r>
            <a:endParaRPr lang="ru-RU" sz="2133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0608503" y="907929"/>
            <a:ext cx="1632181" cy="9543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67" dirty="0">
                <a:solidFill>
                  <a:srgbClr val="000000"/>
                </a:solidFill>
              </a:rPr>
              <a:t>Связь с </a:t>
            </a:r>
            <a:r>
              <a:rPr lang="ru-RU" sz="1867" dirty="0" err="1">
                <a:solidFill>
                  <a:srgbClr val="000000"/>
                </a:solidFill>
              </a:rPr>
              <a:t>квалиф</a:t>
            </a:r>
            <a:r>
              <a:rPr lang="ru-RU" sz="1867" dirty="0">
                <a:solidFill>
                  <a:srgbClr val="000000"/>
                </a:solidFill>
              </a:rPr>
              <a:t>. категориями</a:t>
            </a:r>
            <a:endParaRPr lang="ru-RU" sz="1867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6011" y="644689"/>
            <a:ext cx="2639616" cy="604867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34691" y="2340252"/>
            <a:ext cx="2208245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Трудовая функция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19416" y="3235100"/>
            <a:ext cx="2223520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Профессиональные задачи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 rot="16200000">
            <a:off x="-365991" y="4623819"/>
            <a:ext cx="1847867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Навыки (умения)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 rot="16200000">
            <a:off x="1403470" y="4605246"/>
            <a:ext cx="1847868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Личностные компетенции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 rot="16200000">
            <a:off x="537875" y="4605246"/>
            <a:ext cx="1847867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Знания</a:t>
            </a:r>
          </a:p>
        </p:txBody>
      </p:sp>
      <p:cxnSp>
        <p:nvCxnSpPr>
          <p:cNvPr id="66" name="Прямая со стрелкой 65"/>
          <p:cNvCxnSpPr>
            <a:stCxn id="64" idx="2"/>
            <a:endCxn id="72" idx="0"/>
          </p:cNvCxnSpPr>
          <p:nvPr/>
        </p:nvCxnSpPr>
        <p:spPr>
          <a:xfrm flipH="1">
            <a:off x="1431176" y="2817305"/>
            <a:ext cx="7637" cy="417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50306" y="3712153"/>
            <a:ext cx="7637" cy="2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1443978" y="3683379"/>
            <a:ext cx="7637" cy="2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2332567" y="3712224"/>
            <a:ext cx="7637" cy="2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301855" y="5992687"/>
            <a:ext cx="2223520" cy="477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ru-RU" sz="1867" dirty="0">
                <a:solidFill>
                  <a:srgbClr val="002060"/>
                </a:solidFill>
              </a:rPr>
              <a:t>Пути достижения квалификации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08891" y="709061"/>
            <a:ext cx="1885452" cy="38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33" b="1" dirty="0" err="1">
                <a:solidFill>
                  <a:srgbClr val="C00000"/>
                </a:solidFill>
              </a:rPr>
              <a:t>Профстандарт</a:t>
            </a:r>
            <a:endParaRPr lang="ru-RU" sz="2133" b="1" dirty="0">
              <a:solidFill>
                <a:srgbClr val="C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39350" y="1164570"/>
            <a:ext cx="2429365" cy="333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867" dirty="0"/>
              <a:t>Карточка профессии 1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9350" y="1629315"/>
            <a:ext cx="2429365" cy="333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867" dirty="0"/>
              <a:t>Карточка профессии 2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43339" y="2182665"/>
            <a:ext cx="2528255" cy="435080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8" name="Выгнутая влево стрелка 87"/>
          <p:cNvSpPr/>
          <p:nvPr/>
        </p:nvSpPr>
        <p:spPr>
          <a:xfrm>
            <a:off x="143339" y="1796026"/>
            <a:ext cx="158516" cy="5337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462208" y="4998749"/>
            <a:ext cx="1228725" cy="4894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Врач - стажер</a:t>
            </a:r>
          </a:p>
        </p:txBody>
      </p:sp>
      <p:sp>
        <p:nvSpPr>
          <p:cNvPr id="90" name="Стрелка углом 89"/>
          <p:cNvSpPr/>
          <p:nvPr/>
        </p:nvSpPr>
        <p:spPr>
          <a:xfrm>
            <a:off x="7565850" y="4363912"/>
            <a:ext cx="361951" cy="7180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1" name="Стрелка углом 90"/>
          <p:cNvSpPr/>
          <p:nvPr/>
        </p:nvSpPr>
        <p:spPr>
          <a:xfrm>
            <a:off x="8760422" y="3351600"/>
            <a:ext cx="361951" cy="8689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92" name="Стрелка углом 91"/>
          <p:cNvSpPr/>
          <p:nvPr/>
        </p:nvSpPr>
        <p:spPr>
          <a:xfrm>
            <a:off x="9305269" y="2513430"/>
            <a:ext cx="318753" cy="6667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0"/>
            <a:endCxn id="9" idx="1"/>
          </p:cNvCxnSpPr>
          <p:nvPr/>
        </p:nvCxnSpPr>
        <p:spPr>
          <a:xfrm flipV="1">
            <a:off x="4608222" y="2254321"/>
            <a:ext cx="2986087" cy="2762249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2766059" y="6444613"/>
            <a:ext cx="931156" cy="3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674198" y="6259948"/>
            <a:ext cx="742325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7" dirty="0"/>
              <a:t>Траектория профессионального роста по специальностям (подготовка через резидентуру)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7000685" y="2599085"/>
            <a:ext cx="2383752" cy="2374655"/>
          </a:xfrm>
          <a:prstGeom prst="straightConnector1">
            <a:avLst/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2740747" y="6693362"/>
            <a:ext cx="964527" cy="1"/>
          </a:xfrm>
          <a:prstGeom prst="straightConnector1">
            <a:avLst/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3695181" y="6533468"/>
            <a:ext cx="845308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7" dirty="0"/>
              <a:t>Траектория профессионального роста по специализациям (подготовка через  сертификационный курс)</a:t>
            </a:r>
          </a:p>
        </p:txBody>
      </p:sp>
    </p:spTree>
    <p:extLst>
      <p:ext uri="{BB962C8B-B14F-4D97-AF65-F5344CB8AC3E}">
        <p14:creationId xmlns:p14="http://schemas.microsoft.com/office/powerpoint/2010/main" val="2374267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2530</Words>
  <Application>Microsoft Office PowerPoint</Application>
  <PresentationFormat>Широкоэкранный</PresentationFormat>
  <Paragraphs>568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Wingdings</vt:lpstr>
      <vt:lpstr>Тема Office</vt:lpstr>
      <vt:lpstr>Встреча с ГУП: обсуждение 218 приказа и подготовка к утверждению проектов профстандартов</vt:lpstr>
      <vt:lpstr>Презентация PowerPoint</vt:lpstr>
      <vt:lpstr>Системы подготовки врачей в Республике Казахстан</vt:lpstr>
      <vt:lpstr>Презентация PowerPoint</vt:lpstr>
      <vt:lpstr>Ядерная медицина</vt:lpstr>
      <vt:lpstr>Фтизиатрия (взрослая, детская)</vt:lpstr>
      <vt:lpstr>Презентация PowerPoint</vt:lpstr>
      <vt:lpstr>Презентация PowerPoint</vt:lpstr>
      <vt:lpstr>Профессиональный стандарт - как основа для профессионального роста</vt:lpstr>
      <vt:lpstr>Презентация PowerPoint</vt:lpstr>
      <vt:lpstr>По проектам профстандартов: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оформления протокола обсуждения проекта ПС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2023-03-13T07:27:03Z</dcterms:created>
  <dcterms:modified xsi:type="dcterms:W3CDTF">2023-03-14T09:30:20Z</dcterms:modified>
</cp:coreProperties>
</file>