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797675" cy="9925050"/>
  <p:defaultTextStyle>
    <a:defPPr>
      <a:defRPr lang="x-non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0080"/>
    <a:srgbClr val="FFFFCC"/>
    <a:srgbClr val="CC00CC"/>
    <a:srgbClr val="CC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1" d="100"/>
          <a:sy n="111" d="100"/>
        </p:scale>
        <p:origin x="516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60930B8C-D94C-4C34-93A1-D2E2279713E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x-none"/>
          </a:p>
        </p:txBody>
      </p:sp>
      <p:sp>
        <p:nvSpPr>
          <p:cNvPr id="3" name="Подзаголовок 2">
            <a:extLst>
              <a:ext uri="{FF2B5EF4-FFF2-40B4-BE49-F238E27FC236}">
                <a16:creationId xmlns="" xmlns:a16="http://schemas.microsoft.com/office/drawing/2014/main" id="{0E5A27B3-21BB-4823-86ED-9751A7A45CD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x-none"/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CBE7C5B4-C27F-4B53-A9E8-D6024FDE1D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1D62F-230F-4286-B22E-86852943E9CA}" type="datetimeFigureOut">
              <a:rPr lang="x-none" smtClean="0"/>
              <a:t>26.10.2022</a:t>
            </a:fld>
            <a:endParaRPr lang="x-none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95ABFDB3-08E1-4742-942E-6042728E8C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A64ADF37-F6C4-4805-AC6D-0D50E3C446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63434-0A9D-4330-883D-09F954F0F206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7548630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7E63373E-77EC-47FA-AE31-757EAC84CD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x-none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="" xmlns:a16="http://schemas.microsoft.com/office/drawing/2014/main" id="{22EB2346-0010-403F-9786-656BB2ACEBD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x-none"/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89C618AF-206A-4096-A908-BB0F77BE48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1D62F-230F-4286-B22E-86852943E9CA}" type="datetimeFigureOut">
              <a:rPr lang="x-none" smtClean="0"/>
              <a:t>26.10.2022</a:t>
            </a:fld>
            <a:endParaRPr lang="x-none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7A3F3DDA-F1F8-4C53-A374-E6D4AEAC15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EED81F64-5055-4463-BFC9-F70C08C83C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63434-0A9D-4330-883D-09F954F0F206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5542443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="" xmlns:a16="http://schemas.microsoft.com/office/drawing/2014/main" id="{53716D7A-7B07-4E0B-82D3-130DC8ADE0E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x-none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="" xmlns:a16="http://schemas.microsoft.com/office/drawing/2014/main" id="{4EDC7F66-9555-4C3B-BE7C-6CF6D7571A3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x-none"/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5166245A-8CB0-407A-9159-7B71287AF3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1D62F-230F-4286-B22E-86852943E9CA}" type="datetimeFigureOut">
              <a:rPr lang="x-none" smtClean="0"/>
              <a:t>26.10.2022</a:t>
            </a:fld>
            <a:endParaRPr lang="x-none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BACBFDAB-28C8-4D30-B21C-8ABEC9459E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E72F0787-55FC-469D-B91F-84F5FF6D9B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63434-0A9D-4330-883D-09F954F0F206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40539778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FC338DE4-4FD9-48B4-B5FC-6FA13D828F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x-none"/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67AB5ED0-96BB-4C7B-BAEE-9D6F1549F0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x-none"/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1978DEA3-53B6-42FF-8F0C-1F5942E194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1D62F-230F-4286-B22E-86852943E9CA}" type="datetimeFigureOut">
              <a:rPr lang="x-none" smtClean="0"/>
              <a:t>26.10.2022</a:t>
            </a:fld>
            <a:endParaRPr lang="x-none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00A183B0-D4FD-4AF7-9F90-0CB8E86C7F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9185694F-AE4E-496C-8FD2-EFAAC36FB2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63434-0A9D-4330-883D-09F954F0F206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7414477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1AA39E9F-70C5-4DFB-AC6E-8E7990EB2D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x-none"/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CE7988AC-D870-440E-AE57-B040642718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AE05EC2C-4096-4655-8EF4-78FB1BCACE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1D62F-230F-4286-B22E-86852943E9CA}" type="datetimeFigureOut">
              <a:rPr lang="x-none" smtClean="0"/>
              <a:t>26.10.2022</a:t>
            </a:fld>
            <a:endParaRPr lang="x-none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930855D8-0FFA-47CE-B470-94C619D4F8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6CE2293B-6CEE-4AF7-A54D-533437FEFB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63434-0A9D-4330-883D-09F954F0F206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42778470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AF6678ED-8A12-475D-B985-48ECF4A1A5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x-none"/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8BA9BE16-97A9-4E0E-A7FA-F95CA793E7F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x-none"/>
          </a:p>
        </p:txBody>
      </p:sp>
      <p:sp>
        <p:nvSpPr>
          <p:cNvPr id="4" name="Объект 3">
            <a:extLst>
              <a:ext uri="{FF2B5EF4-FFF2-40B4-BE49-F238E27FC236}">
                <a16:creationId xmlns="" xmlns:a16="http://schemas.microsoft.com/office/drawing/2014/main" id="{576BA36E-DCCF-4F9F-A6DB-D899E70180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x-none"/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F047E4CE-D3DB-40F5-94E7-48E38025B0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1D62F-230F-4286-B22E-86852943E9CA}" type="datetimeFigureOut">
              <a:rPr lang="x-none" smtClean="0"/>
              <a:t>26.10.2022</a:t>
            </a:fld>
            <a:endParaRPr lang="x-none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A426EF2A-BF30-4501-AB86-9E46B36D1F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E0C3087E-2197-44FD-9362-419FE64B1E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63434-0A9D-4330-883D-09F954F0F206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4465592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03639B70-B9F4-4F78-B5B5-E398F39DD7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x-none"/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68192611-F082-4A13-ACF2-EE2A483846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="" xmlns:a16="http://schemas.microsoft.com/office/drawing/2014/main" id="{BD6D68EC-B07F-41F3-96E9-09F0105FFEE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x-none"/>
          </a:p>
        </p:txBody>
      </p:sp>
      <p:sp>
        <p:nvSpPr>
          <p:cNvPr id="5" name="Текст 4">
            <a:extLst>
              <a:ext uri="{FF2B5EF4-FFF2-40B4-BE49-F238E27FC236}">
                <a16:creationId xmlns="" xmlns:a16="http://schemas.microsoft.com/office/drawing/2014/main" id="{EA2A0D7E-FB9B-480A-9F91-1152B6D7A32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="" xmlns:a16="http://schemas.microsoft.com/office/drawing/2014/main" id="{84751CD7-6455-4D88-8CFC-A9BE1A43D6F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x-none"/>
          </a:p>
        </p:txBody>
      </p:sp>
      <p:sp>
        <p:nvSpPr>
          <p:cNvPr id="7" name="Дата 6">
            <a:extLst>
              <a:ext uri="{FF2B5EF4-FFF2-40B4-BE49-F238E27FC236}">
                <a16:creationId xmlns="" xmlns:a16="http://schemas.microsoft.com/office/drawing/2014/main" id="{3AC43E74-0931-42A2-A04C-30A699296B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1D62F-230F-4286-B22E-86852943E9CA}" type="datetimeFigureOut">
              <a:rPr lang="x-none" smtClean="0"/>
              <a:t>26.10.2022</a:t>
            </a:fld>
            <a:endParaRPr lang="x-none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="" xmlns:a16="http://schemas.microsoft.com/office/drawing/2014/main" id="{94300027-C789-418D-AB52-CCED906C24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9" name="Номер слайда 8">
            <a:extLst>
              <a:ext uri="{FF2B5EF4-FFF2-40B4-BE49-F238E27FC236}">
                <a16:creationId xmlns="" xmlns:a16="http://schemas.microsoft.com/office/drawing/2014/main" id="{4290800A-F46E-436D-B32A-05FDBAC50E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63434-0A9D-4330-883D-09F954F0F206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11064454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8B180DE8-84AC-430F-8E55-6769C1D968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x-none"/>
          </a:p>
        </p:txBody>
      </p:sp>
      <p:sp>
        <p:nvSpPr>
          <p:cNvPr id="3" name="Дата 2">
            <a:extLst>
              <a:ext uri="{FF2B5EF4-FFF2-40B4-BE49-F238E27FC236}">
                <a16:creationId xmlns="" xmlns:a16="http://schemas.microsoft.com/office/drawing/2014/main" id="{ADA1EAB5-FD2B-4B0D-B073-369AE812AD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1D62F-230F-4286-B22E-86852943E9CA}" type="datetimeFigureOut">
              <a:rPr lang="x-none" smtClean="0"/>
              <a:t>26.10.2022</a:t>
            </a:fld>
            <a:endParaRPr lang="x-none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="" xmlns:a16="http://schemas.microsoft.com/office/drawing/2014/main" id="{34314983-C562-475D-879D-38FDDDCC1F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5" name="Номер слайда 4">
            <a:extLst>
              <a:ext uri="{FF2B5EF4-FFF2-40B4-BE49-F238E27FC236}">
                <a16:creationId xmlns="" xmlns:a16="http://schemas.microsoft.com/office/drawing/2014/main" id="{7532B37E-083E-4C4F-BE16-AC7DC75CDB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63434-0A9D-4330-883D-09F954F0F206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7336550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="" xmlns:a16="http://schemas.microsoft.com/office/drawing/2014/main" id="{6BF7AD11-7F55-4EC1-AE81-3608D6961F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1D62F-230F-4286-B22E-86852943E9CA}" type="datetimeFigureOut">
              <a:rPr lang="x-none" smtClean="0"/>
              <a:t>26.10.2022</a:t>
            </a:fld>
            <a:endParaRPr lang="x-none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="" xmlns:a16="http://schemas.microsoft.com/office/drawing/2014/main" id="{D133CA8B-39A5-478E-8392-6A4C274D85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4" name="Номер слайда 3">
            <a:extLst>
              <a:ext uri="{FF2B5EF4-FFF2-40B4-BE49-F238E27FC236}">
                <a16:creationId xmlns="" xmlns:a16="http://schemas.microsoft.com/office/drawing/2014/main" id="{CF3A2C11-54AB-4F47-B94F-BE34659F22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63434-0A9D-4330-883D-09F954F0F206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655918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04E4AE28-00D5-4439-8DF2-75A3626AC3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x-none"/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6CE97B57-1FBC-46E9-B42B-0D681AD202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x-none"/>
          </a:p>
        </p:txBody>
      </p:sp>
      <p:sp>
        <p:nvSpPr>
          <p:cNvPr id="4" name="Текст 3">
            <a:extLst>
              <a:ext uri="{FF2B5EF4-FFF2-40B4-BE49-F238E27FC236}">
                <a16:creationId xmlns="" xmlns:a16="http://schemas.microsoft.com/office/drawing/2014/main" id="{F8FA634A-C315-4598-AD44-7E3463E5206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06A490AF-0E80-47B2-B5E5-F8632E79F7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1D62F-230F-4286-B22E-86852943E9CA}" type="datetimeFigureOut">
              <a:rPr lang="x-none" smtClean="0"/>
              <a:t>26.10.2022</a:t>
            </a:fld>
            <a:endParaRPr lang="x-none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D061732A-4211-41F0-9EFD-11EE153C95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B1E08AD9-34D8-4D26-B261-53085BC461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63434-0A9D-4330-883D-09F954F0F206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669114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CA8E3610-D0B9-477E-9980-208CC138BE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x-none"/>
          </a:p>
        </p:txBody>
      </p:sp>
      <p:sp>
        <p:nvSpPr>
          <p:cNvPr id="3" name="Рисунок 2">
            <a:extLst>
              <a:ext uri="{FF2B5EF4-FFF2-40B4-BE49-F238E27FC236}">
                <a16:creationId xmlns="" xmlns:a16="http://schemas.microsoft.com/office/drawing/2014/main" id="{DD574583-4E27-4C93-805A-2F7971F9BB8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x-none"/>
          </a:p>
        </p:txBody>
      </p:sp>
      <p:sp>
        <p:nvSpPr>
          <p:cNvPr id="4" name="Текст 3">
            <a:extLst>
              <a:ext uri="{FF2B5EF4-FFF2-40B4-BE49-F238E27FC236}">
                <a16:creationId xmlns="" xmlns:a16="http://schemas.microsoft.com/office/drawing/2014/main" id="{E0ADB81B-D541-4854-BCEC-BD4835949F0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3F16E4F3-3676-42EF-B260-40E2D59668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1D62F-230F-4286-B22E-86852943E9CA}" type="datetimeFigureOut">
              <a:rPr lang="x-none" smtClean="0"/>
              <a:t>26.10.2022</a:t>
            </a:fld>
            <a:endParaRPr lang="x-none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DBDFF5DB-D638-465C-9239-83C04BB104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63D3A42A-3777-44B0-A727-878D6F3086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63434-0A9D-4330-883D-09F954F0F206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40676476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80CDA867-6D57-498B-99BC-0C403F3C44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x-none"/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C36C0389-04BF-45D5-B79A-7DDE2BCB11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x-none"/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0F3C5FB5-4FE5-48CB-9746-F1ED2B51412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C1D62F-230F-4286-B22E-86852943E9CA}" type="datetimeFigureOut">
              <a:rPr lang="x-none" smtClean="0"/>
              <a:t>26.10.2022</a:t>
            </a:fld>
            <a:endParaRPr lang="x-none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43E72D7E-2750-4F9F-81EE-87D3658143F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x-none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F544B3E2-CE69-4C29-9767-BB6A4160F92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763434-0A9D-4330-883D-09F954F0F206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16019223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x-non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="" xmlns:a16="http://schemas.microsoft.com/office/drawing/2014/main" id="{2A292076-904A-47BC-95F6-34A8CB0134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53496" y="365126"/>
            <a:ext cx="9800303" cy="54927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КОЛЛЕГИАЛЬНО – СОВЕЩАТЕЛЬНЫЕ ОРГАНЫ НАО «КАЗАХСКИЙ НАЦИОНАЛЬНЫЙ МЕДИЦИНСКИЙ УНИВЕРСИТЕТ ИМЕНИ С.Д.АСФЕНДИЯРОВА»</a:t>
            </a:r>
            <a:endParaRPr lang="x-none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Рисунок 2">
            <a:extLst>
              <a:ext uri="{FF2B5EF4-FFF2-40B4-BE49-F238E27FC236}">
                <a16:creationId xmlns="" xmlns:a16="http://schemas.microsoft.com/office/drawing/2014/main" id="{9069ED92-2B3C-474A-9059-5AC90EBE7EB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654" y="243399"/>
            <a:ext cx="920545" cy="920545"/>
          </a:xfrm>
          <a:prstGeom prst="rect">
            <a:avLst/>
          </a:prstGeom>
        </p:spPr>
      </p:pic>
      <p:sp>
        <p:nvSpPr>
          <p:cNvPr id="5" name="Прямоугольник 4">
            <a:extLst>
              <a:ext uri="{FF2B5EF4-FFF2-40B4-BE49-F238E27FC236}">
                <a16:creationId xmlns="" xmlns:a16="http://schemas.microsoft.com/office/drawing/2014/main" id="{359870FB-3FA7-4EB5-84D6-623C48187C06}"/>
              </a:ext>
            </a:extLst>
          </p:cNvPr>
          <p:cNvSpPr/>
          <p:nvPr/>
        </p:nvSpPr>
        <p:spPr>
          <a:xfrm>
            <a:off x="301122" y="1268773"/>
            <a:ext cx="11900541" cy="412955"/>
          </a:xfrm>
          <a:prstGeom prst="rect">
            <a:avLst/>
          </a:prstGeom>
          <a:solidFill>
            <a:srgbClr val="800080"/>
          </a:solidFill>
          <a:ln>
            <a:solidFill>
              <a:srgbClr val="CC00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0C3820D1-2FEB-4580-92EA-273DAF986A7D}"/>
              </a:ext>
            </a:extLst>
          </p:cNvPr>
          <p:cNvSpPr txBox="1"/>
          <p:nvPr/>
        </p:nvSpPr>
        <p:spPr>
          <a:xfrm>
            <a:off x="174592" y="1311984"/>
            <a:ext cx="11805608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ru-RU" dirty="0">
                <a:solidFill>
                  <a:schemeClr val="bg1"/>
                </a:solidFill>
              </a:rPr>
              <a:t>Учёный совет</a:t>
            </a:r>
            <a:endParaRPr lang="x-none" dirty="0">
              <a:solidFill>
                <a:schemeClr val="bg1"/>
              </a:solidFill>
            </a:endParaRPr>
          </a:p>
        </p:txBody>
      </p:sp>
      <p:sp>
        <p:nvSpPr>
          <p:cNvPr id="9" name="Прямоугольник 8">
            <a:extLst>
              <a:ext uri="{FF2B5EF4-FFF2-40B4-BE49-F238E27FC236}">
                <a16:creationId xmlns="" xmlns:a16="http://schemas.microsoft.com/office/drawing/2014/main" id="{2D5F77EF-EEEA-470B-BF8B-D1A126585E87}"/>
              </a:ext>
            </a:extLst>
          </p:cNvPr>
          <p:cNvSpPr/>
          <p:nvPr/>
        </p:nvSpPr>
        <p:spPr>
          <a:xfrm>
            <a:off x="568377" y="4566168"/>
            <a:ext cx="1446746" cy="279122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Комиссия по приглашению зарубежных специалистов</a:t>
            </a:r>
            <a:endParaRPr lang="x-none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Прямоугольник 15">
            <a:extLst>
              <a:ext uri="{FF2B5EF4-FFF2-40B4-BE49-F238E27FC236}">
                <a16:creationId xmlns="" xmlns:a16="http://schemas.microsoft.com/office/drawing/2014/main" id="{78BD6FA7-6157-4749-96A3-0A6968E8321B}"/>
              </a:ext>
            </a:extLst>
          </p:cNvPr>
          <p:cNvSpPr/>
          <p:nvPr/>
        </p:nvSpPr>
        <p:spPr>
          <a:xfrm>
            <a:off x="568299" y="5364120"/>
            <a:ext cx="1443705" cy="50662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  <p:sp>
        <p:nvSpPr>
          <p:cNvPr id="53" name="TextBox 52">
            <a:extLst>
              <a:ext uri="{FF2B5EF4-FFF2-40B4-BE49-F238E27FC236}">
                <a16:creationId xmlns="" xmlns:a16="http://schemas.microsoft.com/office/drawing/2014/main" id="{464E33D9-773A-49B7-B25E-DC12E00B3DF5}"/>
              </a:ext>
            </a:extLst>
          </p:cNvPr>
          <p:cNvSpPr txBox="1"/>
          <p:nvPr/>
        </p:nvSpPr>
        <p:spPr>
          <a:xfrm>
            <a:off x="646694" y="5346613"/>
            <a:ext cx="138901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800" dirty="0" smtClean="0">
                <a:latin typeface="Times New Roman" pitchFamily="18" charset="0"/>
                <a:cs typeface="Times New Roman" pitchFamily="18" charset="0"/>
              </a:rPr>
              <a:t>Комиссия по академической мобильности </a:t>
            </a:r>
            <a:r>
              <a:rPr lang="ru-RU" sz="800" dirty="0" smtClean="0">
                <a:latin typeface="Times New Roman" pitchFamily="18" charset="0"/>
                <a:cs typeface="Times New Roman" pitchFamily="18" charset="0"/>
              </a:rPr>
              <a:t>обучающихся и ППС </a:t>
            </a:r>
            <a:endParaRPr lang="x-none" sz="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6" name="Прямоугольник 135">
            <a:extLst>
              <a:ext uri="{FF2B5EF4-FFF2-40B4-BE49-F238E27FC236}">
                <a16:creationId xmlns="" xmlns:a16="http://schemas.microsoft.com/office/drawing/2014/main" id="{8F8814F8-4BE8-4D7F-B05C-65635134D674}"/>
              </a:ext>
            </a:extLst>
          </p:cNvPr>
          <p:cNvSpPr/>
          <p:nvPr/>
        </p:nvSpPr>
        <p:spPr>
          <a:xfrm>
            <a:off x="557067" y="1971632"/>
            <a:ext cx="1449787" cy="36355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  <p:sp>
        <p:nvSpPr>
          <p:cNvPr id="138" name="Прямоугольник 137">
            <a:extLst>
              <a:ext uri="{FF2B5EF4-FFF2-40B4-BE49-F238E27FC236}">
                <a16:creationId xmlns="" xmlns:a16="http://schemas.microsoft.com/office/drawing/2014/main" id="{ED2F25B7-0B2B-4399-9647-8C1DB868FC19}"/>
              </a:ext>
            </a:extLst>
          </p:cNvPr>
          <p:cNvSpPr/>
          <p:nvPr/>
        </p:nvSpPr>
        <p:spPr>
          <a:xfrm>
            <a:off x="579073" y="3068849"/>
            <a:ext cx="1446746" cy="27018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Комитеты образовательных программ</a:t>
            </a:r>
            <a:endParaRPr lang="x-none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9" name="Прямоугольник 138">
            <a:extLst>
              <a:ext uri="{FF2B5EF4-FFF2-40B4-BE49-F238E27FC236}">
                <a16:creationId xmlns="" xmlns:a16="http://schemas.microsoft.com/office/drawing/2014/main" id="{EA39C2AF-8B4D-4846-86D7-A778E2700EC7}"/>
              </a:ext>
            </a:extLst>
          </p:cNvPr>
          <p:cNvSpPr/>
          <p:nvPr/>
        </p:nvSpPr>
        <p:spPr>
          <a:xfrm>
            <a:off x="565181" y="4915324"/>
            <a:ext cx="1449942" cy="37968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  <p:sp>
        <p:nvSpPr>
          <p:cNvPr id="140" name="TextBox 139">
            <a:extLst>
              <a:ext uri="{FF2B5EF4-FFF2-40B4-BE49-F238E27FC236}">
                <a16:creationId xmlns="" xmlns:a16="http://schemas.microsoft.com/office/drawing/2014/main" id="{48D7CF13-8F28-4ED4-B025-6AFD965C2862}"/>
              </a:ext>
            </a:extLst>
          </p:cNvPr>
          <p:cNvSpPr txBox="1"/>
          <p:nvPr/>
        </p:nvSpPr>
        <p:spPr>
          <a:xfrm>
            <a:off x="663637" y="2026999"/>
            <a:ext cx="140493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00" b="1" dirty="0">
                <a:latin typeface="Times New Roman" pitchFamily="18" charset="0"/>
                <a:cs typeface="Times New Roman" pitchFamily="18" charset="0"/>
              </a:rPr>
              <a:t>Проректор</a:t>
            </a:r>
            <a:endParaRPr lang="x-none" sz="1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1" name="Овал 140">
            <a:extLst>
              <a:ext uri="{FF2B5EF4-FFF2-40B4-BE49-F238E27FC236}">
                <a16:creationId xmlns="" xmlns:a16="http://schemas.microsoft.com/office/drawing/2014/main" id="{A113B6BF-06E6-4538-8AAD-8E575DB9082B}"/>
              </a:ext>
            </a:extLst>
          </p:cNvPr>
          <p:cNvSpPr/>
          <p:nvPr/>
        </p:nvSpPr>
        <p:spPr>
          <a:xfrm>
            <a:off x="492587" y="2470146"/>
            <a:ext cx="1575987" cy="503976"/>
          </a:xfrm>
          <a:prstGeom prst="ellipse">
            <a:avLst/>
          </a:prstGeom>
          <a:solidFill>
            <a:srgbClr val="800080"/>
          </a:solidFill>
          <a:ln>
            <a:solidFill>
              <a:srgbClr val="800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Академический совет</a:t>
            </a:r>
            <a:endParaRPr lang="x-none" sz="1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2" name="TextBox 141">
            <a:extLst>
              <a:ext uri="{FF2B5EF4-FFF2-40B4-BE49-F238E27FC236}">
                <a16:creationId xmlns="" xmlns:a16="http://schemas.microsoft.com/office/drawing/2014/main" id="{7470818F-9020-46BA-ABD7-4766B456E1C6}"/>
              </a:ext>
            </a:extLst>
          </p:cNvPr>
          <p:cNvSpPr txBox="1"/>
          <p:nvPr/>
        </p:nvSpPr>
        <p:spPr>
          <a:xfrm>
            <a:off x="692744" y="4910870"/>
            <a:ext cx="1277130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Комиссия по приобретению учебно-методической литературы</a:t>
            </a:r>
            <a:endParaRPr lang="x-none" sz="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3" name="Прямоугольник 142">
            <a:extLst>
              <a:ext uri="{FF2B5EF4-FFF2-40B4-BE49-F238E27FC236}">
                <a16:creationId xmlns="" xmlns:a16="http://schemas.microsoft.com/office/drawing/2014/main" id="{495AC528-1628-40C0-8527-DC960FD1397C}"/>
              </a:ext>
            </a:extLst>
          </p:cNvPr>
          <p:cNvSpPr/>
          <p:nvPr/>
        </p:nvSpPr>
        <p:spPr>
          <a:xfrm>
            <a:off x="441895" y="1852431"/>
            <a:ext cx="1699711" cy="4856273"/>
          </a:xfrm>
          <a:prstGeom prst="rect">
            <a:avLst/>
          </a:prstGeom>
          <a:noFill/>
          <a:ln>
            <a:solidFill>
              <a:srgbClr val="CC0099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  <p:sp>
        <p:nvSpPr>
          <p:cNvPr id="144" name="Прямоугольник 143">
            <a:extLst>
              <a:ext uri="{FF2B5EF4-FFF2-40B4-BE49-F238E27FC236}">
                <a16:creationId xmlns="" xmlns:a16="http://schemas.microsoft.com/office/drawing/2014/main" id="{DB385ED9-0B56-404A-B418-25B4CBDD471C}"/>
              </a:ext>
            </a:extLst>
          </p:cNvPr>
          <p:cNvSpPr/>
          <p:nvPr/>
        </p:nvSpPr>
        <p:spPr>
          <a:xfrm>
            <a:off x="2660068" y="1956460"/>
            <a:ext cx="1449787" cy="36355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  <p:sp>
        <p:nvSpPr>
          <p:cNvPr id="146" name="Прямоугольник 145">
            <a:extLst>
              <a:ext uri="{FF2B5EF4-FFF2-40B4-BE49-F238E27FC236}">
                <a16:creationId xmlns="" xmlns:a16="http://schemas.microsoft.com/office/drawing/2014/main" id="{2B9EE28B-19AC-40CE-AE02-34FE6F743502}"/>
              </a:ext>
            </a:extLst>
          </p:cNvPr>
          <p:cNvSpPr/>
          <p:nvPr/>
        </p:nvSpPr>
        <p:spPr>
          <a:xfrm>
            <a:off x="2637701" y="3549478"/>
            <a:ext cx="1491479" cy="35929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Научные комитеты по направлениям</a:t>
            </a:r>
            <a:endParaRPr lang="x-none" sz="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8" name="TextBox 147">
            <a:extLst>
              <a:ext uri="{FF2B5EF4-FFF2-40B4-BE49-F238E27FC236}">
                <a16:creationId xmlns="" xmlns:a16="http://schemas.microsoft.com/office/drawing/2014/main" id="{AD4F5B39-B08E-49D7-8698-437DE68933D2}"/>
              </a:ext>
            </a:extLst>
          </p:cNvPr>
          <p:cNvSpPr txBox="1"/>
          <p:nvPr/>
        </p:nvSpPr>
        <p:spPr>
          <a:xfrm>
            <a:off x="2766638" y="2011827"/>
            <a:ext cx="140493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00" b="1" dirty="0">
                <a:latin typeface="Times New Roman" pitchFamily="18" charset="0"/>
                <a:cs typeface="Times New Roman" pitchFamily="18" charset="0"/>
              </a:rPr>
              <a:t>Проректор</a:t>
            </a:r>
            <a:endParaRPr lang="x-none" sz="1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9" name="Овал 148">
            <a:extLst>
              <a:ext uri="{FF2B5EF4-FFF2-40B4-BE49-F238E27FC236}">
                <a16:creationId xmlns="" xmlns:a16="http://schemas.microsoft.com/office/drawing/2014/main" id="{2A852CC6-1C14-464D-8919-F75B1E85BB4C}"/>
              </a:ext>
            </a:extLst>
          </p:cNvPr>
          <p:cNvSpPr/>
          <p:nvPr/>
        </p:nvSpPr>
        <p:spPr>
          <a:xfrm>
            <a:off x="2615334" y="2499059"/>
            <a:ext cx="1543124" cy="503975"/>
          </a:xfrm>
          <a:prstGeom prst="ellipse">
            <a:avLst/>
          </a:prstGeom>
          <a:solidFill>
            <a:srgbClr val="800080"/>
          </a:solidFill>
          <a:ln>
            <a:solidFill>
              <a:srgbClr val="800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Научный совет</a:t>
            </a:r>
            <a:endParaRPr lang="x-none" sz="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1" name="Прямоугольник 150">
            <a:extLst>
              <a:ext uri="{FF2B5EF4-FFF2-40B4-BE49-F238E27FC236}">
                <a16:creationId xmlns="" xmlns:a16="http://schemas.microsoft.com/office/drawing/2014/main" id="{A39EF9CD-652C-4915-A13D-FA7FBFDEF1E9}"/>
              </a:ext>
            </a:extLst>
          </p:cNvPr>
          <p:cNvSpPr/>
          <p:nvPr/>
        </p:nvSpPr>
        <p:spPr>
          <a:xfrm>
            <a:off x="2533586" y="1852431"/>
            <a:ext cx="1699711" cy="3628103"/>
          </a:xfrm>
          <a:prstGeom prst="rect">
            <a:avLst/>
          </a:prstGeom>
          <a:noFill/>
          <a:ln>
            <a:solidFill>
              <a:srgbClr val="CC0099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  <p:sp>
        <p:nvSpPr>
          <p:cNvPr id="152" name="Прямоугольник 151">
            <a:extLst>
              <a:ext uri="{FF2B5EF4-FFF2-40B4-BE49-F238E27FC236}">
                <a16:creationId xmlns="" xmlns:a16="http://schemas.microsoft.com/office/drawing/2014/main" id="{F920B749-629A-402D-BDF9-8DCA4AA794EF}"/>
              </a:ext>
            </a:extLst>
          </p:cNvPr>
          <p:cNvSpPr/>
          <p:nvPr/>
        </p:nvSpPr>
        <p:spPr>
          <a:xfrm>
            <a:off x="4642750" y="1956460"/>
            <a:ext cx="1346235" cy="36355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  <p:sp>
        <p:nvSpPr>
          <p:cNvPr id="156" name="TextBox 155">
            <a:extLst>
              <a:ext uri="{FF2B5EF4-FFF2-40B4-BE49-F238E27FC236}">
                <a16:creationId xmlns="" xmlns:a16="http://schemas.microsoft.com/office/drawing/2014/main" id="{A1066BD2-B5C5-4094-AC0D-E3AE85300F37}"/>
              </a:ext>
            </a:extLst>
          </p:cNvPr>
          <p:cNvSpPr txBox="1"/>
          <p:nvPr/>
        </p:nvSpPr>
        <p:spPr>
          <a:xfrm>
            <a:off x="4749320" y="2011827"/>
            <a:ext cx="130458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00" b="1" dirty="0">
                <a:latin typeface="Times New Roman" pitchFamily="18" charset="0"/>
                <a:cs typeface="Times New Roman" pitchFamily="18" charset="0"/>
              </a:rPr>
              <a:t>Проректор</a:t>
            </a:r>
            <a:endParaRPr lang="x-none" sz="1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7" name="Овал 156">
            <a:extLst>
              <a:ext uri="{FF2B5EF4-FFF2-40B4-BE49-F238E27FC236}">
                <a16:creationId xmlns="" xmlns:a16="http://schemas.microsoft.com/office/drawing/2014/main" id="{D0270D0F-47C5-4B28-94A0-1FECB7644F2F}"/>
              </a:ext>
            </a:extLst>
          </p:cNvPr>
          <p:cNvSpPr/>
          <p:nvPr/>
        </p:nvSpPr>
        <p:spPr>
          <a:xfrm>
            <a:off x="4606850" y="2499058"/>
            <a:ext cx="1432905" cy="503976"/>
          </a:xfrm>
          <a:prstGeom prst="ellipse">
            <a:avLst/>
          </a:prstGeom>
          <a:solidFill>
            <a:srgbClr val="80008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Клинический совет</a:t>
            </a:r>
            <a:endParaRPr lang="x-none" sz="1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9" name="Прямоугольник 158">
            <a:extLst>
              <a:ext uri="{FF2B5EF4-FFF2-40B4-BE49-F238E27FC236}">
                <a16:creationId xmlns="" xmlns:a16="http://schemas.microsoft.com/office/drawing/2014/main" id="{21FB2081-4D02-447C-ADC8-6B1A249C5BA0}"/>
              </a:ext>
            </a:extLst>
          </p:cNvPr>
          <p:cNvSpPr/>
          <p:nvPr/>
        </p:nvSpPr>
        <p:spPr>
          <a:xfrm>
            <a:off x="4516268" y="1852431"/>
            <a:ext cx="1599165" cy="3628103"/>
          </a:xfrm>
          <a:prstGeom prst="rect">
            <a:avLst/>
          </a:prstGeom>
          <a:noFill/>
          <a:ln>
            <a:solidFill>
              <a:srgbClr val="CC0099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  <p:sp>
        <p:nvSpPr>
          <p:cNvPr id="160" name="Прямоугольник 159">
            <a:extLst>
              <a:ext uri="{FF2B5EF4-FFF2-40B4-BE49-F238E27FC236}">
                <a16:creationId xmlns="" xmlns:a16="http://schemas.microsoft.com/office/drawing/2014/main" id="{AFFEC748-02B8-41A3-A9AF-EEACD0AB3384}"/>
              </a:ext>
            </a:extLst>
          </p:cNvPr>
          <p:cNvSpPr/>
          <p:nvPr/>
        </p:nvSpPr>
        <p:spPr>
          <a:xfrm>
            <a:off x="6580129" y="1956460"/>
            <a:ext cx="1449787" cy="36355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  <p:sp>
        <p:nvSpPr>
          <p:cNvPr id="161" name="Прямоугольник 160">
            <a:extLst>
              <a:ext uri="{FF2B5EF4-FFF2-40B4-BE49-F238E27FC236}">
                <a16:creationId xmlns="" xmlns:a16="http://schemas.microsoft.com/office/drawing/2014/main" id="{06204FB0-432C-4997-B097-A2CB5661240D}"/>
              </a:ext>
            </a:extLst>
          </p:cNvPr>
          <p:cNvSpPr/>
          <p:nvPr/>
        </p:nvSpPr>
        <p:spPr>
          <a:xfrm>
            <a:off x="6580129" y="4071972"/>
            <a:ext cx="1443705" cy="28487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Студенческое правительство Университета </a:t>
            </a:r>
            <a:endParaRPr lang="x-none" sz="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2" name="Прямоугольник 161">
            <a:extLst>
              <a:ext uri="{FF2B5EF4-FFF2-40B4-BE49-F238E27FC236}">
                <a16:creationId xmlns="" xmlns:a16="http://schemas.microsoft.com/office/drawing/2014/main" id="{38365032-2274-40C1-B8C4-07F3A4FB3E57}"/>
              </a:ext>
            </a:extLst>
          </p:cNvPr>
          <p:cNvSpPr/>
          <p:nvPr/>
        </p:nvSpPr>
        <p:spPr>
          <a:xfrm>
            <a:off x="6567194" y="3077189"/>
            <a:ext cx="1446746" cy="33855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Комиссия по распределению общежитий</a:t>
            </a:r>
            <a:endParaRPr lang="x-none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3" name="Прямоугольник 162">
            <a:extLst>
              <a:ext uri="{FF2B5EF4-FFF2-40B4-BE49-F238E27FC236}">
                <a16:creationId xmlns="" xmlns:a16="http://schemas.microsoft.com/office/drawing/2014/main" id="{6966CE7B-AB9C-402C-8386-367BF6702DD4}"/>
              </a:ext>
            </a:extLst>
          </p:cNvPr>
          <p:cNvSpPr/>
          <p:nvPr/>
        </p:nvSpPr>
        <p:spPr>
          <a:xfrm>
            <a:off x="6580129" y="3533337"/>
            <a:ext cx="1443705" cy="42104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  <p:sp>
        <p:nvSpPr>
          <p:cNvPr id="164" name="TextBox 163">
            <a:extLst>
              <a:ext uri="{FF2B5EF4-FFF2-40B4-BE49-F238E27FC236}">
                <a16:creationId xmlns="" xmlns:a16="http://schemas.microsoft.com/office/drawing/2014/main" id="{845A8D61-0C43-4369-B8B8-976CF83F860E}"/>
              </a:ext>
            </a:extLst>
          </p:cNvPr>
          <p:cNvSpPr txBox="1"/>
          <p:nvPr/>
        </p:nvSpPr>
        <p:spPr>
          <a:xfrm>
            <a:off x="6686699" y="2011827"/>
            <a:ext cx="140493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00" b="1" dirty="0">
                <a:latin typeface="Times New Roman" pitchFamily="18" charset="0"/>
                <a:cs typeface="Times New Roman" pitchFamily="18" charset="0"/>
              </a:rPr>
              <a:t>Проректор</a:t>
            </a:r>
            <a:endParaRPr lang="x-none" sz="1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5" name="Овал 164">
            <a:extLst>
              <a:ext uri="{FF2B5EF4-FFF2-40B4-BE49-F238E27FC236}">
                <a16:creationId xmlns="" xmlns:a16="http://schemas.microsoft.com/office/drawing/2014/main" id="{E3CE4D8B-A017-48AA-B5D2-FB86E198AC8A}"/>
              </a:ext>
            </a:extLst>
          </p:cNvPr>
          <p:cNvSpPr/>
          <p:nvPr/>
        </p:nvSpPr>
        <p:spPr>
          <a:xfrm>
            <a:off x="6484936" y="2499057"/>
            <a:ext cx="1618761" cy="503977"/>
          </a:xfrm>
          <a:prstGeom prst="ellipse">
            <a:avLst/>
          </a:prstGeom>
          <a:solidFill>
            <a:srgbClr val="800080"/>
          </a:solidFill>
          <a:ln>
            <a:solidFill>
              <a:srgbClr val="800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Совет по </a:t>
            </a:r>
            <a:r>
              <a:rPr lang="ru-RU" sz="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молодежной политике</a:t>
            </a:r>
            <a:endParaRPr lang="x-none" sz="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6" name="TextBox 165">
            <a:extLst>
              <a:ext uri="{FF2B5EF4-FFF2-40B4-BE49-F238E27FC236}">
                <a16:creationId xmlns="" xmlns:a16="http://schemas.microsoft.com/office/drawing/2014/main" id="{7196AB4F-47DF-4722-A4CA-E3D81CA05491}"/>
              </a:ext>
            </a:extLst>
          </p:cNvPr>
          <p:cNvSpPr txBox="1"/>
          <p:nvPr/>
        </p:nvSpPr>
        <p:spPr>
          <a:xfrm>
            <a:off x="6596058" y="3498291"/>
            <a:ext cx="13890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Комиссия по распределению молодых специалистов на работу </a:t>
            </a:r>
            <a:endParaRPr lang="x-none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7" name="Прямоугольник 166">
            <a:extLst>
              <a:ext uri="{FF2B5EF4-FFF2-40B4-BE49-F238E27FC236}">
                <a16:creationId xmlns="" xmlns:a16="http://schemas.microsoft.com/office/drawing/2014/main" id="{7A62BDAA-4E16-4632-B4B9-C01C474C5E3B}"/>
              </a:ext>
            </a:extLst>
          </p:cNvPr>
          <p:cNvSpPr/>
          <p:nvPr/>
        </p:nvSpPr>
        <p:spPr>
          <a:xfrm>
            <a:off x="6453647" y="1852431"/>
            <a:ext cx="1699711" cy="3628103"/>
          </a:xfrm>
          <a:prstGeom prst="rect">
            <a:avLst/>
          </a:prstGeom>
          <a:noFill/>
          <a:ln>
            <a:solidFill>
              <a:srgbClr val="CC0099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  <p:sp>
        <p:nvSpPr>
          <p:cNvPr id="168" name="Прямоугольник 167">
            <a:extLst>
              <a:ext uri="{FF2B5EF4-FFF2-40B4-BE49-F238E27FC236}">
                <a16:creationId xmlns="" xmlns:a16="http://schemas.microsoft.com/office/drawing/2014/main" id="{EF16560F-3B21-4EE9-ABBA-A8BF245A1D54}"/>
              </a:ext>
            </a:extLst>
          </p:cNvPr>
          <p:cNvSpPr/>
          <p:nvPr/>
        </p:nvSpPr>
        <p:spPr>
          <a:xfrm>
            <a:off x="8515596" y="1962189"/>
            <a:ext cx="1409895" cy="36355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  <p:sp>
        <p:nvSpPr>
          <p:cNvPr id="169" name="Прямоугольник 168">
            <a:extLst>
              <a:ext uri="{FF2B5EF4-FFF2-40B4-BE49-F238E27FC236}">
                <a16:creationId xmlns="" xmlns:a16="http://schemas.microsoft.com/office/drawing/2014/main" id="{1F98F26D-8CBB-49C2-BFD4-C181C919B059}"/>
              </a:ext>
            </a:extLst>
          </p:cNvPr>
          <p:cNvSpPr/>
          <p:nvPr/>
        </p:nvSpPr>
        <p:spPr>
          <a:xfrm>
            <a:off x="8548881" y="3537613"/>
            <a:ext cx="1412695" cy="30374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Наградная комиссия</a:t>
            </a:r>
            <a:endParaRPr lang="x-none" sz="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1" name="Прямоугольник 170">
            <a:extLst>
              <a:ext uri="{FF2B5EF4-FFF2-40B4-BE49-F238E27FC236}">
                <a16:creationId xmlns="" xmlns:a16="http://schemas.microsoft.com/office/drawing/2014/main" id="{A5424365-9271-42F8-BDFB-5592DB6CE3AD}"/>
              </a:ext>
            </a:extLst>
          </p:cNvPr>
          <p:cNvSpPr/>
          <p:nvPr/>
        </p:nvSpPr>
        <p:spPr>
          <a:xfrm>
            <a:off x="8539951" y="3084692"/>
            <a:ext cx="1422281" cy="28647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  <p:sp>
        <p:nvSpPr>
          <p:cNvPr id="172" name="TextBox 171">
            <a:extLst>
              <a:ext uri="{FF2B5EF4-FFF2-40B4-BE49-F238E27FC236}">
                <a16:creationId xmlns="" xmlns:a16="http://schemas.microsoft.com/office/drawing/2014/main" id="{CB0AFC4A-9258-49C3-A153-39C4B9D5A8F9}"/>
              </a:ext>
            </a:extLst>
          </p:cNvPr>
          <p:cNvSpPr txBox="1"/>
          <p:nvPr/>
        </p:nvSpPr>
        <p:spPr>
          <a:xfrm>
            <a:off x="8548517" y="1983743"/>
            <a:ext cx="145065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00" b="1" dirty="0" smtClean="0">
                <a:latin typeface="Times New Roman" pitchFamily="18" charset="0"/>
                <a:cs typeface="Times New Roman" pitchFamily="18" charset="0"/>
              </a:rPr>
              <a:t>Руководитель аппарат</a:t>
            </a:r>
            <a:r>
              <a:rPr lang="ru-RU" sz="900" b="1" dirty="0">
                <a:latin typeface="Times New Roman" pitchFamily="18" charset="0"/>
                <a:cs typeface="Times New Roman" pitchFamily="18" charset="0"/>
              </a:rPr>
              <a:t>а</a:t>
            </a:r>
            <a:endParaRPr lang="x-none" sz="9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4" name="TextBox 173">
            <a:extLst>
              <a:ext uri="{FF2B5EF4-FFF2-40B4-BE49-F238E27FC236}">
                <a16:creationId xmlns="" xmlns:a16="http://schemas.microsoft.com/office/drawing/2014/main" id="{F27208DD-747C-48C9-B875-0201EF2D14E4}"/>
              </a:ext>
            </a:extLst>
          </p:cNvPr>
          <p:cNvSpPr txBox="1"/>
          <p:nvPr/>
        </p:nvSpPr>
        <p:spPr>
          <a:xfrm>
            <a:off x="8539296" y="3127839"/>
            <a:ext cx="142228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Аттестационная комиссия</a:t>
            </a:r>
            <a:endParaRPr lang="x-none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5" name="Прямоугольник 174">
            <a:extLst>
              <a:ext uri="{FF2B5EF4-FFF2-40B4-BE49-F238E27FC236}">
                <a16:creationId xmlns="" xmlns:a16="http://schemas.microsoft.com/office/drawing/2014/main" id="{835B1168-0A67-46D8-BA2A-BAA67B53252C}"/>
              </a:ext>
            </a:extLst>
          </p:cNvPr>
          <p:cNvSpPr/>
          <p:nvPr/>
        </p:nvSpPr>
        <p:spPr>
          <a:xfrm>
            <a:off x="8441911" y="1858160"/>
            <a:ext cx="1591044" cy="3628103"/>
          </a:xfrm>
          <a:prstGeom prst="rect">
            <a:avLst/>
          </a:prstGeom>
          <a:noFill/>
          <a:ln>
            <a:solidFill>
              <a:srgbClr val="CC0099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  <p:sp>
        <p:nvSpPr>
          <p:cNvPr id="176" name="TextBox 175">
            <a:extLst>
              <a:ext uri="{FF2B5EF4-FFF2-40B4-BE49-F238E27FC236}">
                <a16:creationId xmlns="" xmlns:a16="http://schemas.microsoft.com/office/drawing/2014/main" id="{B95B854A-FD83-459E-81A6-24AC3360BF8C}"/>
              </a:ext>
            </a:extLst>
          </p:cNvPr>
          <p:cNvSpPr txBox="1"/>
          <p:nvPr/>
        </p:nvSpPr>
        <p:spPr>
          <a:xfrm>
            <a:off x="617113" y="6462483"/>
            <a:ext cx="141256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Академический </a:t>
            </a:r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блок</a:t>
            </a:r>
            <a:endParaRPr lang="x-none" sz="1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7" name="TextBox 176">
            <a:extLst>
              <a:ext uri="{FF2B5EF4-FFF2-40B4-BE49-F238E27FC236}">
                <a16:creationId xmlns="" xmlns:a16="http://schemas.microsoft.com/office/drawing/2014/main" id="{01B9C642-5CDD-421E-848D-57DBBD115A15}"/>
              </a:ext>
            </a:extLst>
          </p:cNvPr>
          <p:cNvSpPr txBox="1"/>
          <p:nvPr/>
        </p:nvSpPr>
        <p:spPr>
          <a:xfrm>
            <a:off x="2839507" y="5162237"/>
            <a:ext cx="103746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Научный блок</a:t>
            </a:r>
            <a:endParaRPr lang="x-none" sz="1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8" name="TextBox 177">
            <a:extLst>
              <a:ext uri="{FF2B5EF4-FFF2-40B4-BE49-F238E27FC236}">
                <a16:creationId xmlns="" xmlns:a16="http://schemas.microsoft.com/office/drawing/2014/main" id="{8A36FBE2-B23E-4757-96D6-4CC002F686B8}"/>
              </a:ext>
            </a:extLst>
          </p:cNvPr>
          <p:cNvSpPr txBox="1"/>
          <p:nvPr/>
        </p:nvSpPr>
        <p:spPr>
          <a:xfrm>
            <a:off x="4642750" y="5142184"/>
            <a:ext cx="145084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Клинический блок</a:t>
            </a:r>
            <a:endParaRPr lang="x-none" sz="1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3" name="TextBox 182">
            <a:extLst>
              <a:ext uri="{FF2B5EF4-FFF2-40B4-BE49-F238E27FC236}">
                <a16:creationId xmlns="" xmlns:a16="http://schemas.microsoft.com/office/drawing/2014/main" id="{5788E389-456A-49E3-9702-5B002D2660AB}"/>
              </a:ext>
            </a:extLst>
          </p:cNvPr>
          <p:cNvSpPr txBox="1"/>
          <p:nvPr/>
        </p:nvSpPr>
        <p:spPr>
          <a:xfrm>
            <a:off x="6374641" y="5121568"/>
            <a:ext cx="181011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Блок социального </a:t>
            </a:r>
            <a:r>
              <a:rPr lang="ru-RU" sz="1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развития</a:t>
            </a:r>
            <a:endParaRPr lang="ru-RU" sz="1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6" name="TextBox 185">
            <a:extLst>
              <a:ext uri="{FF2B5EF4-FFF2-40B4-BE49-F238E27FC236}">
                <a16:creationId xmlns="" xmlns:a16="http://schemas.microsoft.com/office/drawing/2014/main" id="{5EDE4DEE-45ED-4886-88F1-D3ED9CD63C1E}"/>
              </a:ext>
            </a:extLst>
          </p:cNvPr>
          <p:cNvSpPr txBox="1"/>
          <p:nvPr/>
        </p:nvSpPr>
        <p:spPr>
          <a:xfrm>
            <a:off x="8524085" y="5077403"/>
            <a:ext cx="146630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Административный блок</a:t>
            </a:r>
            <a:endParaRPr lang="x-none" sz="1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8" name="Овал 187">
            <a:extLst>
              <a:ext uri="{FF2B5EF4-FFF2-40B4-BE49-F238E27FC236}">
                <a16:creationId xmlns="" xmlns:a16="http://schemas.microsoft.com/office/drawing/2014/main" id="{93043D89-5622-44AA-BCD1-66504AC0E2F1}"/>
              </a:ext>
            </a:extLst>
          </p:cNvPr>
          <p:cNvSpPr/>
          <p:nvPr/>
        </p:nvSpPr>
        <p:spPr>
          <a:xfrm>
            <a:off x="8489027" y="2506561"/>
            <a:ext cx="1501363" cy="503975"/>
          </a:xfrm>
          <a:prstGeom prst="ellipse">
            <a:avLst/>
          </a:prstGeom>
          <a:solidFill>
            <a:srgbClr val="800080"/>
          </a:solidFill>
          <a:ln>
            <a:solidFill>
              <a:srgbClr val="800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9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Совет по кадрам</a:t>
            </a:r>
            <a:endParaRPr lang="x-none" sz="9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0" name="Прямоугольник 59">
            <a:extLst>
              <a:ext uri="{FF2B5EF4-FFF2-40B4-BE49-F238E27FC236}">
                <a16:creationId xmlns="" xmlns:a16="http://schemas.microsoft.com/office/drawing/2014/main" id="{EF16560F-3B21-4EE9-ABBA-A8BF245A1D54}"/>
              </a:ext>
            </a:extLst>
          </p:cNvPr>
          <p:cNvSpPr/>
          <p:nvPr/>
        </p:nvSpPr>
        <p:spPr>
          <a:xfrm>
            <a:off x="10444853" y="1962189"/>
            <a:ext cx="1409895" cy="36355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  <p:sp>
        <p:nvSpPr>
          <p:cNvPr id="65" name="TextBox 64">
            <a:extLst>
              <a:ext uri="{FF2B5EF4-FFF2-40B4-BE49-F238E27FC236}">
                <a16:creationId xmlns="" xmlns:a16="http://schemas.microsoft.com/office/drawing/2014/main" id="{CB0AFC4A-9258-49C3-A153-39C4B9D5A8F9}"/>
              </a:ext>
            </a:extLst>
          </p:cNvPr>
          <p:cNvSpPr txBox="1"/>
          <p:nvPr/>
        </p:nvSpPr>
        <p:spPr>
          <a:xfrm>
            <a:off x="10468553" y="2017556"/>
            <a:ext cx="1403837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900" b="1" dirty="0" smtClean="0">
                <a:latin typeface="Times New Roman" pitchFamily="18" charset="0"/>
                <a:cs typeface="Times New Roman" pitchFamily="18" charset="0"/>
              </a:rPr>
              <a:t>Проректор</a:t>
            </a:r>
            <a:endParaRPr lang="x-none" sz="9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6" name="Овал 65">
            <a:extLst>
              <a:ext uri="{FF2B5EF4-FFF2-40B4-BE49-F238E27FC236}">
                <a16:creationId xmlns="" xmlns:a16="http://schemas.microsoft.com/office/drawing/2014/main" id="{12B3D359-1800-4567-B0AC-FDA19609490E}"/>
              </a:ext>
            </a:extLst>
          </p:cNvPr>
          <p:cNvSpPr/>
          <p:nvPr/>
        </p:nvSpPr>
        <p:spPr>
          <a:xfrm>
            <a:off x="10444853" y="2506562"/>
            <a:ext cx="1444468" cy="503974"/>
          </a:xfrm>
          <a:prstGeom prst="ellipse">
            <a:avLst/>
          </a:prstGeom>
          <a:solidFill>
            <a:srgbClr val="800080"/>
          </a:solidFill>
          <a:ln>
            <a:solidFill>
              <a:srgbClr val="8000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00" b="1" dirty="0" smtClean="0">
                <a:latin typeface="Times New Roman" pitchFamily="18" charset="0"/>
                <a:cs typeface="Times New Roman" pitchFamily="18" charset="0"/>
              </a:rPr>
              <a:t>Совет по </a:t>
            </a:r>
            <a:r>
              <a:rPr lang="ru-RU" sz="900" b="1" dirty="0" err="1" smtClean="0">
                <a:latin typeface="Times New Roman" pitchFamily="18" charset="0"/>
                <a:cs typeface="Times New Roman" pitchFamily="18" charset="0"/>
              </a:rPr>
              <a:t>цифровизации</a:t>
            </a:r>
            <a:endParaRPr lang="x-none" sz="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8" name="Прямоугольник 67">
            <a:extLst>
              <a:ext uri="{FF2B5EF4-FFF2-40B4-BE49-F238E27FC236}">
                <a16:creationId xmlns="" xmlns:a16="http://schemas.microsoft.com/office/drawing/2014/main" id="{835B1168-0A67-46D8-BA2A-BAA67B53252C}"/>
              </a:ext>
            </a:extLst>
          </p:cNvPr>
          <p:cNvSpPr/>
          <p:nvPr/>
        </p:nvSpPr>
        <p:spPr>
          <a:xfrm>
            <a:off x="10371168" y="1858160"/>
            <a:ext cx="1591044" cy="3628103"/>
          </a:xfrm>
          <a:prstGeom prst="rect">
            <a:avLst/>
          </a:prstGeom>
          <a:noFill/>
          <a:ln>
            <a:solidFill>
              <a:srgbClr val="CC0099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  <p:sp>
        <p:nvSpPr>
          <p:cNvPr id="69" name="TextBox 68">
            <a:extLst>
              <a:ext uri="{FF2B5EF4-FFF2-40B4-BE49-F238E27FC236}">
                <a16:creationId xmlns="" xmlns:a16="http://schemas.microsoft.com/office/drawing/2014/main" id="{5EDE4DEE-45ED-4886-88F1-D3ED9CD63C1E}"/>
              </a:ext>
            </a:extLst>
          </p:cNvPr>
          <p:cNvSpPr txBox="1"/>
          <p:nvPr/>
        </p:nvSpPr>
        <p:spPr>
          <a:xfrm>
            <a:off x="10453342" y="5077403"/>
            <a:ext cx="146630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Блок </a:t>
            </a:r>
            <a:r>
              <a:rPr lang="ru-RU" sz="1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цифровизации</a:t>
            </a:r>
            <a:endParaRPr lang="x-none" sz="1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1" name="Прямоугольник 70">
            <a:extLst>
              <a:ext uri="{FF2B5EF4-FFF2-40B4-BE49-F238E27FC236}">
                <a16:creationId xmlns="" xmlns:a16="http://schemas.microsoft.com/office/drawing/2014/main" id="{F8013626-974B-4476-B610-7BA53D1CF269}"/>
              </a:ext>
            </a:extLst>
          </p:cNvPr>
          <p:cNvSpPr/>
          <p:nvPr/>
        </p:nvSpPr>
        <p:spPr>
          <a:xfrm>
            <a:off x="2618376" y="3143949"/>
            <a:ext cx="1491479" cy="255619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Диссертационные </a:t>
            </a:r>
            <a:r>
              <a:rPr lang="ru-RU" sz="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советы</a:t>
            </a:r>
            <a:endParaRPr lang="x-none" sz="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3" name="Прямоугольник 72">
            <a:extLst>
              <a:ext uri="{FF2B5EF4-FFF2-40B4-BE49-F238E27FC236}">
                <a16:creationId xmlns="" xmlns:a16="http://schemas.microsoft.com/office/drawing/2014/main" id="{2B9EE28B-19AC-40CE-AE02-34FE6F743502}"/>
              </a:ext>
            </a:extLst>
          </p:cNvPr>
          <p:cNvSpPr/>
          <p:nvPr/>
        </p:nvSpPr>
        <p:spPr>
          <a:xfrm>
            <a:off x="2639221" y="4003596"/>
            <a:ext cx="1491479" cy="23553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ru-RU" sz="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Локально-этическая </a:t>
            </a:r>
            <a:r>
              <a:rPr lang="ru-RU" sz="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комиссия</a:t>
            </a:r>
            <a:endParaRPr lang="x-none" sz="8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7" name="Прямоугольник 66">
            <a:extLst>
              <a:ext uri="{FF2B5EF4-FFF2-40B4-BE49-F238E27FC236}">
                <a16:creationId xmlns="" xmlns:a16="http://schemas.microsoft.com/office/drawing/2014/main" id="{ED2F25B7-0B2B-4399-9647-8C1DB868FC19}"/>
              </a:ext>
            </a:extLst>
          </p:cNvPr>
          <p:cNvSpPr/>
          <p:nvPr/>
        </p:nvSpPr>
        <p:spPr>
          <a:xfrm>
            <a:off x="563955" y="4108523"/>
            <a:ext cx="1446746" cy="378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 fontAlgn="b"/>
            <a:r>
              <a:rPr lang="ru-RU" sz="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Комиссия по обновлению </a:t>
            </a:r>
            <a:r>
              <a:rPr lang="ru-RU" sz="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внутренних нормативных документов</a:t>
            </a:r>
            <a:endParaRPr lang="ru-RU" sz="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7" name="Прямоугольник 76">
            <a:extLst>
              <a:ext uri="{FF2B5EF4-FFF2-40B4-BE49-F238E27FC236}">
                <a16:creationId xmlns="" xmlns:a16="http://schemas.microsoft.com/office/drawing/2014/main" id="{ED2F25B7-0B2B-4399-9647-8C1DB868FC19}"/>
              </a:ext>
            </a:extLst>
          </p:cNvPr>
          <p:cNvSpPr/>
          <p:nvPr/>
        </p:nvSpPr>
        <p:spPr>
          <a:xfrm>
            <a:off x="563955" y="3720031"/>
            <a:ext cx="1446746" cy="32730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 fontAlgn="b"/>
            <a:r>
              <a:rPr lang="ru-RU" sz="7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Конкурсные комиссии </a:t>
            </a:r>
            <a:r>
              <a:rPr lang="ru-RU" sz="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вакантным образовательным грантам</a:t>
            </a:r>
            <a:endParaRPr lang="x-none" sz="7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8" name="Прямоугольник 77">
            <a:extLst>
              <a:ext uri="{FF2B5EF4-FFF2-40B4-BE49-F238E27FC236}">
                <a16:creationId xmlns="" xmlns:a16="http://schemas.microsoft.com/office/drawing/2014/main" id="{ED2F25B7-0B2B-4399-9647-8C1DB868FC19}"/>
              </a:ext>
            </a:extLst>
          </p:cNvPr>
          <p:cNvSpPr/>
          <p:nvPr/>
        </p:nvSpPr>
        <p:spPr>
          <a:xfrm>
            <a:off x="579956" y="3396913"/>
            <a:ext cx="1446746" cy="25928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 fontAlgn="b"/>
            <a:r>
              <a:rPr lang="ru-RU" sz="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Комиссии по обеспечению качества</a:t>
            </a:r>
          </a:p>
        </p:txBody>
      </p:sp>
      <p:sp>
        <p:nvSpPr>
          <p:cNvPr id="76" name="Прямоугольник 75">
            <a:extLst>
              <a:ext uri="{FF2B5EF4-FFF2-40B4-BE49-F238E27FC236}">
                <a16:creationId xmlns="" xmlns:a16="http://schemas.microsoft.com/office/drawing/2014/main" id="{3B562E01-E5E7-43B1-AB16-5424AA1BFCB7}"/>
              </a:ext>
            </a:extLst>
          </p:cNvPr>
          <p:cNvSpPr/>
          <p:nvPr/>
        </p:nvSpPr>
        <p:spPr>
          <a:xfrm>
            <a:off x="571418" y="5982996"/>
            <a:ext cx="1443705" cy="36723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Комиссия по </a:t>
            </a:r>
            <a:r>
              <a:rPr lang="ru-RU" sz="7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нарушениям </a:t>
            </a:r>
            <a:r>
              <a:rPr lang="ru-RU" sz="7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акад.честности</a:t>
            </a:r>
            <a:r>
              <a:rPr lang="ru-RU" sz="7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2,3 </a:t>
            </a:r>
            <a:r>
              <a:rPr lang="ru-RU" sz="7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категории</a:t>
            </a:r>
            <a:endParaRPr lang="x-none" sz="7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9" name="Прямоугольник 78">
            <a:extLst>
              <a:ext uri="{FF2B5EF4-FFF2-40B4-BE49-F238E27FC236}">
                <a16:creationId xmlns="" xmlns:a16="http://schemas.microsoft.com/office/drawing/2014/main" id="{F8013626-974B-4476-B610-7BA53D1CF269}"/>
              </a:ext>
            </a:extLst>
          </p:cNvPr>
          <p:cNvSpPr/>
          <p:nvPr/>
        </p:nvSpPr>
        <p:spPr>
          <a:xfrm>
            <a:off x="4556736" y="3152931"/>
            <a:ext cx="1491479" cy="255619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Экспертная </a:t>
            </a:r>
            <a:r>
              <a:rPr lang="ru-RU" sz="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комиссия</a:t>
            </a:r>
            <a:endParaRPr lang="x-none" sz="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3" name="Прямоугольник 62">
            <a:extLst>
              <a:ext uri="{FF2B5EF4-FFF2-40B4-BE49-F238E27FC236}">
                <a16:creationId xmlns="" xmlns:a16="http://schemas.microsoft.com/office/drawing/2014/main" id="{F8013626-974B-4476-B610-7BA53D1CF269}"/>
              </a:ext>
            </a:extLst>
          </p:cNvPr>
          <p:cNvSpPr/>
          <p:nvPr/>
        </p:nvSpPr>
        <p:spPr>
          <a:xfrm>
            <a:off x="4556736" y="3511384"/>
            <a:ext cx="1491479" cy="597139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7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Комиссия по </a:t>
            </a:r>
            <a:r>
              <a:rPr lang="ru-RU" sz="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внедрению инноваций в университетские клиники и дочерние организации, а также в практическое здравоохранение</a:t>
            </a:r>
            <a:endParaRPr lang="x-none" sz="7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4" name="Прямоугольник 63">
            <a:extLst>
              <a:ext uri="{FF2B5EF4-FFF2-40B4-BE49-F238E27FC236}">
                <a16:creationId xmlns="" xmlns:a16="http://schemas.microsoft.com/office/drawing/2014/main" id="{F8013626-974B-4476-B610-7BA53D1CF269}"/>
              </a:ext>
            </a:extLst>
          </p:cNvPr>
          <p:cNvSpPr/>
          <p:nvPr/>
        </p:nvSpPr>
        <p:spPr>
          <a:xfrm>
            <a:off x="4577562" y="4183001"/>
            <a:ext cx="1491479" cy="41341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7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Комитет по </a:t>
            </a:r>
            <a:r>
              <a:rPr lang="ru-RU" sz="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мониторингу качества клинической подготовки обучающихся</a:t>
            </a:r>
            <a:endParaRPr lang="x-none" sz="7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5" name="Прямоугольник 74">
            <a:extLst>
              <a:ext uri="{FF2B5EF4-FFF2-40B4-BE49-F238E27FC236}">
                <a16:creationId xmlns="" xmlns:a16="http://schemas.microsoft.com/office/drawing/2014/main" id="{F8013626-974B-4476-B610-7BA53D1CF269}"/>
              </a:ext>
            </a:extLst>
          </p:cNvPr>
          <p:cNvSpPr/>
          <p:nvPr/>
        </p:nvSpPr>
        <p:spPr>
          <a:xfrm>
            <a:off x="4585917" y="4672030"/>
            <a:ext cx="1491479" cy="255619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Комитет по дополнительному </a:t>
            </a:r>
            <a:r>
              <a:rPr lang="ru-RU" sz="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образованию</a:t>
            </a:r>
            <a:endParaRPr lang="x-none" sz="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2" name="Прямоугольник 71">
            <a:extLst>
              <a:ext uri="{FF2B5EF4-FFF2-40B4-BE49-F238E27FC236}">
                <a16:creationId xmlns="" xmlns:a16="http://schemas.microsoft.com/office/drawing/2014/main" id="{2B9EE28B-19AC-40CE-AE02-34FE6F743502}"/>
              </a:ext>
            </a:extLst>
          </p:cNvPr>
          <p:cNvSpPr/>
          <p:nvPr/>
        </p:nvSpPr>
        <p:spPr>
          <a:xfrm>
            <a:off x="2637701" y="4333959"/>
            <a:ext cx="1491479" cy="27603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Редакционно- издательский совет</a:t>
            </a:r>
            <a:endParaRPr lang="x-none" sz="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4" name="Прямоугольник 73">
            <a:extLst>
              <a:ext uri="{FF2B5EF4-FFF2-40B4-BE49-F238E27FC236}">
                <a16:creationId xmlns="" xmlns:a16="http://schemas.microsoft.com/office/drawing/2014/main" id="{2B9EE28B-19AC-40CE-AE02-34FE6F743502}"/>
              </a:ext>
            </a:extLst>
          </p:cNvPr>
          <p:cNvSpPr/>
          <p:nvPr/>
        </p:nvSpPr>
        <p:spPr>
          <a:xfrm>
            <a:off x="2648661" y="4682071"/>
            <a:ext cx="1491479" cy="23553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Совет молодых ученых</a:t>
            </a:r>
            <a:endParaRPr lang="x-none" sz="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8666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979</TotalTime>
  <Words>154</Words>
  <Application>Microsoft Office PowerPoint</Application>
  <PresentationFormat>Широкоэкранный</PresentationFormat>
  <Paragraphs>42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Тема Office</vt:lpstr>
      <vt:lpstr>КОЛЛЕГИАЛЬНО – СОВЕЩАТЕЛЬНЫЕ ОРГАНЫ НАО «КАЗАХСКИЙ НАЦИОНАЛЬНЫЙ МЕДИЦИНСКИЙ УНИВЕРСИТЕТ ИМЕНИ С.Д.АСФЕНДИЯРОВА»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Коллегиально – совещательные органы КазНМУ имени С.Д.Асфендиярова</dc:title>
  <dc:creator>User</dc:creator>
  <cp:lastModifiedBy>User</cp:lastModifiedBy>
  <cp:revision>71</cp:revision>
  <cp:lastPrinted>2022-10-03T04:31:59Z</cp:lastPrinted>
  <dcterms:created xsi:type="dcterms:W3CDTF">2022-08-26T09:13:40Z</dcterms:created>
  <dcterms:modified xsi:type="dcterms:W3CDTF">2022-10-26T11:54:44Z</dcterms:modified>
</cp:coreProperties>
</file>