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1164" r:id="rId3"/>
    <p:sldId id="1143" r:id="rId4"/>
    <p:sldId id="1148" r:id="rId5"/>
    <p:sldId id="1166" r:id="rId6"/>
    <p:sldId id="1167" r:id="rId7"/>
    <p:sldId id="1153" r:id="rId8"/>
    <p:sldId id="1168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1F9099"/>
    <a:srgbClr val="2096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89537" autoAdjust="0"/>
  </p:normalViewPr>
  <p:slideViewPr>
    <p:cSldViewPr snapToGrid="0">
      <p:cViewPr varScale="1">
        <p:scale>
          <a:sx n="99" d="100"/>
          <a:sy n="99" d="100"/>
        </p:scale>
        <p:origin x="1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04061-041D-4EDB-AA8B-18F33985F468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8683E-59C3-4B89-B5EC-8296FA1B1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995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is.unesco.org/sites/default/files/documents/isced-2011-ru.pdf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Согласно статье 220 Кодекса РК «О здоровье народа и системе здравоохранения» подготовка кадров системы здравоохранения включает ОП по медицинским, фармацевтическим специальностям и общественному здоровью по 4 уровням национальной рамки квалификаций, вносимые изменения гармонизированы с </a:t>
            </a:r>
            <a:r>
              <a:rPr lang="ru-RU" b="1" i="0" u="none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МСКО Международная стандартная классификация образования</a:t>
            </a:r>
            <a:r>
              <a:rPr lang="ru-RU" b="0" i="0" u="none" dirty="0">
                <a:solidFill>
                  <a:srgbClr val="0563C1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lang="ru-RU" b="0" i="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где выделяются отдельные специализации по Стоматологии, Медицине, Фармации с учетом системы квалификаций РК.</a:t>
            </a:r>
            <a:endParaRPr lang="ru-RU" u="none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941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968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591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413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81411C-7B98-FC5B-454E-6B198EFEFB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134606-E0CE-0F9A-4CFC-7F9BE3BAD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7C50DB-3E3A-0688-4DB1-EB9AADF67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4F9DD4-4B76-84CD-4212-6CCA6944F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54EDCF-D6F0-9D1E-6387-C5CF70B7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86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755DB6-E376-A126-5A8A-09EB1F7AF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465763E-DAFF-C890-EFF7-6DEC47B56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76D80B-0C48-F9D9-5D0B-9BBC22CAD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19A10B-EC94-D5F6-D9E1-16D8DC65F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FCB5AC-1BC9-7531-2960-991CE26BC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981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9322AA5-7036-EBF8-6DA5-D2336D3A5E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477DE27-0906-4757-285F-C759F887E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485A34-53B4-FA50-98E0-324E1D79B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95F317-0A12-7F77-3BCD-40581E305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54841-EFBF-BD66-83E5-1F9442FB2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11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CB7AFA-66F8-53EE-3143-A4F83BC6C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CAD2B0-F157-4E08-3F53-8BBA5651F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88048F-94D0-47BA-7274-9FE8430C0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6CA558-225A-BCBD-A603-E8D271014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E02CA0-2204-0DFC-3F65-989D46CB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89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7F78A7-9B1D-E586-B420-EE71353E3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0AA2FC-101C-8A43-ED7F-1C56A1F23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B44029-96DC-16DE-87AF-FE5092AF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79669D-B49B-3C37-4094-24C7DFB04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AF4257-3FDD-986B-3364-3B1B01B7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81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90153F-AFDE-3EB7-E5BE-C88782DED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15A48F-8CE5-3A15-30EA-D27FA65FE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9D5574B-2F0A-6676-EF9F-3657E1E58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B3F727-AA6F-0D08-DA1D-0E09E456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6F3BD95-9F1D-DC6C-F674-8196CE5BA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1093B4-95DA-1E7D-BD49-4070F74D7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9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817DE-1399-6A01-23D4-737A3F9AD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BB130E-B720-AF03-D197-1CD2C8B22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5C7425-9FAA-58CC-DAED-3DA47C7CB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971B0CC-9F28-BB31-C550-EEB21A991A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8F5445B-19C2-5237-B137-0FE917D3A9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1E7A94C-90F0-434C-43AA-6EB01B4DC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F9602D0-AD4B-46DF-7E99-F6C5B18B0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8AF100E-534E-1B03-7A73-1ECFB778B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166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6E92FC-38A9-A82C-F6A7-1A9002CDB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065BBB-C13C-A039-C5B2-6BCF8F81F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AF08FC5-A89A-320F-38CC-B2FCFBC1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9E3D716-76E5-2A87-7426-F584757C1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08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59B4E11-86E1-D4A3-24E4-6F3C9B191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F6BDEDD-7C95-5675-2ABB-20F617DA9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390238-045C-46F3-E59B-90173F6F0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53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97F852-88A8-4CBC-9AD7-51AA9E040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AA5268-1502-C8BE-8DB8-D32582256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01A4A7E-E489-FA79-85AC-4BEB7ED41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91A04F-C227-615A-D658-DCE737499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A5407B6-9D90-D405-1E5A-2A9C0723F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505532-341A-47E1-FC70-C506853A4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32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19C2C-7823-11B6-09EC-51D29F2EC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F0D8565-5667-388E-5741-A3EA4BFE3E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C6996F8-1A8D-6A3E-0054-E87058DC7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586AC2-1732-A2F0-C3CB-5FE9EC9F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3A3C30-95B3-9AEF-1297-449789742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D96183-62A0-AE6B-63F2-4287CCCF5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18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464D8C-E14F-B0D6-9A31-5443A45AA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853E3F-1E77-C2F8-A811-E833F9C34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2BD60C-2DD2-FD77-7A60-073FBFF76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1F9BF-312D-46FA-9AAD-DBAC3A575865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0D1931-E724-A273-1D5C-62BB60C42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0518A2-6220-709F-1FBE-42693369F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4.png"/><Relationship Id="rId7" Type="http://schemas.openxmlformats.org/officeDocument/2006/relationships/hyperlink" Target="https://legalacts.egov.kz/npa/view?id=1431445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dilet.zan.kz/rus/docs/V1800017565" TargetMode="External"/><Relationship Id="rId5" Type="http://schemas.openxmlformats.org/officeDocument/2006/relationships/hyperlink" Target="https://uis.unesco.org/sites/default/files/documents/isced-fields-of-education-training-2013-ru.pdf" TargetMode="External"/><Relationship Id="rId4" Type="http://schemas.openxmlformats.org/officeDocument/2006/relationships/hyperlink" Target="https://adilet.zan.kz/rus/docs/K200000036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galacts.egov.kz/npa/view?id=1431445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galacts.egov.kz/npa/view?id=1431445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2BFD35-4CA2-E8A4-A531-05CB52C05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890480"/>
            <a:ext cx="9144000" cy="2387600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Внесение изменений в </a:t>
            </a:r>
            <a:r>
              <a:rPr lang="ru-RU" sz="4000" b="0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Классификатор направлений подготовки кадров с высшим и послевузовским образованием</a:t>
            </a:r>
            <a:r>
              <a:rPr lang="ru-RU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A4CB9A7-C4D1-FA38-E948-2A16B5BF6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44047" y="3955588"/>
            <a:ext cx="5378458" cy="1655762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</a:rPr>
              <a:t>проректор по стратегическому развитию и международному сотрудничеству НАО «Медицинский университет Караганды»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800" b="1" dirty="0" err="1">
                <a:latin typeface="Arial Narrow" panose="020B0606020202030204" pitchFamily="34" charset="0"/>
                <a:ea typeface="Calibri" panose="020F0502020204030204" pitchFamily="34" charset="0"/>
              </a:rPr>
              <a:t>Риклефс</a:t>
            </a:r>
            <a:r>
              <a:rPr lang="ru-RU" sz="1800" b="1" dirty="0">
                <a:latin typeface="Arial Narrow" panose="020B0606020202030204" pitchFamily="34" charset="0"/>
                <a:ea typeface="Calibri" panose="020F0502020204030204" pitchFamily="34" charset="0"/>
              </a:rPr>
              <a:t> В.П.</a:t>
            </a:r>
            <a:endParaRPr lang="ru-RU" sz="1800" b="1" dirty="0"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67A15F-3F31-92D1-E173-C1253C1B0A51}"/>
              </a:ext>
            </a:extLst>
          </p:cNvPr>
          <p:cNvSpPr txBox="1"/>
          <p:nvPr/>
        </p:nvSpPr>
        <p:spPr>
          <a:xfrm>
            <a:off x="1257669" y="5753392"/>
            <a:ext cx="9676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13 января 2022 г.</a:t>
            </a:r>
          </a:p>
        </p:txBody>
      </p:sp>
    </p:spTree>
    <p:extLst>
      <p:ext uri="{BB962C8B-B14F-4D97-AF65-F5344CB8AC3E}">
        <p14:creationId xmlns:p14="http://schemas.microsoft.com/office/powerpoint/2010/main" val="63635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C90F26B-461F-599A-8B2B-33C919850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010651"/>
            <a:ext cx="5404184" cy="1879468"/>
          </a:xfrm>
          <a:prstGeom prst="rect">
            <a:avLst/>
          </a:prstGeom>
        </p:spPr>
      </p:pic>
      <p:pic>
        <p:nvPicPr>
          <p:cNvPr id="10" name="Объект 6">
            <a:extLst>
              <a:ext uri="{FF2B5EF4-FFF2-40B4-BE49-F238E27FC236}">
                <a16:creationId xmlns:a16="http://schemas.microsoft.com/office/drawing/2014/main" id="{170D0E97-D620-E88F-7318-4B6BDB46E2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1" y="1010651"/>
            <a:ext cx="6477000" cy="494803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94EBCA7-A1F1-71A2-1381-FBA0DA1FA3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" y="3264527"/>
            <a:ext cx="5905500" cy="2743200"/>
          </a:xfrm>
          <a:prstGeom prst="rect">
            <a:avLst/>
          </a:prstGeom>
        </p:spPr>
      </p:pic>
      <p:sp>
        <p:nvSpPr>
          <p:cNvPr id="2" name="Стрелка: вправо 6">
            <a:extLst>
              <a:ext uri="{FF2B5EF4-FFF2-40B4-BE49-F238E27FC236}">
                <a16:creationId xmlns:a16="http://schemas.microsoft.com/office/drawing/2014/main" id="{A6ED08EE-C292-3F18-5958-5196D30CF78D}"/>
              </a:ext>
            </a:extLst>
          </p:cNvPr>
          <p:cNvSpPr/>
          <p:nvPr/>
        </p:nvSpPr>
        <p:spPr>
          <a:xfrm>
            <a:off x="6260908" y="4672183"/>
            <a:ext cx="481037" cy="43689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FF64A0D5-213B-5620-191C-E22FEDFEB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5215"/>
            <a:ext cx="12192000" cy="630711"/>
          </a:xfrm>
        </p:spPr>
        <p:txBody>
          <a:bodyPr>
            <a:normAutofit/>
          </a:bodyPr>
          <a:lstStyle/>
          <a:p>
            <a:pPr algn="ctr" fontAlgn="base"/>
            <a:r>
              <a:rPr lang="ru-RU" sz="2400" b="1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Принципы, лежащие в основе Классификатора (на примере педагогических наук)</a:t>
            </a:r>
            <a:endParaRPr lang="ru-RU" sz="2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7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1B35B4-8FF0-4815-9D11-651F2672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69" y="129805"/>
            <a:ext cx="12192000" cy="630711"/>
          </a:xfrm>
        </p:spPr>
        <p:txBody>
          <a:bodyPr>
            <a:normAutofit/>
          </a:bodyPr>
          <a:lstStyle/>
          <a:p>
            <a:pPr algn="ctr" fontAlgn="base"/>
            <a:r>
              <a:rPr lang="ru-RU" sz="2400" b="1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Действующий классификатор </a:t>
            </a:r>
            <a:r>
              <a:rPr lang="ru-RU" sz="2400" b="1" i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по области </a:t>
            </a:r>
            <a:r>
              <a:rPr lang="ru-RU" sz="2400" b="1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«Здравоохранение»</a:t>
            </a:r>
            <a:endParaRPr lang="ru-RU" sz="2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27593F-A2B7-410B-2B1A-0FCA369E46F0}"/>
              </a:ext>
            </a:extLst>
          </p:cNvPr>
          <p:cNvSpPr txBox="1"/>
          <p:nvPr/>
        </p:nvSpPr>
        <p:spPr>
          <a:xfrm>
            <a:off x="6426376" y="2320715"/>
            <a:ext cx="525206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Narrow" panose="020B0606020202030204" pitchFamily="34" charset="0"/>
              </a:rPr>
              <a:t>Классификатор направлений подготовки кадров с высшим и послевузовским образованием </a:t>
            </a:r>
          </a:p>
          <a:p>
            <a:pPr algn="ctr" fontAlgn="base"/>
            <a:r>
              <a:rPr lang="ru-RU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Narrow" panose="020B0606020202030204" pitchFamily="34" charset="0"/>
              </a:rPr>
              <a:t>(п</a:t>
            </a:r>
            <a:r>
              <a:rPr lang="ru-RU" sz="14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Narrow" panose="020B0606020202030204" pitchFamily="34" charset="0"/>
              </a:rPr>
              <a:t>риказ МОН РК от 13 октября 2018 года № 569).</a:t>
            </a:r>
          </a:p>
        </p:txBody>
      </p:sp>
      <p:graphicFrame>
        <p:nvGraphicFramePr>
          <p:cNvPr id="31" name="Таблица 30">
            <a:extLst>
              <a:ext uri="{FF2B5EF4-FFF2-40B4-BE49-F238E27FC236}">
                <a16:creationId xmlns:a16="http://schemas.microsoft.com/office/drawing/2014/main" id="{ABEAB124-6CB8-F7A4-7585-E6D6CB6C5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544993"/>
              </p:ext>
            </p:extLst>
          </p:nvPr>
        </p:nvGraphicFramePr>
        <p:xfrm>
          <a:off x="6426376" y="3171914"/>
          <a:ext cx="5265668" cy="1081343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906107">
                  <a:extLst>
                    <a:ext uri="{9D8B030D-6E8A-4147-A177-3AD203B41FA5}">
                      <a16:colId xmlns:a16="http://schemas.microsoft.com/office/drawing/2014/main" val="2730612602"/>
                    </a:ext>
                  </a:extLst>
                </a:gridCol>
                <a:gridCol w="2223065">
                  <a:extLst>
                    <a:ext uri="{9D8B030D-6E8A-4147-A177-3AD203B41FA5}">
                      <a16:colId xmlns:a16="http://schemas.microsoft.com/office/drawing/2014/main" val="2351165605"/>
                    </a:ext>
                  </a:extLst>
                </a:gridCol>
                <a:gridCol w="1136496">
                  <a:extLst>
                    <a:ext uri="{9D8B030D-6E8A-4147-A177-3AD203B41FA5}">
                      <a16:colId xmlns:a16="http://schemas.microsoft.com/office/drawing/2014/main" val="1658612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Код и классификация 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области образования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Код и классификация 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направлений подготовки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Код МСКО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32685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6B10 </a:t>
                      </a:r>
                      <a:r>
                        <a:rPr lang="en-US" sz="10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6B101 </a:t>
                      </a:r>
                      <a:r>
                        <a:rPr lang="en-US" sz="10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5998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7M10 </a:t>
                      </a:r>
                      <a:r>
                        <a:rPr lang="en-US" sz="10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7M101 </a:t>
                      </a:r>
                      <a:r>
                        <a:rPr lang="en-US" sz="10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73193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7R01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медицина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7R011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933695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8D10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8D101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59629163"/>
                  </a:ext>
                </a:extLst>
              </a:tr>
            </a:tbl>
          </a:graphicData>
        </a:graphic>
      </p:graphicFrame>
      <p:graphicFrame>
        <p:nvGraphicFramePr>
          <p:cNvPr id="36" name="Таблица 36">
            <a:extLst>
              <a:ext uri="{FF2B5EF4-FFF2-40B4-BE49-F238E27FC236}">
                <a16:creationId xmlns:a16="http://schemas.microsoft.com/office/drawing/2014/main" id="{553BDA90-BB5C-9683-C2ED-B37A8181B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168625"/>
              </p:ext>
            </p:extLst>
          </p:nvPr>
        </p:nvGraphicFramePr>
        <p:xfrm>
          <a:off x="276094" y="1755992"/>
          <a:ext cx="5265667" cy="195668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23913">
                  <a:extLst>
                    <a:ext uri="{9D8B030D-6E8A-4147-A177-3AD203B41FA5}">
                      <a16:colId xmlns:a16="http://schemas.microsoft.com/office/drawing/2014/main" val="3989733899"/>
                    </a:ext>
                  </a:extLst>
                </a:gridCol>
                <a:gridCol w="1092738">
                  <a:extLst>
                    <a:ext uri="{9D8B030D-6E8A-4147-A177-3AD203B41FA5}">
                      <a16:colId xmlns:a16="http://schemas.microsoft.com/office/drawing/2014/main" val="2492512799"/>
                    </a:ext>
                  </a:extLst>
                </a:gridCol>
                <a:gridCol w="3149016">
                  <a:extLst>
                    <a:ext uri="{9D8B030D-6E8A-4147-A177-3AD203B41FA5}">
                      <a16:colId xmlns:a16="http://schemas.microsoft.com/office/drawing/2014/main" val="3548325630"/>
                    </a:ext>
                  </a:extLst>
                </a:gridCol>
              </a:tblGrid>
              <a:tr h="249808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Научная область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Направление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Специализация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15784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 Здравоохранение и социальное обеспечение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091 Здравоохранение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0911 Стоматология </a:t>
                      </a:r>
                    </a:p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0912 Медицина </a:t>
                      </a:r>
                    </a:p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0913 Уход за больными и акушерство </a:t>
                      </a:r>
                    </a:p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0914 Медицинская диагностика и технологии лечения </a:t>
                      </a:r>
                    </a:p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0915 Терапия и реабилитация </a:t>
                      </a:r>
                    </a:p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0916 Фармацевтика</a:t>
                      </a:r>
                    </a:p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0917 Традиционная и комплементарная медицина и терапия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7606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092 Социальное обеспечение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0921 Уход за пожилыми людьми и нетрудоспособными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0922 Уход за детьми и молодежные службы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0923 Социальная работа и консультирование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768307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01531135-1352-31D2-FF92-191BB2DB93CB}"/>
              </a:ext>
            </a:extLst>
          </p:cNvPr>
          <p:cNvSpPr txBox="1"/>
          <p:nvPr/>
        </p:nvSpPr>
        <p:spPr>
          <a:xfrm>
            <a:off x="513557" y="1154806"/>
            <a:ext cx="46468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Области образования и профессиональной подготовки 2013 (МСКО-О 2013)</a:t>
            </a:r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1D27E2DB-EDD1-914C-A930-6CACA262B149}"/>
              </a:ext>
            </a:extLst>
          </p:cNvPr>
          <p:cNvSpPr/>
          <p:nvPr/>
        </p:nvSpPr>
        <p:spPr>
          <a:xfrm rot="2685930">
            <a:off x="5763602" y="2886082"/>
            <a:ext cx="481037" cy="43689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6A7568-81D2-11F9-D5B3-137AD105DC56}"/>
              </a:ext>
            </a:extLst>
          </p:cNvPr>
          <p:cNvSpPr txBox="1"/>
          <p:nvPr/>
        </p:nvSpPr>
        <p:spPr>
          <a:xfrm>
            <a:off x="235732" y="5358455"/>
            <a:ext cx="520246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sz="12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Статья 220. </a:t>
            </a:r>
            <a:r>
              <a:rPr lang="ru-RU" sz="1200" b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Образование в области здравоохранения включает:</a:t>
            </a:r>
          </a:p>
          <a:p>
            <a:pPr algn="l" fontAlgn="base"/>
            <a:r>
              <a:rPr lang="ru-RU" sz="1200" b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      1) программы медицинского образования, реализуемые по медицинским специальностям;</a:t>
            </a:r>
          </a:p>
          <a:p>
            <a:pPr algn="l" fontAlgn="base"/>
            <a:r>
              <a:rPr lang="ru-RU" sz="1200" b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      2) программы фармацевтического образования, реализуемые по фармацевтическим специальностям;</a:t>
            </a:r>
          </a:p>
          <a:p>
            <a:pPr algn="l" fontAlgn="base"/>
            <a:r>
              <a:rPr lang="ru-RU" sz="1200" b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      3) программы подготовки специалистов общественного здоровья и иных специалистов здравоохранения.</a:t>
            </a:r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0A8D55C5-677A-52E3-030E-61DDDC2EC550}"/>
              </a:ext>
            </a:extLst>
          </p:cNvPr>
          <p:cNvSpPr/>
          <p:nvPr/>
        </p:nvSpPr>
        <p:spPr>
          <a:xfrm rot="20031476">
            <a:off x="5743550" y="3967555"/>
            <a:ext cx="481037" cy="43689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4C2F615-8ECB-1254-61F0-5F940A364E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094" y="3952931"/>
            <a:ext cx="4646334" cy="14027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FBACFDA-7EE6-552B-A484-0DBC29AEA678}"/>
              </a:ext>
            </a:extLst>
          </p:cNvPr>
          <p:cNvSpPr txBox="1"/>
          <p:nvPr/>
        </p:nvSpPr>
        <p:spPr>
          <a:xfrm>
            <a:off x="235732" y="3729091"/>
            <a:ext cx="421111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  <a:hlinkClick r:id="rId4"/>
              </a:rPr>
              <a:t>https://adilet.zan.kz/rus/docs/K2000000360</a:t>
            </a: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40D45A-0382-978F-51FB-6E400F640BBF}"/>
              </a:ext>
            </a:extLst>
          </p:cNvPr>
          <p:cNvSpPr txBox="1"/>
          <p:nvPr/>
        </p:nvSpPr>
        <p:spPr>
          <a:xfrm>
            <a:off x="176716" y="777739"/>
            <a:ext cx="39691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  <a:hlinkClick r:id="rId5"/>
              </a:rPr>
              <a:t>https://uis.unesco.org/sites/default/files/documents/isced-fields-of-education-training-2013-ru.pdf</a:t>
            </a: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B9A8C7-97AE-933A-8B75-7D123DD1E304}"/>
              </a:ext>
            </a:extLst>
          </p:cNvPr>
          <p:cNvSpPr txBox="1"/>
          <p:nvPr/>
        </p:nvSpPr>
        <p:spPr>
          <a:xfrm>
            <a:off x="6224588" y="1931181"/>
            <a:ext cx="430054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Arial Narrow" panose="020B0606020202030204" pitchFamily="34" charset="0"/>
                <a:hlinkClick r:id="rId6"/>
              </a:rPr>
              <a:t>https://adilet.zan.kz/rus/docs/V1800017565</a:t>
            </a: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9F59E7-6F54-988F-F9B0-373B845E82EE}"/>
              </a:ext>
            </a:extLst>
          </p:cNvPr>
          <p:cNvSpPr txBox="1"/>
          <p:nvPr/>
        </p:nvSpPr>
        <p:spPr>
          <a:xfrm>
            <a:off x="8502933" y="6271575"/>
            <a:ext cx="29096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  <a:hlinkClick r:id="rId7"/>
              </a:rPr>
              <a:t>https://legalacts.egov.kz/npa/view?id=14314454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764AD01D-7331-6A3E-B43D-0C3A20DA66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59883" y="6076700"/>
            <a:ext cx="154305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119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1B35B4-8FF0-4815-9D11-651F2672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726" y="139799"/>
            <a:ext cx="8861196" cy="630711"/>
          </a:xfrm>
        </p:spPr>
        <p:txBody>
          <a:bodyPr>
            <a:noAutofit/>
          </a:bodyPr>
          <a:lstStyle/>
          <a:p>
            <a:pPr algn="ctr" fontAlgn="base"/>
            <a:r>
              <a:rPr lang="ru-RU" sz="1800" b="0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Внесение изменений в Классификатор направлений подготовки кадров с высшим и послевузовским образованием (п</a:t>
            </a:r>
            <a:r>
              <a:rPr lang="ru-RU" sz="1800" b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риказ МОН РК от 13 октября 2018 года № 569)</a:t>
            </a:r>
            <a:endParaRPr lang="ru-RU" sz="18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8A9581B-2290-35B1-BFB4-06704409B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948240"/>
              </p:ext>
            </p:extLst>
          </p:nvPr>
        </p:nvGraphicFramePr>
        <p:xfrm>
          <a:off x="308071" y="807991"/>
          <a:ext cx="4568457" cy="127679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177797">
                  <a:extLst>
                    <a:ext uri="{9D8B030D-6E8A-4147-A177-3AD203B41FA5}">
                      <a16:colId xmlns:a16="http://schemas.microsoft.com/office/drawing/2014/main" val="2730612602"/>
                    </a:ext>
                  </a:extLst>
                </a:gridCol>
                <a:gridCol w="1718631">
                  <a:extLst>
                    <a:ext uri="{9D8B030D-6E8A-4147-A177-3AD203B41FA5}">
                      <a16:colId xmlns:a16="http://schemas.microsoft.com/office/drawing/2014/main" val="2351165605"/>
                    </a:ext>
                  </a:extLst>
                </a:gridCol>
                <a:gridCol w="672029">
                  <a:extLst>
                    <a:ext uri="{9D8B030D-6E8A-4147-A177-3AD203B41FA5}">
                      <a16:colId xmlns:a16="http://schemas.microsoft.com/office/drawing/2014/main" val="165861289"/>
                    </a:ext>
                  </a:extLst>
                </a:gridCol>
              </a:tblGrid>
              <a:tr h="38473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Код и классификация 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области образования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Код и классификация 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направлений подготовки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Код МСКО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32685012"/>
                  </a:ext>
                </a:extLst>
              </a:tr>
              <a:tr h="18693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6B10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6B101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5998452"/>
                  </a:ext>
                </a:extLst>
              </a:tr>
              <a:tr h="18693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7M10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7M101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73193004"/>
                  </a:ext>
                </a:extLst>
              </a:tr>
              <a:tr h="18693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7R01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медицина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7R011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93369593"/>
                  </a:ext>
                </a:extLst>
              </a:tr>
              <a:tr h="18693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8D10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8D101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59629163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B6372855-5ED5-206C-D27E-A42F03340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360664"/>
              </p:ext>
            </p:extLst>
          </p:nvPr>
        </p:nvGraphicFramePr>
        <p:xfrm>
          <a:off x="308071" y="2569583"/>
          <a:ext cx="6105429" cy="411002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262888">
                  <a:extLst>
                    <a:ext uri="{9D8B030D-6E8A-4147-A177-3AD203B41FA5}">
                      <a16:colId xmlns:a16="http://schemas.microsoft.com/office/drawing/2014/main" val="1110246287"/>
                    </a:ext>
                  </a:extLst>
                </a:gridCol>
                <a:gridCol w="2633173">
                  <a:extLst>
                    <a:ext uri="{9D8B030D-6E8A-4147-A177-3AD203B41FA5}">
                      <a16:colId xmlns:a16="http://schemas.microsoft.com/office/drawing/2014/main" val="321673776"/>
                    </a:ext>
                  </a:extLst>
                </a:gridCol>
                <a:gridCol w="1209368">
                  <a:extLst>
                    <a:ext uri="{9D8B030D-6E8A-4147-A177-3AD203B41FA5}">
                      <a16:colId xmlns:a16="http://schemas.microsoft.com/office/drawing/2014/main" val="2575843066"/>
                    </a:ext>
                  </a:extLst>
                </a:gridCol>
              </a:tblGrid>
              <a:tr h="187807"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spc="10" dirty="0">
                          <a:effectLst/>
                          <a:latin typeface="Arial Narrow" panose="020B0606020202030204" pitchFamily="34" charset="0"/>
                        </a:rPr>
                        <a:t>Область образования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spc="10">
                          <a:effectLst/>
                          <a:latin typeface="Arial Narrow" panose="020B0606020202030204" pitchFamily="34" charset="0"/>
                        </a:rPr>
                        <a:t>Направление подготовки</a:t>
                      </a:r>
                      <a:endParaRPr lang="ru-RU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spc="10" dirty="0">
                          <a:effectLst/>
                          <a:latin typeface="Arial Narrow" panose="020B0606020202030204" pitchFamily="34" charset="0"/>
                        </a:rPr>
                        <a:t>Код в МСКО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853845831"/>
                  </a:ext>
                </a:extLst>
              </a:tr>
              <a:tr h="185859">
                <a:tc gridSpan="3"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Направления подготовки в высшем образовании – бакалавриате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71779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6B10 Здравоохранение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6B104 Сестринское дело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0913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340951150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6B105 Фармация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0916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4146193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6B106 Общественное здоровье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0988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664960493"/>
                  </a:ext>
                </a:extLst>
              </a:tr>
              <a:tr h="185859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Направления подготовки в непрерывном интегрированном медицинском образовании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443351"/>
                  </a:ext>
                </a:extLst>
              </a:tr>
              <a:tr h="185859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 7ВМ10 Здравоохранение 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7ВM101 Медицина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0912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04514406"/>
                  </a:ext>
                </a:extLst>
              </a:tr>
              <a:tr h="185859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7ВМ102 Педиатрия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0912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11801525"/>
                  </a:ext>
                </a:extLst>
              </a:tr>
              <a:tr h="185859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7ВМ103 Стоматология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0911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12630696"/>
                  </a:ext>
                </a:extLst>
              </a:tr>
              <a:tr h="185859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spc="10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7ВМ104 Медико-профилактическое дело</a:t>
                      </a:r>
                      <a:endParaRPr lang="ru-RU" sz="1100" b="0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0988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544152929"/>
                  </a:ext>
                </a:extLst>
              </a:tr>
              <a:tr h="185859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Направления подготовки в послевузовском образовании - магистратуре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1226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 7M10 Здравоохранение 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en-US" sz="1100" b="0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100" b="0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М101 Медицина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kern="1200" spc="1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0912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569149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endParaRPr lang="ru-RU" sz="11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7М104 Сестринское дело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0913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17522500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7М105 Фармация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0916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512263000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7М106 Общественное здоровье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0988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246067854"/>
                  </a:ext>
                </a:extLst>
              </a:tr>
              <a:tr h="185859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Направления подготовки в послевузовском образовании - резидентуре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957270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>
                          <a:effectLst/>
                          <a:latin typeface="Arial Narrow" panose="020B0606020202030204" pitchFamily="34" charset="0"/>
                        </a:rPr>
                        <a:t>7R01 Здравоохранение (медицина)</a:t>
                      </a:r>
                      <a:endParaRPr lang="ru-RU" sz="11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7R011 Медицина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0912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51478348"/>
                  </a:ext>
                </a:extLst>
              </a:tr>
              <a:tr h="185859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Направления подготовки в послевузовском образовании - докторантуре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015630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>
                          <a:effectLst/>
                          <a:latin typeface="Arial Narrow" panose="020B0606020202030204" pitchFamily="34" charset="0"/>
                        </a:rPr>
                        <a:t> 8D10 Здравоохранение </a:t>
                      </a:r>
                      <a:endParaRPr lang="ru-RU" sz="11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8D101 Медицина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0912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6893950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8D104 Сестринская наука</a:t>
                      </a:r>
                      <a:endParaRPr lang="ru-RU" sz="1100" b="0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0913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50667516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8D105 Фармация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0916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57795603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8D106 Общественное здоровье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0988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819861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F5D299B-3E7D-A39D-EB9D-F1AA1B19739E}"/>
              </a:ext>
            </a:extLst>
          </p:cNvPr>
          <p:cNvSpPr txBox="1"/>
          <p:nvPr/>
        </p:nvSpPr>
        <p:spPr>
          <a:xfrm>
            <a:off x="104066" y="375116"/>
            <a:ext cx="1726960" cy="373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Arial Narrow" panose="020B0606020202030204" pitchFamily="34" charset="0"/>
              </a:rPr>
              <a:t>Действующий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EA95BF-D074-C791-9AB2-344475151227}"/>
              </a:ext>
            </a:extLst>
          </p:cNvPr>
          <p:cNvSpPr txBox="1"/>
          <p:nvPr/>
        </p:nvSpPr>
        <p:spPr>
          <a:xfrm>
            <a:off x="249864" y="2122269"/>
            <a:ext cx="6337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Arial Narrow" panose="020B0606020202030204" pitchFamily="34" charset="0"/>
              </a:rPr>
              <a:t>«Расширенный» проект, опубликованный в «Открытых НПА»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181591-8802-D810-25F1-8EED7F891CE0}"/>
              </a:ext>
            </a:extLst>
          </p:cNvPr>
          <p:cNvSpPr txBox="1"/>
          <p:nvPr/>
        </p:nvSpPr>
        <p:spPr>
          <a:xfrm>
            <a:off x="6655324" y="4506254"/>
            <a:ext cx="52286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spc="10" dirty="0">
                <a:effectLst/>
                <a:latin typeface="Arial Narrow" panose="020B0606020202030204" pitchFamily="34" charset="0"/>
              </a:rPr>
              <a:t>Изменения по сравнению с проектом, размещенном на «Открытых НПА»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200" spc="1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Ввести непрерывное интегрированное направление подготовки «</a:t>
            </a:r>
            <a:r>
              <a:rPr lang="ru-RU" sz="1200" b="0" spc="10" dirty="0">
                <a:effectLst/>
                <a:latin typeface="Arial Narrow" panose="020B0606020202030204" pitchFamily="34" charset="0"/>
              </a:rPr>
              <a:t>7ВМ104 Медико-профилактическое дело» </a:t>
            </a:r>
            <a:r>
              <a:rPr lang="en-US" sz="1200" b="0" spc="10" dirty="0">
                <a:effectLst/>
                <a:latin typeface="Arial Narrow" panose="020B0606020202030204" pitchFamily="34" charset="0"/>
              </a:rPr>
              <a:t>(</a:t>
            </a:r>
            <a:r>
              <a:rPr lang="ru-RU" sz="1200" b="0" spc="10" dirty="0">
                <a:effectLst/>
                <a:latin typeface="Arial Narrow" panose="020B0606020202030204" pitchFamily="34" charset="0"/>
              </a:rPr>
              <a:t>по предложениям рабочей группы МЗ РК)</a:t>
            </a:r>
            <a:endParaRPr lang="en-US" sz="1200" b="0" spc="10" dirty="0">
              <a:effectLst/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200" spc="1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Ввести направление «7М101 Медицина» на период доучивания обучающихся бакалавриата по Общей медицине (</a:t>
            </a:r>
            <a:r>
              <a:rPr lang="ru-RU" sz="1200" b="1" spc="1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выпуск 2028 г.)</a:t>
            </a:r>
            <a:endParaRPr lang="ru-RU" sz="12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200" b="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Исправить направление подготовки 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tr-TR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8D104 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Сестринское дело» на «</a:t>
            </a:r>
            <a:r>
              <a:rPr lang="tr-TR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8D104  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Сестринская наука».</a:t>
            </a:r>
            <a:endParaRPr lang="ru-RU" sz="1200" b="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AFEE35-4B6A-2B3A-DD60-D1BBC87D2F59}"/>
              </a:ext>
            </a:extLst>
          </p:cNvPr>
          <p:cNvSpPr txBox="1"/>
          <p:nvPr/>
        </p:nvSpPr>
        <p:spPr>
          <a:xfrm>
            <a:off x="6655324" y="899848"/>
            <a:ext cx="53299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Преимущества «расширенного» проекта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Близкое соответствие Классификатора с МСКО и принципами построения Классификатора;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Четкое разделение направлений подготовки в сфере здравоохранения;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Возможность предъявления четких квалификационных требований и оценки рисков по направлениям подготовки;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Соответствие статье 220 Кодекса о здоровье народа и системе здравоохранения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E7CF6C-DA32-BC87-1EE1-950E93D8DD41}"/>
              </a:ext>
            </a:extLst>
          </p:cNvPr>
          <p:cNvSpPr txBox="1"/>
          <p:nvPr/>
        </p:nvSpPr>
        <p:spPr>
          <a:xfrm>
            <a:off x="8974272" y="6281000"/>
            <a:ext cx="29096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  <a:hlinkClick r:id="rId3"/>
              </a:rPr>
              <a:t>https://legalacts.egov.kz/npa/view?id=14314454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D88AE36-12BC-6BE6-32DD-38C6F2B0FA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1222" y="6086125"/>
            <a:ext cx="154305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494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1B35B4-8FF0-4815-9D11-651F2672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5215"/>
            <a:ext cx="12192000" cy="630711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ru-RU" sz="2400" b="0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Внесение изменений в Классификатор направлений подготовки кадров с высшим и послевузовским образованием (п</a:t>
            </a:r>
            <a:r>
              <a:rPr lang="ru-RU" sz="2400" b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риказ МОН РК от 13 октября 2018 года № 569)</a:t>
            </a:r>
            <a:endParaRPr lang="ru-RU" sz="24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9F59E7-6F54-988F-F9B0-373B845E82EE}"/>
              </a:ext>
            </a:extLst>
          </p:cNvPr>
          <p:cNvSpPr txBox="1"/>
          <p:nvPr/>
        </p:nvSpPr>
        <p:spPr>
          <a:xfrm>
            <a:off x="8974272" y="6281000"/>
            <a:ext cx="29096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  <a:hlinkClick r:id="rId3"/>
              </a:rPr>
              <a:t>https://legalacts.egov.kz/npa/view?id=14314454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764AD01D-7331-6A3E-B43D-0C3A20DA66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1222" y="6086125"/>
            <a:ext cx="1543050" cy="666750"/>
          </a:xfrm>
          <a:prstGeom prst="rect">
            <a:avLst/>
          </a:prstGeom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8A9581B-2290-35B1-BFB4-06704409B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062555"/>
              </p:ext>
            </p:extLst>
          </p:nvPr>
        </p:nvGraphicFramePr>
        <p:xfrm>
          <a:off x="323032" y="1394235"/>
          <a:ext cx="4568457" cy="1552164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177797">
                  <a:extLst>
                    <a:ext uri="{9D8B030D-6E8A-4147-A177-3AD203B41FA5}">
                      <a16:colId xmlns:a16="http://schemas.microsoft.com/office/drawing/2014/main" val="2730612602"/>
                    </a:ext>
                  </a:extLst>
                </a:gridCol>
                <a:gridCol w="1718631">
                  <a:extLst>
                    <a:ext uri="{9D8B030D-6E8A-4147-A177-3AD203B41FA5}">
                      <a16:colId xmlns:a16="http://schemas.microsoft.com/office/drawing/2014/main" val="2351165605"/>
                    </a:ext>
                  </a:extLst>
                </a:gridCol>
                <a:gridCol w="672029">
                  <a:extLst>
                    <a:ext uri="{9D8B030D-6E8A-4147-A177-3AD203B41FA5}">
                      <a16:colId xmlns:a16="http://schemas.microsoft.com/office/drawing/2014/main" val="165861289"/>
                    </a:ext>
                  </a:extLst>
                </a:gridCol>
              </a:tblGrid>
              <a:tr h="527320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Код и классификация 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области образования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Код и классификация 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направлений подготовки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Код МСКО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32685012"/>
                  </a:ext>
                </a:extLst>
              </a:tr>
              <a:tr h="25621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6B10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6B101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5998452"/>
                  </a:ext>
                </a:extLst>
              </a:tr>
              <a:tr h="25621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7M10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7M101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73193004"/>
                  </a:ext>
                </a:extLst>
              </a:tr>
              <a:tr h="25621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7R01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медицина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7R011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93369593"/>
                  </a:ext>
                </a:extLst>
              </a:tr>
              <a:tr h="25621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8D10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8D101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59629163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B6372855-5ED5-206C-D27E-A42F03340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733299"/>
              </p:ext>
            </p:extLst>
          </p:nvPr>
        </p:nvGraphicFramePr>
        <p:xfrm>
          <a:off x="308071" y="3579092"/>
          <a:ext cx="6693360" cy="2701908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480796">
                  <a:extLst>
                    <a:ext uri="{9D8B030D-6E8A-4147-A177-3AD203B41FA5}">
                      <a16:colId xmlns:a16="http://schemas.microsoft.com/office/drawing/2014/main" val="1110246287"/>
                    </a:ext>
                  </a:extLst>
                </a:gridCol>
                <a:gridCol w="2886738">
                  <a:extLst>
                    <a:ext uri="{9D8B030D-6E8A-4147-A177-3AD203B41FA5}">
                      <a16:colId xmlns:a16="http://schemas.microsoft.com/office/drawing/2014/main" val="321673776"/>
                    </a:ext>
                  </a:extLst>
                </a:gridCol>
                <a:gridCol w="1325826">
                  <a:extLst>
                    <a:ext uri="{9D8B030D-6E8A-4147-A177-3AD203B41FA5}">
                      <a16:colId xmlns:a16="http://schemas.microsoft.com/office/drawing/2014/main" val="2575843066"/>
                    </a:ext>
                  </a:extLst>
                </a:gridCol>
              </a:tblGrid>
              <a:tr h="245628"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200" spc="10" dirty="0">
                          <a:effectLst/>
                          <a:latin typeface="Arial Narrow" panose="020B0606020202030204" pitchFamily="34" charset="0"/>
                        </a:rPr>
                        <a:t>Область образования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200" spc="10">
                          <a:effectLst/>
                          <a:latin typeface="Arial Narrow" panose="020B0606020202030204" pitchFamily="34" charset="0"/>
                        </a:rPr>
                        <a:t>Направление подготовки</a:t>
                      </a:r>
                      <a:endParaRPr lang="ru-RU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1200" spc="10" dirty="0">
                          <a:effectLst/>
                          <a:latin typeface="Arial Narrow" panose="020B0606020202030204" pitchFamily="34" charset="0"/>
                        </a:rPr>
                        <a:t>Код в МСКО</a:t>
                      </a:r>
                      <a:endParaRPr lang="ru-RU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853845831"/>
                  </a:ext>
                </a:extLst>
              </a:tr>
              <a:tr h="245628">
                <a:tc gridSpan="3"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Направления подготовки в высшем образовании – бакалавриате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71779"/>
                  </a:ext>
                </a:extLst>
              </a:tr>
              <a:tr h="245628"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6B10 Здравоохранение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tr-TR" sz="1200" b="0" spc="10" dirty="0">
                          <a:effectLst/>
                          <a:latin typeface="Arial Narrow" panose="020B0606020202030204" pitchFamily="34" charset="0"/>
                        </a:rPr>
                        <a:t>6B101 </a:t>
                      </a:r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340951150"/>
                  </a:ext>
                </a:extLst>
              </a:tr>
              <a:tr h="245628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Направления подготовки в непрерывном интегрированном медицинском образовании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443351"/>
                  </a:ext>
                </a:extLst>
              </a:tr>
              <a:tr h="245628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7ВМ10 Здравоохранение 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spc="10" dirty="0" err="1">
                          <a:effectLst/>
                          <a:latin typeface="Arial Narrow" panose="020B0606020202030204" pitchFamily="34" charset="0"/>
                        </a:rPr>
                        <a:t>7В</a:t>
                      </a:r>
                      <a:r>
                        <a:rPr lang="tr-TR" sz="1200" b="0" spc="10" dirty="0">
                          <a:effectLst/>
                          <a:latin typeface="Arial Narrow" panose="020B0606020202030204" pitchFamily="34" charset="0"/>
                        </a:rPr>
                        <a:t>M101 </a:t>
                      </a:r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04514406"/>
                  </a:ext>
                </a:extLst>
              </a:tr>
              <a:tr h="245628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Направления подготовки в послевузовском образовании - магистратуре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122629"/>
                  </a:ext>
                </a:extLst>
              </a:tr>
              <a:tr h="245628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7M10 Здравоохранение 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tr-TR" sz="1200" b="0" spc="10" dirty="0">
                          <a:effectLst/>
                          <a:latin typeface="Arial Narrow" panose="020B0606020202030204" pitchFamily="34" charset="0"/>
                        </a:rPr>
                        <a:t>7M101 </a:t>
                      </a:r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56914905"/>
                  </a:ext>
                </a:extLst>
              </a:tr>
              <a:tr h="245628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Направления подготовки в послевузовском образовании - резидентуре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957270"/>
                  </a:ext>
                </a:extLst>
              </a:tr>
              <a:tr h="245628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spc="10">
                          <a:effectLst/>
                          <a:latin typeface="Arial Narrow" panose="020B0606020202030204" pitchFamily="34" charset="0"/>
                        </a:rPr>
                        <a:t>7R01 Здравоохранение (медицина)</a:t>
                      </a:r>
                      <a:endParaRPr lang="ru-RU" sz="12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tr-TR" sz="1200" b="0" spc="10" dirty="0">
                          <a:effectLst/>
                          <a:latin typeface="Arial Narrow" panose="020B0606020202030204" pitchFamily="34" charset="0"/>
                        </a:rPr>
                        <a:t>7R011 </a:t>
                      </a:r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51478348"/>
                  </a:ext>
                </a:extLst>
              </a:tr>
              <a:tr h="245628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Направления подготовки в послевузовском образовании - докторантуре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015630"/>
                  </a:ext>
                </a:extLst>
              </a:tr>
              <a:tr h="245628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spc="10">
                          <a:effectLst/>
                          <a:latin typeface="Arial Narrow" panose="020B0606020202030204" pitchFamily="34" charset="0"/>
                        </a:rPr>
                        <a:t> 8D10 Здравоохранение </a:t>
                      </a:r>
                      <a:endParaRPr lang="ru-RU" sz="12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spc="10" dirty="0" err="1">
                          <a:effectLst/>
                          <a:latin typeface="Arial Narrow" panose="020B0606020202030204" pitchFamily="34" charset="0"/>
                        </a:rPr>
                        <a:t>8D101</a:t>
                      </a:r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 Здравоохранение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spc="10" dirty="0"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689395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F5D299B-3E7D-A39D-EB9D-F1AA1B19739E}"/>
              </a:ext>
            </a:extLst>
          </p:cNvPr>
          <p:cNvSpPr txBox="1"/>
          <p:nvPr/>
        </p:nvSpPr>
        <p:spPr>
          <a:xfrm>
            <a:off x="223116" y="939765"/>
            <a:ext cx="3944039" cy="373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Arial Narrow" panose="020B0606020202030204" pitchFamily="34" charset="0"/>
              </a:rPr>
              <a:t>Действующий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EA95BF-D074-C791-9AB2-344475151227}"/>
              </a:ext>
            </a:extLst>
          </p:cNvPr>
          <p:cNvSpPr txBox="1"/>
          <p:nvPr/>
        </p:nvSpPr>
        <p:spPr>
          <a:xfrm>
            <a:off x="117234" y="3040238"/>
            <a:ext cx="5978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Arial Narrow" panose="020B0606020202030204" pitchFamily="34" charset="0"/>
              </a:rPr>
              <a:t>Предложение на переходной период – «Сокращенный» проект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181591-8802-D810-25F1-8EED7F891CE0}"/>
              </a:ext>
            </a:extLst>
          </p:cNvPr>
          <p:cNvSpPr txBox="1"/>
          <p:nvPr/>
        </p:nvSpPr>
        <p:spPr>
          <a:xfrm>
            <a:off x="7177826" y="1313647"/>
            <a:ext cx="45684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Преимущества «сокращенного» проекта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2000" b="0" dirty="0">
              <a:solidFill>
                <a:schemeClr val="accent5">
                  <a:lumMod val="75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b="0" dirty="0">
                <a:solidFill>
                  <a:schemeClr val="accent5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Минимальные изменения в Классификатор направлений подго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товки;</a:t>
            </a:r>
          </a:p>
          <a:p>
            <a:pPr marL="342900" indent="-342900">
              <a:buAutoNum type="arabicPeriod"/>
            </a:pPr>
            <a:r>
              <a:rPr lang="ru-RU" sz="2000" b="0" dirty="0">
                <a:solidFill>
                  <a:schemeClr val="accent5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Необходимость получения приложения к лицензии для большинства вузов только по «</a:t>
            </a:r>
            <a:r>
              <a:rPr lang="ru-RU" sz="2000" b="0" dirty="0" err="1">
                <a:solidFill>
                  <a:schemeClr val="accent5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7В</a:t>
            </a:r>
            <a:r>
              <a:rPr lang="tr-TR" sz="2000" b="0" dirty="0">
                <a:solidFill>
                  <a:schemeClr val="accent5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M101 </a:t>
            </a:r>
            <a:r>
              <a:rPr lang="ru-RU" sz="2000" b="0" dirty="0">
                <a:solidFill>
                  <a:schemeClr val="accent5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Здравоохранение»;</a:t>
            </a:r>
          </a:p>
          <a:p>
            <a:pPr marL="342900" indent="-342900">
              <a:buAutoNum type="arabicPeriod"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подготовки по медико-профилактическому делу можно реализовать без изменения </a:t>
            </a:r>
            <a:r>
              <a:rPr lang="ru-RU" sz="2000" b="0" dirty="0">
                <a:solidFill>
                  <a:schemeClr val="accent5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Классификатора направлений подго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товки.</a:t>
            </a:r>
            <a:endParaRPr lang="ru-RU" sz="2000" b="0" dirty="0">
              <a:solidFill>
                <a:schemeClr val="accent5">
                  <a:lumMod val="75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698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1B35B4-8FF0-4815-9D11-651F2672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495" y="465028"/>
            <a:ext cx="5803231" cy="630711"/>
          </a:xfrm>
        </p:spPr>
        <p:txBody>
          <a:bodyPr>
            <a:noAutofit/>
          </a:bodyPr>
          <a:lstStyle/>
          <a:p>
            <a:pPr algn="ctr" fontAlgn="base"/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Риски внедрения варианта «расширенного» Классификатора в 2023 году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181591-8802-D810-25F1-8EED7F891CE0}"/>
              </a:ext>
            </a:extLst>
          </p:cNvPr>
          <p:cNvSpPr txBox="1"/>
          <p:nvPr/>
        </p:nvSpPr>
        <p:spPr>
          <a:xfrm>
            <a:off x="292768" y="1216876"/>
            <a:ext cx="58032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внесении существенных изменений в Классификатор потребуется значительный пересмотр КВТ, а в дальнейшем получение всеми вузами до 15 лицензий на отдельные направления.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отдельным направлениям не все университеты успеют получить лицензии – возникнет неопределенность с распределением образовательного госзаказа в вузы.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Изменения в Классификатор по магистратуре, докторантуре, резидентуре несут непринципиальный характер (с позиции изменений в КВТ и действующие принципы подготовки), но потребуют от вузов получения новых лицензий в краткие сроки и практически без подготовки.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6250AF-5EF7-C856-6408-1E766DA42E75}"/>
              </a:ext>
            </a:extLst>
          </p:cNvPr>
          <p:cNvSpPr txBox="1"/>
          <p:nvPr/>
        </p:nvSpPr>
        <p:spPr>
          <a:xfrm>
            <a:off x="6452936" y="1647951"/>
            <a:ext cx="5446296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Предлагается на переходной период принять «сокращенный» вариант Классификатора, т.к. наиболее принципиальным в данный момент является внедрение ГОСО, принятого в 2022 году по интегрированной непрерывной подготовке врачей.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«Расширенный» вариант Классификатора будет приведен в соответствие с международными требованиями и требованиями МНВО в течение 2023-2024 гг. после приемной кампании 2023 года.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32B3084B-92A4-7D20-6360-E97A44462EBA}"/>
              </a:ext>
            </a:extLst>
          </p:cNvPr>
          <p:cNvSpPr txBox="1">
            <a:spLocks/>
          </p:cNvSpPr>
          <p:nvPr/>
        </p:nvSpPr>
        <p:spPr>
          <a:xfrm>
            <a:off x="6274468" y="485910"/>
            <a:ext cx="5803231" cy="6307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/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Предложения на переходный период для минимизации рисков</a:t>
            </a:r>
          </a:p>
        </p:txBody>
      </p:sp>
    </p:spTree>
    <p:extLst>
      <p:ext uri="{BB962C8B-B14F-4D97-AF65-F5344CB8AC3E}">
        <p14:creationId xmlns:p14="http://schemas.microsoft.com/office/powerpoint/2010/main" val="189994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4BDE1A-C9A0-DE36-CBE9-75E73A22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Проект решения: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CCF826-EDB7-A7E9-2A7A-55C088FC7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991" y="1834503"/>
            <a:ext cx="11072282" cy="435133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000" kern="12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На переходный период: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12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Принять к дальнейшему </a:t>
            </a: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</a:rPr>
              <a:t>утверждению следующее предложение по изменениям в Классификатор: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20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289F1588-C0AB-3017-570E-FFA74F0E6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288586"/>
              </p:ext>
            </p:extLst>
          </p:nvPr>
        </p:nvGraphicFramePr>
        <p:xfrm>
          <a:off x="1197291" y="3429000"/>
          <a:ext cx="8334375" cy="274320"/>
        </p:xfrm>
        <a:graphic>
          <a:graphicData uri="http://schemas.openxmlformats.org/drawingml/2006/table">
            <a:tbl>
              <a:tblPr/>
              <a:tblGrid>
                <a:gridCol w="3762375">
                  <a:extLst>
                    <a:ext uri="{9D8B030D-6E8A-4147-A177-3AD203B41FA5}">
                      <a16:colId xmlns:a16="http://schemas.microsoft.com/office/drawing/2014/main" val="1660306391"/>
                    </a:ext>
                  </a:extLst>
                </a:gridCol>
                <a:gridCol w="3762375">
                  <a:extLst>
                    <a:ext uri="{9D8B030D-6E8A-4147-A177-3AD203B41FA5}">
                      <a16:colId xmlns:a16="http://schemas.microsoft.com/office/drawing/2014/main" val="2262742178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1352883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4605"/>
                      <a:r>
                        <a:rPr lang="ru-RU" dirty="0">
                          <a:effectLst/>
                        </a:rPr>
                        <a:t>7В</a:t>
                      </a:r>
                      <a:r>
                        <a:rPr lang="en-US" dirty="0">
                          <a:effectLst/>
                        </a:rPr>
                        <a:t>M10 </a:t>
                      </a:r>
                      <a:r>
                        <a:rPr lang="ru-RU" dirty="0">
                          <a:effectLst/>
                        </a:rPr>
                        <a:t>Здравоохранение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/>
                      <a:r>
                        <a:rPr lang="en-US" dirty="0">
                          <a:effectLst/>
                        </a:rPr>
                        <a:t>7B</a:t>
                      </a:r>
                      <a:r>
                        <a:rPr lang="ru-RU" dirty="0">
                          <a:effectLst/>
                        </a:rPr>
                        <a:t>М101 Здравоохранение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/>
                      <a:r>
                        <a:rPr lang="ru-KZ" dirty="0">
                          <a:effectLst/>
                        </a:rPr>
                        <a:t>0910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041721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5DB2FEB-FCE1-7F1D-5A4D-69F18AA62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154" y="2832925"/>
            <a:ext cx="1128630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KZ" altLang="ru-KZ" sz="1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после раздела «Направления подготовки в высшем образовании – бакалавриате» дополнить разделом следующего содержания: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KZ" altLang="ru-KZ" sz="1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«Направления подготовки в непрерывном интегрированном медицинском образовании: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KZ" altLang="ru-KZ" sz="14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         </a:t>
            </a:r>
            <a:endParaRPr kumimoji="0" lang="ru-KZ" altLang="ru-KZ" sz="3200" b="0" i="0" u="none" strike="noStrike" cap="none" normalizeH="0" baseline="0" dirty="0">
              <a:ln>
                <a:noFill/>
              </a:ln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914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5A0EE54-DC62-7A96-9C86-EFDF23BCD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KZ" sz="4800" b="1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0874259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1088</Words>
  <Application>Microsoft Macintosh PowerPoint</Application>
  <PresentationFormat>Широкоэкранный</PresentationFormat>
  <Paragraphs>205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</vt:lpstr>
      <vt:lpstr>Arial Narrow</vt:lpstr>
      <vt:lpstr>Calibri</vt:lpstr>
      <vt:lpstr>Calibri Light</vt:lpstr>
      <vt:lpstr>Тема Office</vt:lpstr>
      <vt:lpstr>Внесение изменений в Классификатор направлений подготовки кадров с высшим и послевузовским образованием </vt:lpstr>
      <vt:lpstr>Принципы, лежащие в основе Классификатора (на примере педагогических наук)</vt:lpstr>
      <vt:lpstr>Действующий классификатор по области «Здравоохранение»</vt:lpstr>
      <vt:lpstr>Внесение изменений в Классификатор направлений подготовки кадров с высшим и послевузовским образованием (приказ МОН РК от 13 октября 2018 года № 569)</vt:lpstr>
      <vt:lpstr>Внесение изменений в Классификатор направлений подготовки кадров с высшим и послевузовским образованием (приказ МОН РК от 13 октября 2018 года № 569)</vt:lpstr>
      <vt:lpstr>Риски внедрения варианта «расширенного» Классификатора в 2023 году</vt:lpstr>
      <vt:lpstr>Проект решения: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«Нормативное обеспечение внедрения программ непрерывной интегрированной подготовки врачей»,</dc:title>
  <dc:creator>Saule Sydykova</dc:creator>
  <cp:lastModifiedBy>Риклефс Виктор</cp:lastModifiedBy>
  <cp:revision>33</cp:revision>
  <dcterms:created xsi:type="dcterms:W3CDTF">2022-12-01T13:41:30Z</dcterms:created>
  <dcterms:modified xsi:type="dcterms:W3CDTF">2023-01-12T12:49:16Z</dcterms:modified>
</cp:coreProperties>
</file>